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av" ContentType="audio/x-wav"/>
  <Default Extension="png" ContentType="image/png"/>
  <Default Extension="tiff" ContentType="image/tiff"/>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949" r:id="rId3"/>
    <p:sldId id="950" r:id="rId4"/>
    <p:sldId id="951" r:id="rId5"/>
    <p:sldId id="952" r:id="rId6"/>
    <p:sldId id="953" r:id="rId7"/>
    <p:sldId id="954" r:id="rId8"/>
    <p:sldId id="718" r:id="rId9"/>
    <p:sldId id="717" r:id="rId11"/>
    <p:sldId id="719" r:id="rId12"/>
    <p:sldId id="720" r:id="rId13"/>
    <p:sldId id="956" r:id="rId14"/>
    <p:sldId id="957" r:id="rId15"/>
    <p:sldId id="958" r:id="rId16"/>
    <p:sldId id="959" r:id="rId17"/>
    <p:sldId id="969" r:id="rId18"/>
    <p:sldId id="961" r:id="rId19"/>
    <p:sldId id="962" r:id="rId20"/>
    <p:sldId id="963" r:id="rId21"/>
    <p:sldId id="729" r:id="rId22"/>
    <p:sldId id="733" r:id="rId23"/>
    <p:sldId id="732" r:id="rId24"/>
    <p:sldId id="731" r:id="rId25"/>
    <p:sldId id="736" r:id="rId26"/>
    <p:sldId id="730" r:id="rId27"/>
    <p:sldId id="738" r:id="rId28"/>
    <p:sldId id="739" r:id="rId29"/>
    <p:sldId id="747" r:id="rId30"/>
    <p:sldId id="741" r:id="rId31"/>
    <p:sldId id="737" r:id="rId32"/>
    <p:sldId id="964" r:id="rId33"/>
    <p:sldId id="965" r:id="rId34"/>
    <p:sldId id="966" r:id="rId35"/>
    <p:sldId id="967" r:id="rId36"/>
    <p:sldId id="742" r:id="rId37"/>
    <p:sldId id="745" r:id="rId38"/>
    <p:sldId id="746" r:id="rId39"/>
    <p:sldId id="744" r:id="rId40"/>
    <p:sldId id="743" r:id="rId41"/>
    <p:sldId id="749" r:id="rId42"/>
    <p:sldId id="748" r:id="rId43"/>
    <p:sldId id="751" r:id="rId44"/>
    <p:sldId id="835" r:id="rId45"/>
    <p:sldId id="753" r:id="rId46"/>
    <p:sldId id="752" r:id="rId47"/>
    <p:sldId id="750" r:id="rId48"/>
    <p:sldId id="755" r:id="rId49"/>
    <p:sldId id="758" r:id="rId50"/>
    <p:sldId id="757" r:id="rId51"/>
    <p:sldId id="838" r:id="rId52"/>
    <p:sldId id="837" r:id="rId53"/>
    <p:sldId id="762" r:id="rId54"/>
    <p:sldId id="756" r:id="rId55"/>
    <p:sldId id="761" r:id="rId56"/>
    <p:sldId id="754" r:id="rId57"/>
    <p:sldId id="765" r:id="rId58"/>
    <p:sldId id="764" r:id="rId59"/>
    <p:sldId id="763" r:id="rId60"/>
    <p:sldId id="767" r:id="rId61"/>
    <p:sldId id="968" r:id="rId62"/>
    <p:sldId id="768" r:id="rId63"/>
    <p:sldId id="771" r:id="rId64"/>
    <p:sldId id="772" r:id="rId65"/>
    <p:sldId id="769" r:id="rId66"/>
    <p:sldId id="774" r:id="rId67"/>
    <p:sldId id="775" r:id="rId68"/>
    <p:sldId id="773" r:id="rId69"/>
    <p:sldId id="777" r:id="rId70"/>
    <p:sldId id="780" r:id="rId71"/>
    <p:sldId id="779" r:id="rId72"/>
    <p:sldId id="782" r:id="rId73"/>
    <p:sldId id="781" r:id="rId74"/>
    <p:sldId id="783" r:id="rId75"/>
    <p:sldId id="784" r:id="rId76"/>
    <p:sldId id="785" r:id="rId77"/>
    <p:sldId id="786" r:id="rId78"/>
    <p:sldId id="787" r:id="rId79"/>
    <p:sldId id="788" r:id="rId80"/>
    <p:sldId id="799" r:id="rId81"/>
    <p:sldId id="789" r:id="rId82"/>
    <p:sldId id="790" r:id="rId83"/>
    <p:sldId id="791" r:id="rId84"/>
    <p:sldId id="792" r:id="rId85"/>
    <p:sldId id="794" r:id="rId86"/>
    <p:sldId id="778" r:id="rId87"/>
    <p:sldId id="834" r:id="rId88"/>
    <p:sldId id="776" r:id="rId89"/>
    <p:sldId id="800" r:id="rId90"/>
    <p:sldId id="796" r:id="rId91"/>
    <p:sldId id="798" r:id="rId92"/>
    <p:sldId id="797" r:id="rId93"/>
    <p:sldId id="795" r:id="rId94"/>
    <p:sldId id="804" r:id="rId95"/>
    <p:sldId id="803" r:id="rId96"/>
    <p:sldId id="802" r:id="rId97"/>
    <p:sldId id="806" r:id="rId98"/>
    <p:sldId id="813" r:id="rId99"/>
    <p:sldId id="807" r:id="rId100"/>
    <p:sldId id="808" r:id="rId101"/>
    <p:sldId id="809" r:id="rId102"/>
    <p:sldId id="839" r:id="rId103"/>
    <p:sldId id="805" r:id="rId104"/>
    <p:sldId id="816" r:id="rId105"/>
    <p:sldId id="818" r:id="rId106"/>
    <p:sldId id="815" r:id="rId107"/>
    <p:sldId id="814" r:id="rId108"/>
    <p:sldId id="819" r:id="rId109"/>
    <p:sldId id="820" r:id="rId110"/>
    <p:sldId id="817" r:id="rId111"/>
    <p:sldId id="822" r:id="rId112"/>
    <p:sldId id="821" r:id="rId113"/>
    <p:sldId id="824" r:id="rId114"/>
    <p:sldId id="825" r:id="rId115"/>
    <p:sldId id="826" r:id="rId116"/>
    <p:sldId id="831" r:id="rId117"/>
    <p:sldId id="833" r:id="rId118"/>
    <p:sldId id="827" r:id="rId119"/>
    <p:sldId id="829" r:id="rId120"/>
    <p:sldId id="840" r:id="rId121"/>
    <p:sldId id="713" r:id="rId122"/>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000"/>
    <a:srgbClr val="FF3300"/>
    <a:srgbClr val="0000FF"/>
    <a:srgbClr val="0000CC"/>
    <a:srgbClr val="FF0000"/>
    <a:srgbClr val="FF6600"/>
    <a:srgbClr val="CDE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65" d="100"/>
          <a:sy n="65" d="100"/>
        </p:scale>
        <p:origin x="-1536" y="-114"/>
      </p:cViewPr>
      <p:guideLst>
        <p:guide orient="horz" pos="218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5" Type="http://schemas.openxmlformats.org/officeDocument/2006/relationships/tableStyles" Target="tableStyles.xml"/><Relationship Id="rId124" Type="http://schemas.openxmlformats.org/officeDocument/2006/relationships/viewProps" Target="viewProps.xml"/><Relationship Id="rId123" Type="http://schemas.openxmlformats.org/officeDocument/2006/relationships/presProps" Target="presProps.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215.png"/></Relationships>
</file>

<file path=ppt/diagrams/_rels/data3.xml.rels><?xml version="1.0" encoding="UTF-8" standalone="yes"?>
<Relationships xmlns="http://schemas.openxmlformats.org/package/2006/relationships"><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image" Target="../media/image2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15.png"/></Relationships>
</file>

<file path=ppt/diagrams/_rels/drawing3.xml.rels><?xml version="1.0" encoding="UTF-8" standalone="yes"?>
<Relationships xmlns="http://schemas.openxmlformats.org/package/2006/relationships"><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image" Target="../media/image21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67FD49C-3856-4299-A233-7FDD6F10147D}" type="doc">
      <dgm:prSet loTypeId="urn:microsoft.com/office/officeart/2005/8/layout/radial2" loCatId="relationship" qsTypeId="urn:microsoft.com/office/officeart/2005/8/quickstyle/3d3" qsCatId="3D" csTypeId="urn:microsoft.com/office/officeart/2005/8/colors/accent0_3" csCatId="mainScheme" phldr="1"/>
      <dgm:spPr/>
      <dgm:t>
        <a:bodyPr/>
        <a:lstStyle/>
        <a:p>
          <a:endParaRPr lang="zh-CN" altLang="en-US"/>
        </a:p>
      </dgm:t>
    </dgm:pt>
    <dgm:pt modelId="{3653CBCA-F0BD-4451-8519-FC082F3D1BEF}">
      <dgm:prSet phldrT="[文本]" custT="1"/>
      <dgm:spPr/>
      <dgm:t>
        <a:bodyPr/>
        <a:lstStyle/>
        <a:p>
          <a:r>
            <a:rPr lang="zh-CN" altLang="en-US" sz="2400" b="1" dirty="0" smtClean="0">
              <a:latin typeface="宋体" panose="02010600030101010101" pitchFamily="2" charset="-122"/>
              <a:ea typeface="宋体" panose="02010600030101010101" pitchFamily="2" charset="-122"/>
            </a:rPr>
            <a:t>疼痛</a:t>
          </a:r>
          <a:endParaRPr lang="zh-CN" altLang="en-US" sz="2400" b="1" dirty="0">
            <a:latin typeface="宋体" panose="02010600030101010101" pitchFamily="2" charset="-122"/>
            <a:ea typeface="宋体" panose="02010600030101010101" pitchFamily="2" charset="-122"/>
          </a:endParaRPr>
        </a:p>
      </dgm:t>
    </dgm:pt>
    <dgm:pt modelId="{AC86D716-9637-4FFE-9B81-7D2C86856D57}" cxnId="{4EDAE176-4FEF-451B-9734-71CC3BD95850}" type="parTrans">
      <dgm:prSet/>
      <dgm:spPr/>
      <dgm:t>
        <a:bodyPr/>
        <a:lstStyle/>
        <a:p>
          <a:endParaRPr lang="zh-CN" altLang="en-US"/>
        </a:p>
      </dgm:t>
    </dgm:pt>
    <dgm:pt modelId="{D4B54072-1F79-48B5-9C70-5F4137289B0D}" cxnId="{4EDAE176-4FEF-451B-9734-71CC3BD95850}" type="sibTrans">
      <dgm:prSet/>
      <dgm:spPr/>
      <dgm:t>
        <a:bodyPr/>
        <a:lstStyle/>
        <a:p>
          <a:endParaRPr lang="zh-CN" altLang="en-US"/>
        </a:p>
      </dgm:t>
    </dgm:pt>
    <dgm:pt modelId="{06447D6B-38D1-47D3-8940-C093474DCB13}">
      <dgm:prSet phldrT="[文本]" custT="1"/>
      <dgm:spPr/>
      <dgm:t>
        <a:bodyPr/>
        <a:lstStyle/>
        <a:p>
          <a:r>
            <a:rPr lang="zh-CN" altLang="en-US" sz="2400" b="1" dirty="0" smtClean="0">
              <a:latin typeface="宋体" panose="02010600030101010101" pitchFamily="2" charset="-122"/>
              <a:ea typeface="宋体" panose="02010600030101010101" pitchFamily="2" charset="-122"/>
            </a:rPr>
            <a:t>肿胀</a:t>
          </a:r>
          <a:endParaRPr lang="zh-CN" altLang="en-US" sz="2400" b="1" dirty="0">
            <a:latin typeface="宋体" panose="02010600030101010101" pitchFamily="2" charset="-122"/>
            <a:ea typeface="宋体" panose="02010600030101010101" pitchFamily="2" charset="-122"/>
          </a:endParaRPr>
        </a:p>
      </dgm:t>
    </dgm:pt>
    <dgm:pt modelId="{F0D7BB3F-6C29-4CE7-AC4F-30D6CCC62296}" cxnId="{A65AAFB1-C613-4676-BC3C-A321EB3334A5}" type="parTrans">
      <dgm:prSet/>
      <dgm:spPr/>
      <dgm:t>
        <a:bodyPr/>
        <a:lstStyle/>
        <a:p>
          <a:endParaRPr lang="zh-CN" altLang="en-US"/>
        </a:p>
      </dgm:t>
    </dgm:pt>
    <dgm:pt modelId="{7F59ED33-4B2C-462E-B703-18D962CEF3A5}" cxnId="{A65AAFB1-C613-4676-BC3C-A321EB3334A5}" type="sibTrans">
      <dgm:prSet/>
      <dgm:spPr/>
      <dgm:t>
        <a:bodyPr/>
        <a:lstStyle/>
        <a:p>
          <a:endParaRPr lang="zh-CN" altLang="en-US"/>
        </a:p>
      </dgm:t>
    </dgm:pt>
    <dgm:pt modelId="{BA833BA7-92EC-4D57-8C38-EB9D218565C8}">
      <dgm:prSet phldrT="[文本]" custT="1"/>
      <dgm:spPr/>
      <dgm:t>
        <a:bodyPr/>
        <a:lstStyle/>
        <a:p>
          <a:r>
            <a:rPr lang="zh-CN" altLang="en-US" sz="2400" b="1" dirty="0" smtClean="0">
              <a:latin typeface="宋体" panose="02010600030101010101" pitchFamily="2" charset="-122"/>
              <a:ea typeface="宋体" panose="02010600030101010101" pitchFamily="2" charset="-122"/>
            </a:rPr>
            <a:t>畸形</a:t>
          </a:r>
          <a:endParaRPr lang="zh-CN" altLang="en-US" sz="2400" b="1" dirty="0">
            <a:latin typeface="宋体" panose="02010600030101010101" pitchFamily="2" charset="-122"/>
            <a:ea typeface="宋体" panose="02010600030101010101" pitchFamily="2" charset="-122"/>
          </a:endParaRPr>
        </a:p>
      </dgm:t>
    </dgm:pt>
    <dgm:pt modelId="{8AEF97FC-4DCD-40E9-855D-D82B80DA9657}" cxnId="{9E9D6477-1A35-4410-A62B-84CC8000CC6F}" type="parTrans">
      <dgm:prSet/>
      <dgm:spPr/>
      <dgm:t>
        <a:bodyPr/>
        <a:lstStyle/>
        <a:p>
          <a:endParaRPr lang="zh-CN" altLang="en-US"/>
        </a:p>
      </dgm:t>
    </dgm:pt>
    <dgm:pt modelId="{48C89AAB-FB1F-46E8-B4CE-69F530E68676}" cxnId="{9E9D6477-1A35-4410-A62B-84CC8000CC6F}" type="sibTrans">
      <dgm:prSet/>
      <dgm:spPr/>
      <dgm:t>
        <a:bodyPr/>
        <a:lstStyle/>
        <a:p>
          <a:endParaRPr lang="zh-CN" altLang="en-US"/>
        </a:p>
      </dgm:t>
    </dgm:pt>
    <dgm:pt modelId="{B3634EE9-486C-48CF-B8EA-D06E8F3A9591}">
      <dgm:prSet custT="1"/>
      <dgm:spPr/>
      <dgm:t>
        <a:bodyPr/>
        <a:lstStyle/>
        <a:p>
          <a:r>
            <a:rPr lang="zh-CN" altLang="en-US" sz="2200" b="1" dirty="0" smtClean="0">
              <a:latin typeface="宋体" panose="02010600030101010101" pitchFamily="2" charset="-122"/>
              <a:ea typeface="宋体" panose="02010600030101010101" pitchFamily="2" charset="-122"/>
            </a:rPr>
            <a:t>功能障碍</a:t>
          </a:r>
          <a:endParaRPr lang="zh-CN" altLang="en-US" sz="2200" b="1" dirty="0">
            <a:latin typeface="宋体" panose="02010600030101010101" pitchFamily="2" charset="-122"/>
            <a:ea typeface="宋体" panose="02010600030101010101" pitchFamily="2" charset="-122"/>
          </a:endParaRPr>
        </a:p>
      </dgm:t>
    </dgm:pt>
    <dgm:pt modelId="{D383E56F-F7B5-4CB4-BE3E-A909D78C9A07}" cxnId="{1D66A395-C006-4A68-BD35-C1BED9AE3C19}" type="parTrans">
      <dgm:prSet/>
      <dgm:spPr/>
      <dgm:t>
        <a:bodyPr/>
        <a:lstStyle/>
        <a:p>
          <a:endParaRPr lang="zh-CN" altLang="en-US"/>
        </a:p>
      </dgm:t>
    </dgm:pt>
    <dgm:pt modelId="{558A293F-636D-45E7-8464-D104532A2905}" cxnId="{1D66A395-C006-4A68-BD35-C1BED9AE3C19}" type="sibTrans">
      <dgm:prSet/>
      <dgm:spPr/>
      <dgm:t>
        <a:bodyPr/>
        <a:lstStyle/>
        <a:p>
          <a:endParaRPr lang="zh-CN" altLang="en-US"/>
        </a:p>
      </dgm:t>
    </dgm:pt>
    <dgm:pt modelId="{06CD44BA-3226-4EE5-8A12-DE177D8A3229}">
      <dgm:prSet custT="1"/>
      <dgm:spPr/>
      <dgm:t>
        <a:bodyPr/>
        <a:lstStyle/>
        <a:p>
          <a:pPr>
            <a:lnSpc>
              <a:spcPts val="1900"/>
            </a:lnSpc>
            <a:spcAft>
              <a:spcPts val="0"/>
            </a:spcAft>
          </a:pPr>
          <a:r>
            <a:rPr lang="zh-CN" altLang="en-US" sz="1800" b="1" dirty="0" smtClean="0">
              <a:latin typeface="宋体" panose="02010600030101010101" pitchFamily="2" charset="-122"/>
              <a:ea typeface="宋体" panose="02010600030101010101" pitchFamily="2" charset="-122"/>
            </a:rPr>
            <a:t>血管神经损伤检查</a:t>
          </a:r>
          <a:endParaRPr lang="zh-CN" altLang="en-US" sz="1800" b="1" dirty="0">
            <a:latin typeface="宋体" panose="02010600030101010101" pitchFamily="2" charset="-122"/>
            <a:ea typeface="宋体" panose="02010600030101010101" pitchFamily="2" charset="-122"/>
          </a:endParaRPr>
        </a:p>
      </dgm:t>
    </dgm:pt>
    <dgm:pt modelId="{DED07658-C25E-44BF-91D8-3E9E13A47DDF}" cxnId="{23092903-9E5C-477F-BF01-1C65ABC5551A}" type="parTrans">
      <dgm:prSet/>
      <dgm:spPr/>
      <dgm:t>
        <a:bodyPr/>
        <a:lstStyle/>
        <a:p>
          <a:endParaRPr lang="zh-CN" altLang="en-US"/>
        </a:p>
      </dgm:t>
    </dgm:pt>
    <dgm:pt modelId="{46D955C7-68A2-4D38-9810-E9F1C5175C39}" cxnId="{23092903-9E5C-477F-BF01-1C65ABC5551A}" type="sibTrans">
      <dgm:prSet/>
      <dgm:spPr/>
      <dgm:t>
        <a:bodyPr/>
        <a:lstStyle/>
        <a:p>
          <a:endParaRPr lang="zh-CN" altLang="en-US"/>
        </a:p>
      </dgm:t>
    </dgm:pt>
    <dgm:pt modelId="{BDDEC582-9F19-431C-A1EC-76D848FFE16B}" type="pres">
      <dgm:prSet presAssocID="{367FD49C-3856-4299-A233-7FDD6F10147D}" presName="composite" presStyleCnt="0">
        <dgm:presLayoutVars>
          <dgm:chMax val="5"/>
          <dgm:dir/>
          <dgm:animLvl val="ctr"/>
          <dgm:resizeHandles val="exact"/>
        </dgm:presLayoutVars>
      </dgm:prSet>
      <dgm:spPr/>
      <dgm:t>
        <a:bodyPr/>
        <a:lstStyle/>
        <a:p>
          <a:endParaRPr lang="zh-CN" altLang="en-US"/>
        </a:p>
      </dgm:t>
    </dgm:pt>
    <dgm:pt modelId="{3492A5C2-439C-40C3-9A46-221E763DF5EA}" type="pres">
      <dgm:prSet presAssocID="{367FD49C-3856-4299-A233-7FDD6F10147D}" presName="cycle" presStyleCnt="0"/>
      <dgm:spPr/>
    </dgm:pt>
    <dgm:pt modelId="{DB4C36D3-68B6-4BBD-9A09-084B10636D35}" type="pres">
      <dgm:prSet presAssocID="{367FD49C-3856-4299-A233-7FDD6F10147D}" presName="centerShape" presStyleCnt="0"/>
      <dgm:spPr/>
    </dgm:pt>
    <dgm:pt modelId="{C1F5AE28-627A-47D4-A633-B6DFE76C6C5A}" type="pres">
      <dgm:prSet presAssocID="{367FD49C-3856-4299-A233-7FDD6F10147D}" presName="connSite" presStyleLbl="node1" presStyleIdx="0" presStyleCnt="6"/>
      <dgm:spPr/>
    </dgm:pt>
    <dgm:pt modelId="{6B6D0F79-A15C-4792-B1EE-9FF688E4AB77}" type="pres">
      <dgm:prSet presAssocID="{367FD49C-3856-4299-A233-7FDD6F10147D}" presName="visible" presStyleLbl="node1" presStyleIdx="0" presStyleCnt="6" custScaleX="66409" custScaleY="195061" custLinFactNeighborX="2995" custLinFactNeighborY="-4824"/>
      <dgm:spPr>
        <a:blipFill rotWithShape="0">
          <a:blip xmlns:r="http://schemas.openxmlformats.org/officeDocument/2006/relationships" r:embed="rId1"/>
          <a:stretch>
            <a:fillRect/>
          </a:stretch>
        </a:blipFill>
      </dgm:spPr>
      <dgm:t>
        <a:bodyPr/>
        <a:lstStyle/>
        <a:p>
          <a:endParaRPr lang="zh-CN" altLang="en-US"/>
        </a:p>
      </dgm:t>
    </dgm:pt>
    <dgm:pt modelId="{239842CF-4ACA-4ADF-A589-CB709850AA69}" type="pres">
      <dgm:prSet presAssocID="{AC86D716-9637-4FFE-9B81-7D2C86856D57}" presName="Name25" presStyleLbl="parChTrans1D1" presStyleIdx="0" presStyleCnt="5"/>
      <dgm:spPr/>
      <dgm:t>
        <a:bodyPr/>
        <a:lstStyle/>
        <a:p>
          <a:endParaRPr lang="zh-CN" altLang="en-US"/>
        </a:p>
      </dgm:t>
    </dgm:pt>
    <dgm:pt modelId="{C6A74276-9322-4EBC-9057-1273901EE888}" type="pres">
      <dgm:prSet presAssocID="{3653CBCA-F0BD-4451-8519-FC082F3D1BEF}" presName="node" presStyleCnt="0"/>
      <dgm:spPr/>
    </dgm:pt>
    <dgm:pt modelId="{591054BE-A843-4CEF-9EE0-35976451F684}" type="pres">
      <dgm:prSet presAssocID="{3653CBCA-F0BD-4451-8519-FC082F3D1BEF}" presName="parentNode" presStyleLbl="node1" presStyleIdx="1" presStyleCnt="6" custScaleX="243055" custScaleY="70891" custLinFactX="42164" custLinFactNeighborX="100000" custLinFactNeighborY="26592">
        <dgm:presLayoutVars>
          <dgm:chMax val="1"/>
          <dgm:bulletEnabled val="1"/>
        </dgm:presLayoutVars>
      </dgm:prSet>
      <dgm:spPr/>
      <dgm:t>
        <a:bodyPr/>
        <a:lstStyle/>
        <a:p>
          <a:endParaRPr lang="zh-CN" altLang="en-US"/>
        </a:p>
      </dgm:t>
    </dgm:pt>
    <dgm:pt modelId="{7C8B3054-9586-4FE0-8F9F-287412F62007}" type="pres">
      <dgm:prSet presAssocID="{3653CBCA-F0BD-4451-8519-FC082F3D1BEF}" presName="childNode" presStyleLbl="revTx" presStyleIdx="0" presStyleCnt="0">
        <dgm:presLayoutVars>
          <dgm:bulletEnabled val="1"/>
        </dgm:presLayoutVars>
      </dgm:prSet>
      <dgm:spPr/>
      <dgm:t>
        <a:bodyPr/>
        <a:lstStyle/>
        <a:p>
          <a:endParaRPr lang="zh-CN" altLang="en-US"/>
        </a:p>
      </dgm:t>
    </dgm:pt>
    <dgm:pt modelId="{C762CA4E-C8A8-4FAE-8B49-BB5750703337}" type="pres">
      <dgm:prSet presAssocID="{F0D7BB3F-6C29-4CE7-AC4F-30D6CCC62296}" presName="Name25" presStyleLbl="parChTrans1D1" presStyleIdx="1" presStyleCnt="5"/>
      <dgm:spPr/>
      <dgm:t>
        <a:bodyPr/>
        <a:lstStyle/>
        <a:p>
          <a:endParaRPr lang="zh-CN" altLang="en-US"/>
        </a:p>
      </dgm:t>
    </dgm:pt>
    <dgm:pt modelId="{D54B7779-183A-487A-B763-0999A3E329BB}" type="pres">
      <dgm:prSet presAssocID="{06447D6B-38D1-47D3-8940-C093474DCB13}" presName="node" presStyleCnt="0"/>
      <dgm:spPr/>
    </dgm:pt>
    <dgm:pt modelId="{BBBD3430-663E-4AC7-B0A6-552154A29721}" type="pres">
      <dgm:prSet presAssocID="{06447D6B-38D1-47D3-8940-C093474DCB13}" presName="parentNode" presStyleLbl="node1" presStyleIdx="2" presStyleCnt="6" custScaleX="233198" custScaleY="73307" custLinFactX="33523" custLinFactNeighborX="100000" custLinFactNeighborY="12367">
        <dgm:presLayoutVars>
          <dgm:chMax val="1"/>
          <dgm:bulletEnabled val="1"/>
        </dgm:presLayoutVars>
      </dgm:prSet>
      <dgm:spPr/>
      <dgm:t>
        <a:bodyPr/>
        <a:lstStyle/>
        <a:p>
          <a:endParaRPr lang="zh-CN" altLang="en-US"/>
        </a:p>
      </dgm:t>
    </dgm:pt>
    <dgm:pt modelId="{E8FCD71B-8692-46A5-A3EF-C17B09152158}" type="pres">
      <dgm:prSet presAssocID="{06447D6B-38D1-47D3-8940-C093474DCB13}" presName="childNode" presStyleLbl="revTx" presStyleIdx="0" presStyleCnt="0">
        <dgm:presLayoutVars>
          <dgm:bulletEnabled val="1"/>
        </dgm:presLayoutVars>
      </dgm:prSet>
      <dgm:spPr/>
      <dgm:t>
        <a:bodyPr/>
        <a:lstStyle/>
        <a:p>
          <a:endParaRPr lang="zh-CN" altLang="en-US"/>
        </a:p>
      </dgm:t>
    </dgm:pt>
    <dgm:pt modelId="{95B4E304-C707-47D4-9B22-53493EEAEFCF}" type="pres">
      <dgm:prSet presAssocID="{8AEF97FC-4DCD-40E9-855D-D82B80DA9657}" presName="Name25" presStyleLbl="parChTrans1D1" presStyleIdx="2" presStyleCnt="5"/>
      <dgm:spPr/>
      <dgm:t>
        <a:bodyPr/>
        <a:lstStyle/>
        <a:p>
          <a:endParaRPr lang="zh-CN" altLang="en-US"/>
        </a:p>
      </dgm:t>
    </dgm:pt>
    <dgm:pt modelId="{B00D6753-0516-48E4-94F7-86E26993DDFE}" type="pres">
      <dgm:prSet presAssocID="{BA833BA7-92EC-4D57-8C38-EB9D218565C8}" presName="node" presStyleCnt="0"/>
      <dgm:spPr/>
    </dgm:pt>
    <dgm:pt modelId="{EED62764-5207-4B1B-A0B3-4900133647B9}" type="pres">
      <dgm:prSet presAssocID="{BA833BA7-92EC-4D57-8C38-EB9D218565C8}" presName="parentNode" presStyleLbl="node1" presStyleIdx="3" presStyleCnt="6" custScaleX="252359" custScaleY="71639" custLinFactX="31384" custLinFactNeighborX="100000" custLinFactNeighborY="-11895">
        <dgm:presLayoutVars>
          <dgm:chMax val="1"/>
          <dgm:bulletEnabled val="1"/>
        </dgm:presLayoutVars>
      </dgm:prSet>
      <dgm:spPr/>
      <dgm:t>
        <a:bodyPr/>
        <a:lstStyle/>
        <a:p>
          <a:endParaRPr lang="zh-CN" altLang="en-US"/>
        </a:p>
      </dgm:t>
    </dgm:pt>
    <dgm:pt modelId="{DC48C12A-931E-4958-A40A-9CEB89F5BE30}" type="pres">
      <dgm:prSet presAssocID="{BA833BA7-92EC-4D57-8C38-EB9D218565C8}" presName="childNode" presStyleLbl="revTx" presStyleIdx="0" presStyleCnt="0">
        <dgm:presLayoutVars>
          <dgm:bulletEnabled val="1"/>
        </dgm:presLayoutVars>
      </dgm:prSet>
      <dgm:spPr/>
      <dgm:t>
        <a:bodyPr/>
        <a:lstStyle/>
        <a:p>
          <a:endParaRPr lang="zh-CN" altLang="en-US"/>
        </a:p>
      </dgm:t>
    </dgm:pt>
    <dgm:pt modelId="{E7AA3B83-F8CD-4CFF-ADD6-7F2ACE45C231}" type="pres">
      <dgm:prSet presAssocID="{D383E56F-F7B5-4CB4-BE3E-A909D78C9A07}" presName="Name25" presStyleLbl="parChTrans1D1" presStyleIdx="3" presStyleCnt="5"/>
      <dgm:spPr/>
      <dgm:t>
        <a:bodyPr/>
        <a:lstStyle/>
        <a:p>
          <a:endParaRPr lang="zh-CN" altLang="en-US"/>
        </a:p>
      </dgm:t>
    </dgm:pt>
    <dgm:pt modelId="{D9329EF7-3DF4-4311-9BCD-E9C9A68D4097}" type="pres">
      <dgm:prSet presAssocID="{B3634EE9-486C-48CF-B8EA-D06E8F3A9591}" presName="node" presStyleCnt="0"/>
      <dgm:spPr/>
    </dgm:pt>
    <dgm:pt modelId="{CDBBF1EE-1D75-46B7-A407-11496682DAA4}" type="pres">
      <dgm:prSet presAssocID="{B3634EE9-486C-48CF-B8EA-D06E8F3A9591}" presName="parentNode" presStyleLbl="node1" presStyleIdx="4" presStyleCnt="6" custScaleX="276904" custScaleY="100129" custLinFactX="48875" custLinFactNeighborX="100000" custLinFactNeighborY="-33044">
        <dgm:presLayoutVars>
          <dgm:chMax val="1"/>
          <dgm:bulletEnabled val="1"/>
        </dgm:presLayoutVars>
      </dgm:prSet>
      <dgm:spPr/>
      <dgm:t>
        <a:bodyPr/>
        <a:lstStyle/>
        <a:p>
          <a:endParaRPr lang="zh-CN" altLang="en-US"/>
        </a:p>
      </dgm:t>
    </dgm:pt>
    <dgm:pt modelId="{8E4BE6FF-934B-4574-B1ED-3436CA5B16A7}" type="pres">
      <dgm:prSet presAssocID="{B3634EE9-486C-48CF-B8EA-D06E8F3A9591}" presName="childNode" presStyleLbl="revTx" presStyleIdx="0" presStyleCnt="0">
        <dgm:presLayoutVars>
          <dgm:bulletEnabled val="1"/>
        </dgm:presLayoutVars>
      </dgm:prSet>
      <dgm:spPr/>
    </dgm:pt>
    <dgm:pt modelId="{8075994C-7F24-423D-B88C-0BFE9352F47E}" type="pres">
      <dgm:prSet presAssocID="{DED07658-C25E-44BF-91D8-3E9E13A47DDF}" presName="Name25" presStyleLbl="parChTrans1D1" presStyleIdx="4" presStyleCnt="5"/>
      <dgm:spPr/>
      <dgm:t>
        <a:bodyPr/>
        <a:lstStyle/>
        <a:p>
          <a:endParaRPr lang="zh-CN" altLang="en-US"/>
        </a:p>
      </dgm:t>
    </dgm:pt>
    <dgm:pt modelId="{8A79ABDF-3BCA-4229-ACEB-01843C387CB5}" type="pres">
      <dgm:prSet presAssocID="{06CD44BA-3226-4EE5-8A12-DE177D8A3229}" presName="node" presStyleCnt="0"/>
      <dgm:spPr/>
    </dgm:pt>
    <dgm:pt modelId="{5B6A8D7C-7F7C-42BA-87A3-F3A4C99E55E4}" type="pres">
      <dgm:prSet presAssocID="{06CD44BA-3226-4EE5-8A12-DE177D8A3229}" presName="parentNode" presStyleLbl="node1" presStyleIdx="5" presStyleCnt="6" custScaleX="353610" custScaleY="138694" custLinFactX="61757" custLinFactNeighborX="100000" custLinFactNeighborY="-16284">
        <dgm:presLayoutVars>
          <dgm:chMax val="1"/>
          <dgm:bulletEnabled val="1"/>
        </dgm:presLayoutVars>
      </dgm:prSet>
      <dgm:spPr/>
      <dgm:t>
        <a:bodyPr/>
        <a:lstStyle/>
        <a:p>
          <a:endParaRPr lang="zh-CN" altLang="en-US"/>
        </a:p>
      </dgm:t>
    </dgm:pt>
    <dgm:pt modelId="{0A88E923-338F-419E-8E98-52527110E62C}" type="pres">
      <dgm:prSet presAssocID="{06CD44BA-3226-4EE5-8A12-DE177D8A3229}" presName="childNode" presStyleLbl="revTx" presStyleIdx="0" presStyleCnt="0">
        <dgm:presLayoutVars>
          <dgm:bulletEnabled val="1"/>
        </dgm:presLayoutVars>
      </dgm:prSet>
      <dgm:spPr/>
    </dgm:pt>
  </dgm:ptLst>
  <dgm:cxnLst>
    <dgm:cxn modelId="{DAC2B6E6-8A2F-4C5D-95EB-55F3D53F937B}" type="presOf" srcId="{06447D6B-38D1-47D3-8940-C093474DCB13}" destId="{BBBD3430-663E-4AC7-B0A6-552154A29721}" srcOrd="0" destOrd="0" presId="urn:microsoft.com/office/officeart/2005/8/layout/radial2"/>
    <dgm:cxn modelId="{F540181D-F2AA-4D92-9B4E-A4116577AAB4}" type="presOf" srcId="{8AEF97FC-4DCD-40E9-855D-D82B80DA9657}" destId="{95B4E304-C707-47D4-9B22-53493EEAEFCF}" srcOrd="0" destOrd="0" presId="urn:microsoft.com/office/officeart/2005/8/layout/radial2"/>
    <dgm:cxn modelId="{A65AAFB1-C613-4676-BC3C-A321EB3334A5}" srcId="{367FD49C-3856-4299-A233-7FDD6F10147D}" destId="{06447D6B-38D1-47D3-8940-C093474DCB13}" srcOrd="1" destOrd="0" parTransId="{F0D7BB3F-6C29-4CE7-AC4F-30D6CCC62296}" sibTransId="{7F59ED33-4B2C-462E-B703-18D962CEF3A5}"/>
    <dgm:cxn modelId="{5C34C687-7BE0-40F1-B4D0-57F5349DC668}" type="presOf" srcId="{AC86D716-9637-4FFE-9B81-7D2C86856D57}" destId="{239842CF-4ACA-4ADF-A589-CB709850AA69}" srcOrd="0" destOrd="0" presId="urn:microsoft.com/office/officeart/2005/8/layout/radial2"/>
    <dgm:cxn modelId="{8964B4F8-F652-4E08-837D-EC07C6C754AB}" type="presOf" srcId="{B3634EE9-486C-48CF-B8EA-D06E8F3A9591}" destId="{CDBBF1EE-1D75-46B7-A407-11496682DAA4}" srcOrd="0" destOrd="0" presId="urn:microsoft.com/office/officeart/2005/8/layout/radial2"/>
    <dgm:cxn modelId="{73C36651-8D03-4691-AC73-4D1E77012073}" type="presOf" srcId="{367FD49C-3856-4299-A233-7FDD6F10147D}" destId="{BDDEC582-9F19-431C-A1EC-76D848FFE16B}" srcOrd="0" destOrd="0" presId="urn:microsoft.com/office/officeart/2005/8/layout/radial2"/>
    <dgm:cxn modelId="{3656384E-CB49-4E25-859E-DFFC61BEE914}" type="presOf" srcId="{D383E56F-F7B5-4CB4-BE3E-A909D78C9A07}" destId="{E7AA3B83-F8CD-4CFF-ADD6-7F2ACE45C231}" srcOrd="0" destOrd="0" presId="urn:microsoft.com/office/officeart/2005/8/layout/radial2"/>
    <dgm:cxn modelId="{3DC324D5-4653-4F21-B509-444CAEABFF9F}" type="presOf" srcId="{3653CBCA-F0BD-4451-8519-FC082F3D1BEF}" destId="{591054BE-A843-4CEF-9EE0-35976451F684}" srcOrd="0" destOrd="0" presId="urn:microsoft.com/office/officeart/2005/8/layout/radial2"/>
    <dgm:cxn modelId="{1D66A395-C006-4A68-BD35-C1BED9AE3C19}" srcId="{367FD49C-3856-4299-A233-7FDD6F10147D}" destId="{B3634EE9-486C-48CF-B8EA-D06E8F3A9591}" srcOrd="3" destOrd="0" parTransId="{D383E56F-F7B5-4CB4-BE3E-A909D78C9A07}" sibTransId="{558A293F-636D-45E7-8464-D104532A2905}"/>
    <dgm:cxn modelId="{806FF104-3578-4B09-A050-B090B916093B}" type="presOf" srcId="{BA833BA7-92EC-4D57-8C38-EB9D218565C8}" destId="{EED62764-5207-4B1B-A0B3-4900133647B9}" srcOrd="0" destOrd="0" presId="urn:microsoft.com/office/officeart/2005/8/layout/radial2"/>
    <dgm:cxn modelId="{23092903-9E5C-477F-BF01-1C65ABC5551A}" srcId="{367FD49C-3856-4299-A233-7FDD6F10147D}" destId="{06CD44BA-3226-4EE5-8A12-DE177D8A3229}" srcOrd="4" destOrd="0" parTransId="{DED07658-C25E-44BF-91D8-3E9E13A47DDF}" sibTransId="{46D955C7-68A2-4D38-9810-E9F1C5175C39}"/>
    <dgm:cxn modelId="{F3A0FD4F-C87D-4C92-B1E8-F4F84D436002}" type="presOf" srcId="{F0D7BB3F-6C29-4CE7-AC4F-30D6CCC62296}" destId="{C762CA4E-C8A8-4FAE-8B49-BB5750703337}" srcOrd="0" destOrd="0" presId="urn:microsoft.com/office/officeart/2005/8/layout/radial2"/>
    <dgm:cxn modelId="{277ADA23-5760-4536-A3D3-D790286065FE}" type="presOf" srcId="{DED07658-C25E-44BF-91D8-3E9E13A47DDF}" destId="{8075994C-7F24-423D-B88C-0BFE9352F47E}" srcOrd="0" destOrd="0" presId="urn:microsoft.com/office/officeart/2005/8/layout/radial2"/>
    <dgm:cxn modelId="{9E9D6477-1A35-4410-A62B-84CC8000CC6F}" srcId="{367FD49C-3856-4299-A233-7FDD6F10147D}" destId="{BA833BA7-92EC-4D57-8C38-EB9D218565C8}" srcOrd="2" destOrd="0" parTransId="{8AEF97FC-4DCD-40E9-855D-D82B80DA9657}" sibTransId="{48C89AAB-FB1F-46E8-B4CE-69F530E68676}"/>
    <dgm:cxn modelId="{4EDAE176-4FEF-451B-9734-71CC3BD95850}" srcId="{367FD49C-3856-4299-A233-7FDD6F10147D}" destId="{3653CBCA-F0BD-4451-8519-FC082F3D1BEF}" srcOrd="0" destOrd="0" parTransId="{AC86D716-9637-4FFE-9B81-7D2C86856D57}" sibTransId="{D4B54072-1F79-48B5-9C70-5F4137289B0D}"/>
    <dgm:cxn modelId="{25F790CA-78A9-441F-BCB7-5945794CCBE7}" type="presOf" srcId="{06CD44BA-3226-4EE5-8A12-DE177D8A3229}" destId="{5B6A8D7C-7F7C-42BA-87A3-F3A4C99E55E4}" srcOrd="0" destOrd="0" presId="urn:microsoft.com/office/officeart/2005/8/layout/radial2"/>
    <dgm:cxn modelId="{1290F636-B023-4BB1-B63C-228E76B6CC13}" type="presParOf" srcId="{BDDEC582-9F19-431C-A1EC-76D848FFE16B}" destId="{3492A5C2-439C-40C3-9A46-221E763DF5EA}" srcOrd="0" destOrd="0" presId="urn:microsoft.com/office/officeart/2005/8/layout/radial2"/>
    <dgm:cxn modelId="{25009D92-0E76-4C45-B757-A6AB85C9E341}" type="presParOf" srcId="{3492A5C2-439C-40C3-9A46-221E763DF5EA}" destId="{DB4C36D3-68B6-4BBD-9A09-084B10636D35}" srcOrd="0" destOrd="0" presId="urn:microsoft.com/office/officeart/2005/8/layout/radial2"/>
    <dgm:cxn modelId="{3F816637-151E-449A-A38B-0B05D028A7A7}" type="presParOf" srcId="{DB4C36D3-68B6-4BBD-9A09-084B10636D35}" destId="{C1F5AE28-627A-47D4-A633-B6DFE76C6C5A}" srcOrd="0" destOrd="0" presId="urn:microsoft.com/office/officeart/2005/8/layout/radial2"/>
    <dgm:cxn modelId="{AA683F15-59D2-4D3B-BCE3-D1C092A7F32B}" type="presParOf" srcId="{DB4C36D3-68B6-4BBD-9A09-084B10636D35}" destId="{6B6D0F79-A15C-4792-B1EE-9FF688E4AB77}" srcOrd="1" destOrd="0" presId="urn:microsoft.com/office/officeart/2005/8/layout/radial2"/>
    <dgm:cxn modelId="{F2D2D663-DBC7-458B-B0B3-70CC3F542BFD}" type="presParOf" srcId="{3492A5C2-439C-40C3-9A46-221E763DF5EA}" destId="{239842CF-4ACA-4ADF-A589-CB709850AA69}" srcOrd="1" destOrd="0" presId="urn:microsoft.com/office/officeart/2005/8/layout/radial2"/>
    <dgm:cxn modelId="{C8FE8C0C-4304-4615-8E26-552C20718C17}" type="presParOf" srcId="{3492A5C2-439C-40C3-9A46-221E763DF5EA}" destId="{C6A74276-9322-4EBC-9057-1273901EE888}" srcOrd="2" destOrd="0" presId="urn:microsoft.com/office/officeart/2005/8/layout/radial2"/>
    <dgm:cxn modelId="{5BD4D1ED-E290-4E39-AD67-B04F7ABBC650}" type="presParOf" srcId="{C6A74276-9322-4EBC-9057-1273901EE888}" destId="{591054BE-A843-4CEF-9EE0-35976451F684}" srcOrd="0" destOrd="0" presId="urn:microsoft.com/office/officeart/2005/8/layout/radial2"/>
    <dgm:cxn modelId="{95AA2DDA-896D-473C-ADDC-021F28F779E5}" type="presParOf" srcId="{C6A74276-9322-4EBC-9057-1273901EE888}" destId="{7C8B3054-9586-4FE0-8F9F-287412F62007}" srcOrd="1" destOrd="0" presId="urn:microsoft.com/office/officeart/2005/8/layout/radial2"/>
    <dgm:cxn modelId="{9353525E-95BD-4A7A-AEC7-1FAD70ECCC08}" type="presParOf" srcId="{3492A5C2-439C-40C3-9A46-221E763DF5EA}" destId="{C762CA4E-C8A8-4FAE-8B49-BB5750703337}" srcOrd="3" destOrd="0" presId="urn:microsoft.com/office/officeart/2005/8/layout/radial2"/>
    <dgm:cxn modelId="{A16B0949-03FF-4333-BDC1-EE2198023F8E}" type="presParOf" srcId="{3492A5C2-439C-40C3-9A46-221E763DF5EA}" destId="{D54B7779-183A-487A-B763-0999A3E329BB}" srcOrd="4" destOrd="0" presId="urn:microsoft.com/office/officeart/2005/8/layout/radial2"/>
    <dgm:cxn modelId="{F255CC12-0202-4F66-B2A4-DF0A1BE92763}" type="presParOf" srcId="{D54B7779-183A-487A-B763-0999A3E329BB}" destId="{BBBD3430-663E-4AC7-B0A6-552154A29721}" srcOrd="0" destOrd="0" presId="urn:microsoft.com/office/officeart/2005/8/layout/radial2"/>
    <dgm:cxn modelId="{00341BF8-62BC-454E-8245-2440611077E1}" type="presParOf" srcId="{D54B7779-183A-487A-B763-0999A3E329BB}" destId="{E8FCD71B-8692-46A5-A3EF-C17B09152158}" srcOrd="1" destOrd="0" presId="urn:microsoft.com/office/officeart/2005/8/layout/radial2"/>
    <dgm:cxn modelId="{5F786178-64A4-4488-82E4-DB7AD64C2B8C}" type="presParOf" srcId="{3492A5C2-439C-40C3-9A46-221E763DF5EA}" destId="{95B4E304-C707-47D4-9B22-53493EEAEFCF}" srcOrd="5" destOrd="0" presId="urn:microsoft.com/office/officeart/2005/8/layout/radial2"/>
    <dgm:cxn modelId="{7A5417DA-22F1-466A-9760-915326F6CF89}" type="presParOf" srcId="{3492A5C2-439C-40C3-9A46-221E763DF5EA}" destId="{B00D6753-0516-48E4-94F7-86E26993DDFE}" srcOrd="6" destOrd="0" presId="urn:microsoft.com/office/officeart/2005/8/layout/radial2"/>
    <dgm:cxn modelId="{55698AD0-058D-43AA-8122-6F0B3AA0EBBB}" type="presParOf" srcId="{B00D6753-0516-48E4-94F7-86E26993DDFE}" destId="{EED62764-5207-4B1B-A0B3-4900133647B9}" srcOrd="0" destOrd="0" presId="urn:microsoft.com/office/officeart/2005/8/layout/radial2"/>
    <dgm:cxn modelId="{12C3E10E-ACAF-40A0-87E6-9CFAB7531CE7}" type="presParOf" srcId="{B00D6753-0516-48E4-94F7-86E26993DDFE}" destId="{DC48C12A-931E-4958-A40A-9CEB89F5BE30}" srcOrd="1" destOrd="0" presId="urn:microsoft.com/office/officeart/2005/8/layout/radial2"/>
    <dgm:cxn modelId="{767AAE65-611D-4961-B419-DC052C74A550}" type="presParOf" srcId="{3492A5C2-439C-40C3-9A46-221E763DF5EA}" destId="{E7AA3B83-F8CD-4CFF-ADD6-7F2ACE45C231}" srcOrd="7" destOrd="0" presId="urn:microsoft.com/office/officeart/2005/8/layout/radial2"/>
    <dgm:cxn modelId="{9CD12BFA-FFC5-4417-8C8F-D27F9A89A20E}" type="presParOf" srcId="{3492A5C2-439C-40C3-9A46-221E763DF5EA}" destId="{D9329EF7-3DF4-4311-9BCD-E9C9A68D4097}" srcOrd="8" destOrd="0" presId="urn:microsoft.com/office/officeart/2005/8/layout/radial2"/>
    <dgm:cxn modelId="{CA131300-9126-42AC-B8F5-9B3C49CC5FC0}" type="presParOf" srcId="{D9329EF7-3DF4-4311-9BCD-E9C9A68D4097}" destId="{CDBBF1EE-1D75-46B7-A407-11496682DAA4}" srcOrd="0" destOrd="0" presId="urn:microsoft.com/office/officeart/2005/8/layout/radial2"/>
    <dgm:cxn modelId="{1524C412-B99B-4CD5-AA65-9E5A9B591697}" type="presParOf" srcId="{D9329EF7-3DF4-4311-9BCD-E9C9A68D4097}" destId="{8E4BE6FF-934B-4574-B1ED-3436CA5B16A7}" srcOrd="1" destOrd="0" presId="urn:microsoft.com/office/officeart/2005/8/layout/radial2"/>
    <dgm:cxn modelId="{22B157C7-06E4-4AE6-B81B-77FD34E5972A}" type="presParOf" srcId="{3492A5C2-439C-40C3-9A46-221E763DF5EA}" destId="{8075994C-7F24-423D-B88C-0BFE9352F47E}" srcOrd="9" destOrd="0" presId="urn:microsoft.com/office/officeart/2005/8/layout/radial2"/>
    <dgm:cxn modelId="{333B719E-C2F0-49A8-A621-404CADCD9FE2}" type="presParOf" srcId="{3492A5C2-439C-40C3-9A46-221E763DF5EA}" destId="{8A79ABDF-3BCA-4229-ACEB-01843C387CB5}" srcOrd="10" destOrd="0" presId="urn:microsoft.com/office/officeart/2005/8/layout/radial2"/>
    <dgm:cxn modelId="{5954EFDD-AAA7-4BF1-95A8-38DB9BEA75FB}" type="presParOf" srcId="{8A79ABDF-3BCA-4229-ACEB-01843C387CB5}" destId="{5B6A8D7C-7F7C-42BA-87A3-F3A4C99E55E4}" srcOrd="0" destOrd="0" presId="urn:microsoft.com/office/officeart/2005/8/layout/radial2"/>
    <dgm:cxn modelId="{8D2CBA81-880A-4944-92D1-E2670CCDCBE9}" type="presParOf" srcId="{8A79ABDF-3BCA-4229-ACEB-01843C387CB5}" destId="{0A88E923-338F-419E-8E98-52527110E62C}" srcOrd="1" destOrd="0" presId="urn:microsoft.com/office/officeart/2005/8/layout/radial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F54D08-2B51-495F-B43E-93660AD3DDC5}" type="doc">
      <dgm:prSet loTypeId="urn:microsoft.com/office/officeart/2005/8/layout/chevron2" loCatId="list" qsTypeId="urn:microsoft.com/office/officeart/2005/8/quickstyle/simple1#33" qsCatId="simple" csTypeId="urn:microsoft.com/office/officeart/2005/8/colors/accent1_2#30" csCatId="accent1" phldr="1"/>
      <dgm:spPr/>
      <dgm:t>
        <a:bodyPr/>
        <a:lstStyle/>
        <a:p>
          <a:endParaRPr lang="zh-CN" altLang="en-US"/>
        </a:p>
      </dgm:t>
    </dgm:pt>
    <dgm:pt modelId="{46B58491-89D9-408A-88E0-11986C0289D8}">
      <dgm:prSet phldrT="[文本]" custT="1"/>
      <dgm:spPr/>
      <dgm:t>
        <a:bodyPr/>
        <a:lstStyle/>
        <a:p>
          <a:r>
            <a:rPr lang="zh-CN" altLang="en-US" sz="2000" b="1" dirty="0" smtClean="0">
              <a:solidFill>
                <a:srgbClr val="FF0000"/>
              </a:solidFill>
            </a:rPr>
            <a:t>注意</a:t>
          </a:r>
          <a:endParaRPr lang="zh-CN" altLang="en-US" sz="2000" b="1" dirty="0">
            <a:solidFill>
              <a:srgbClr val="FF0000"/>
            </a:solidFill>
          </a:endParaRPr>
        </a:p>
      </dgm:t>
    </dgm:pt>
    <dgm:pt modelId="{F5ED9679-7F03-467F-B828-64488B566BCC}" cxnId="{97E4BC9F-E4C1-48DC-9B17-0EAC3809D1ED}" type="parTrans">
      <dgm:prSet/>
      <dgm:spPr/>
      <dgm:t>
        <a:bodyPr/>
        <a:lstStyle/>
        <a:p>
          <a:endParaRPr lang="zh-CN" altLang="en-US"/>
        </a:p>
      </dgm:t>
    </dgm:pt>
    <dgm:pt modelId="{40EBBF04-7CE1-45C0-BA2E-B565640F38F7}" cxnId="{97E4BC9F-E4C1-48DC-9B17-0EAC3809D1ED}" type="sibTrans">
      <dgm:prSet/>
      <dgm:spPr/>
      <dgm:t>
        <a:bodyPr/>
        <a:lstStyle/>
        <a:p>
          <a:endParaRPr lang="zh-CN" altLang="en-US"/>
        </a:p>
      </dgm:t>
    </dgm:pt>
    <dgm:pt modelId="{F8D57928-990A-41B5-A27A-22E9732628C4}">
      <dgm:prSet phldrT="[文本]" custT="1"/>
      <dgm:spPr/>
      <dgm:t>
        <a:bodyPr/>
        <a:lstStyle/>
        <a:p>
          <a:pPr>
            <a:lnSpc>
              <a:spcPct val="100000"/>
            </a:lnSpc>
            <a:spcAft>
              <a:spcPts val="0"/>
            </a:spcAft>
          </a:pPr>
          <a:r>
            <a:rPr lang="zh-CN" altLang="en-US" sz="2400" b="0" dirty="0" smtClean="0">
              <a:solidFill>
                <a:srgbClr val="C00000"/>
              </a:solidFill>
              <a:latin typeface="宋体" panose="02010600030101010101" pitchFamily="2" charset="-122"/>
              <a:ea typeface="宋体" panose="02010600030101010101" pitchFamily="2" charset="-122"/>
            </a:rPr>
            <a:t>现场无法确定骨折时，现场都按骨折处理，处理原则：限制骨折处移动。</a:t>
          </a:r>
          <a:endParaRPr lang="zh-CN" altLang="en-US" sz="2400" b="0" dirty="0">
            <a:solidFill>
              <a:srgbClr val="C00000"/>
            </a:solidFill>
            <a:latin typeface="宋体" panose="02010600030101010101" pitchFamily="2" charset="-122"/>
            <a:ea typeface="宋体" panose="02010600030101010101" pitchFamily="2" charset="-122"/>
          </a:endParaRPr>
        </a:p>
      </dgm:t>
    </dgm:pt>
    <dgm:pt modelId="{7BA66354-B766-4421-828E-DBB58F3CCE14}" cxnId="{74162A61-0036-4FF3-9C0F-1C805B911075}" type="parTrans">
      <dgm:prSet/>
      <dgm:spPr/>
      <dgm:t>
        <a:bodyPr/>
        <a:lstStyle/>
        <a:p>
          <a:endParaRPr lang="zh-CN" altLang="en-US"/>
        </a:p>
      </dgm:t>
    </dgm:pt>
    <dgm:pt modelId="{C35443F0-171F-4F87-BA3B-80E75B5BE1D9}" cxnId="{74162A61-0036-4FF3-9C0F-1C805B911075}" type="sibTrans">
      <dgm:prSet/>
      <dgm:spPr/>
      <dgm:t>
        <a:bodyPr/>
        <a:lstStyle/>
        <a:p>
          <a:endParaRPr lang="zh-CN" altLang="en-US"/>
        </a:p>
      </dgm:t>
    </dgm:pt>
    <dgm:pt modelId="{28EAE2EE-0EF3-4B0D-9752-FE4BF9FEBE49}" type="pres">
      <dgm:prSet presAssocID="{9EF54D08-2B51-495F-B43E-93660AD3DDC5}" presName="linearFlow" presStyleCnt="0">
        <dgm:presLayoutVars>
          <dgm:dir/>
          <dgm:animLvl val="lvl"/>
          <dgm:resizeHandles val="exact"/>
        </dgm:presLayoutVars>
      </dgm:prSet>
      <dgm:spPr/>
      <dgm:t>
        <a:bodyPr/>
        <a:lstStyle/>
        <a:p>
          <a:endParaRPr lang="zh-CN" altLang="en-US"/>
        </a:p>
      </dgm:t>
    </dgm:pt>
    <dgm:pt modelId="{14152BB7-2D74-44D6-BDFE-1EA6E34F3125}" type="pres">
      <dgm:prSet presAssocID="{46B58491-89D9-408A-88E0-11986C0289D8}" presName="composite" presStyleCnt="0"/>
      <dgm:spPr/>
    </dgm:pt>
    <dgm:pt modelId="{99E8BE99-B5AB-4460-B685-535C4F5121F0}" type="pres">
      <dgm:prSet presAssocID="{46B58491-89D9-408A-88E0-11986C0289D8}" presName="parentText" presStyleLbl="alignNode1" presStyleIdx="0" presStyleCnt="1">
        <dgm:presLayoutVars>
          <dgm:chMax val="1"/>
          <dgm:bulletEnabled val="1"/>
        </dgm:presLayoutVars>
      </dgm:prSet>
      <dgm:spPr/>
      <dgm:t>
        <a:bodyPr/>
        <a:lstStyle/>
        <a:p>
          <a:endParaRPr lang="zh-CN" altLang="en-US"/>
        </a:p>
      </dgm:t>
    </dgm:pt>
    <dgm:pt modelId="{4C4F023E-9340-4C8B-8A85-817BEFD7C8E6}" type="pres">
      <dgm:prSet presAssocID="{46B58491-89D9-408A-88E0-11986C0289D8}" presName="descendantText" presStyleLbl="alignAcc1" presStyleIdx="0" presStyleCnt="1" custScaleY="134583" custLinFactNeighborX="-35" custLinFactNeighborY="12528">
        <dgm:presLayoutVars>
          <dgm:bulletEnabled val="1"/>
        </dgm:presLayoutVars>
      </dgm:prSet>
      <dgm:spPr/>
      <dgm:t>
        <a:bodyPr/>
        <a:lstStyle/>
        <a:p>
          <a:endParaRPr lang="zh-CN" altLang="en-US"/>
        </a:p>
      </dgm:t>
    </dgm:pt>
  </dgm:ptLst>
  <dgm:cxnLst>
    <dgm:cxn modelId="{4A4F5E17-571F-4727-9534-D0430CC79F56}" type="presOf" srcId="{9EF54D08-2B51-495F-B43E-93660AD3DDC5}" destId="{28EAE2EE-0EF3-4B0D-9752-FE4BF9FEBE49}" srcOrd="0" destOrd="0" presId="urn:microsoft.com/office/officeart/2005/8/layout/chevron2"/>
    <dgm:cxn modelId="{9A472C94-25DB-4C26-BDC6-3FE45F81AA5F}" type="presOf" srcId="{F8D57928-990A-41B5-A27A-22E9732628C4}" destId="{4C4F023E-9340-4C8B-8A85-817BEFD7C8E6}" srcOrd="0" destOrd="0" presId="urn:microsoft.com/office/officeart/2005/8/layout/chevron2"/>
    <dgm:cxn modelId="{74162A61-0036-4FF3-9C0F-1C805B911075}" srcId="{46B58491-89D9-408A-88E0-11986C0289D8}" destId="{F8D57928-990A-41B5-A27A-22E9732628C4}" srcOrd="0" destOrd="0" parTransId="{7BA66354-B766-4421-828E-DBB58F3CCE14}" sibTransId="{C35443F0-171F-4F87-BA3B-80E75B5BE1D9}"/>
    <dgm:cxn modelId="{BCA58CF3-2A22-42B1-8592-D8F94FA76F89}" type="presOf" srcId="{46B58491-89D9-408A-88E0-11986C0289D8}" destId="{99E8BE99-B5AB-4460-B685-535C4F5121F0}" srcOrd="0" destOrd="0" presId="urn:microsoft.com/office/officeart/2005/8/layout/chevron2"/>
    <dgm:cxn modelId="{97E4BC9F-E4C1-48DC-9B17-0EAC3809D1ED}" srcId="{9EF54D08-2B51-495F-B43E-93660AD3DDC5}" destId="{46B58491-89D9-408A-88E0-11986C0289D8}" srcOrd="0" destOrd="0" parTransId="{F5ED9679-7F03-467F-B828-64488B566BCC}" sibTransId="{40EBBF04-7CE1-45C0-BA2E-B565640F38F7}"/>
    <dgm:cxn modelId="{AD832D33-D394-4DA2-9EB1-1DB838D28A06}" type="presParOf" srcId="{28EAE2EE-0EF3-4B0D-9752-FE4BF9FEBE49}" destId="{14152BB7-2D74-44D6-BDFE-1EA6E34F3125}" srcOrd="0" destOrd="0" presId="urn:microsoft.com/office/officeart/2005/8/layout/chevron2"/>
    <dgm:cxn modelId="{49FC67E5-E49D-46BF-A4E6-5B8C40052C37}" type="presParOf" srcId="{14152BB7-2D74-44D6-BDFE-1EA6E34F3125}" destId="{99E8BE99-B5AB-4460-B685-535C4F5121F0}" srcOrd="0" destOrd="0" presId="urn:microsoft.com/office/officeart/2005/8/layout/chevron2"/>
    <dgm:cxn modelId="{BF4ACCBA-6471-4638-977B-8079A78BFE4F}" type="presParOf" srcId="{14152BB7-2D74-44D6-BDFE-1EA6E34F3125}" destId="{4C4F023E-9340-4C8B-8A85-817BEFD7C8E6}"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42D8AF-9A27-4D44-8391-1CCF3D684196}" type="doc">
      <dgm:prSet loTypeId="urn:microsoft.com/office/officeart/2005/8/layout/vList3" loCatId="list" qsTypeId="urn:microsoft.com/office/officeart/2005/8/quickstyle/simple3" qsCatId="simple" csTypeId="urn:microsoft.com/office/officeart/2005/8/colors/accent0_2" csCatId="mainScheme" phldr="1"/>
      <dgm:spPr/>
    </dgm:pt>
    <dgm:pt modelId="{6ED2BEF1-2FCB-45B7-8F21-882C961CBBB6}">
      <dgm:prSet phldrT="[文本]" custT="1"/>
      <dgm:spPr/>
      <dgm:t>
        <a:bodyPr/>
        <a:lstStyle/>
        <a:p>
          <a:r>
            <a:rPr lang="zh-CN" altLang="en-US" sz="2800" b="1" dirty="0" smtClean="0">
              <a:solidFill>
                <a:srgbClr val="C00000"/>
              </a:solidFill>
              <a:latin typeface="宋体" panose="02010600030101010101" pitchFamily="2" charset="-122"/>
              <a:ea typeface="宋体" panose="02010600030101010101" pitchFamily="2" charset="-122"/>
            </a:rPr>
            <a:t>肠管溢出</a:t>
          </a:r>
          <a:endParaRPr lang="zh-CN" altLang="en-US" sz="2800" b="1" dirty="0">
            <a:solidFill>
              <a:srgbClr val="C00000"/>
            </a:solidFill>
            <a:latin typeface="宋体" panose="02010600030101010101" pitchFamily="2" charset="-122"/>
            <a:ea typeface="宋体" panose="02010600030101010101" pitchFamily="2" charset="-122"/>
          </a:endParaRPr>
        </a:p>
      </dgm:t>
    </dgm:pt>
    <dgm:pt modelId="{160FD15C-81C0-41C0-B30F-817245C9CA6E}" cxnId="{BE953648-C87C-423A-A322-07B4AF1D6505}" type="parTrans">
      <dgm:prSet/>
      <dgm:spPr/>
      <dgm:t>
        <a:bodyPr/>
        <a:lstStyle/>
        <a:p>
          <a:endParaRPr lang="zh-CN" altLang="en-US"/>
        </a:p>
      </dgm:t>
    </dgm:pt>
    <dgm:pt modelId="{0316CE04-BDF4-4EDC-9342-E0289DE5AE4A}" cxnId="{BE953648-C87C-423A-A322-07B4AF1D6505}" type="sibTrans">
      <dgm:prSet/>
      <dgm:spPr/>
      <dgm:t>
        <a:bodyPr/>
        <a:lstStyle/>
        <a:p>
          <a:endParaRPr lang="zh-CN" altLang="en-US"/>
        </a:p>
      </dgm:t>
    </dgm:pt>
    <dgm:pt modelId="{7B3041B0-96E5-4255-B4B7-A273716B36E4}">
      <dgm:prSet phldrT="[文本]" custT="1"/>
      <dgm:spPr/>
      <dgm:t>
        <a:bodyPr/>
        <a:lstStyle/>
        <a:p>
          <a:r>
            <a:rPr lang="zh-CN" altLang="en-US" sz="2800" b="1" dirty="0" smtClean="0">
              <a:solidFill>
                <a:srgbClr val="C00000"/>
              </a:solidFill>
              <a:latin typeface="宋体" panose="02010600030101010101" pitchFamily="2" charset="-122"/>
              <a:ea typeface="宋体" panose="02010600030101010101" pitchFamily="2" charset="-122"/>
            </a:rPr>
            <a:t>异物插入</a:t>
          </a:r>
          <a:endParaRPr lang="zh-CN" altLang="en-US" sz="2800" b="1" dirty="0">
            <a:solidFill>
              <a:srgbClr val="C00000"/>
            </a:solidFill>
            <a:latin typeface="宋体" panose="02010600030101010101" pitchFamily="2" charset="-122"/>
            <a:ea typeface="宋体" panose="02010600030101010101" pitchFamily="2" charset="-122"/>
          </a:endParaRPr>
        </a:p>
      </dgm:t>
    </dgm:pt>
    <dgm:pt modelId="{A0DF450F-D897-45B8-B149-CA36BAF12FD6}" cxnId="{9B6C9F0A-5349-409E-940B-FF6C54CD616A}" type="parTrans">
      <dgm:prSet/>
      <dgm:spPr/>
      <dgm:t>
        <a:bodyPr/>
        <a:lstStyle/>
        <a:p>
          <a:endParaRPr lang="zh-CN" altLang="en-US"/>
        </a:p>
      </dgm:t>
    </dgm:pt>
    <dgm:pt modelId="{E5F34E41-D335-4BD3-9138-807ACC24686F}" cxnId="{9B6C9F0A-5349-409E-940B-FF6C54CD616A}" type="sibTrans">
      <dgm:prSet/>
      <dgm:spPr/>
      <dgm:t>
        <a:bodyPr/>
        <a:lstStyle/>
        <a:p>
          <a:endParaRPr lang="zh-CN" altLang="en-US"/>
        </a:p>
      </dgm:t>
    </dgm:pt>
    <dgm:pt modelId="{FAD87D1F-046D-4EC4-B3BD-FB80B0417AEB}">
      <dgm:prSet phldrT="[文本]" custT="1"/>
      <dgm:spPr/>
      <dgm:t>
        <a:bodyPr/>
        <a:lstStyle/>
        <a:p>
          <a:r>
            <a:rPr lang="zh-CN" altLang="en-US" sz="2800" b="1" dirty="0" smtClean="0">
              <a:solidFill>
                <a:srgbClr val="C00000"/>
              </a:solidFill>
              <a:latin typeface="宋体" panose="02010600030101010101" pitchFamily="2" charset="-122"/>
              <a:ea typeface="宋体" panose="02010600030101010101" pitchFamily="2" charset="-122"/>
            </a:rPr>
            <a:t>肢体离断伤</a:t>
          </a:r>
          <a:endParaRPr lang="zh-CN" altLang="en-US" sz="2800" b="1" dirty="0">
            <a:solidFill>
              <a:srgbClr val="C00000"/>
            </a:solidFill>
            <a:latin typeface="宋体" panose="02010600030101010101" pitchFamily="2" charset="-122"/>
            <a:ea typeface="宋体" panose="02010600030101010101" pitchFamily="2" charset="-122"/>
          </a:endParaRPr>
        </a:p>
      </dgm:t>
    </dgm:pt>
    <dgm:pt modelId="{CA370014-C702-4A88-9EA4-7DB4EFB0380E}" cxnId="{4973C3FC-E0FF-437D-8546-02D0C49F171B}" type="parTrans">
      <dgm:prSet/>
      <dgm:spPr/>
      <dgm:t>
        <a:bodyPr/>
        <a:lstStyle/>
        <a:p>
          <a:endParaRPr lang="zh-CN" altLang="en-US"/>
        </a:p>
      </dgm:t>
    </dgm:pt>
    <dgm:pt modelId="{6657E546-BB12-4909-9C21-1C570C3AED3A}" cxnId="{4973C3FC-E0FF-437D-8546-02D0C49F171B}" type="sibTrans">
      <dgm:prSet/>
      <dgm:spPr/>
      <dgm:t>
        <a:bodyPr/>
        <a:lstStyle/>
        <a:p>
          <a:endParaRPr lang="zh-CN" altLang="en-US"/>
        </a:p>
      </dgm:t>
    </dgm:pt>
    <dgm:pt modelId="{F5619108-CDDA-41BD-A92C-DA15DBD32279}">
      <dgm:prSet custT="1"/>
      <dgm:spPr/>
      <dgm:t>
        <a:bodyPr/>
        <a:lstStyle/>
        <a:p>
          <a:r>
            <a:rPr lang="zh-CN" altLang="en-US" sz="2800" b="1" dirty="0" smtClean="0">
              <a:solidFill>
                <a:srgbClr val="C00000"/>
              </a:solidFill>
              <a:latin typeface="宋体" panose="02010600030101010101" pitchFamily="2" charset="-122"/>
              <a:ea typeface="宋体" panose="02010600030101010101" pitchFamily="2" charset="-122"/>
            </a:rPr>
            <a:t>开放性</a:t>
          </a:r>
          <a:r>
            <a:rPr lang="zh-CN" altLang="en-US" sz="2800" b="1" smtClean="0">
              <a:solidFill>
                <a:srgbClr val="C00000"/>
              </a:solidFill>
              <a:latin typeface="宋体" panose="02010600030101010101" pitchFamily="2" charset="-122"/>
              <a:ea typeface="宋体" panose="02010600030101010101" pitchFamily="2" charset="-122"/>
            </a:rPr>
            <a:t>气胸</a:t>
          </a:r>
          <a:endParaRPr lang="zh-CN" altLang="en-US" sz="2800" b="1" dirty="0">
            <a:solidFill>
              <a:srgbClr val="C00000"/>
            </a:solidFill>
            <a:latin typeface="宋体" panose="02010600030101010101" pitchFamily="2" charset="-122"/>
            <a:ea typeface="宋体" panose="02010600030101010101" pitchFamily="2" charset="-122"/>
          </a:endParaRPr>
        </a:p>
      </dgm:t>
    </dgm:pt>
    <dgm:pt modelId="{372FE4CE-6A61-4174-900B-B73A4674F23C}" cxnId="{1E8E5D1A-2806-4345-A8BD-DBAD03EDAF66}" type="parTrans">
      <dgm:prSet/>
      <dgm:spPr/>
      <dgm:t>
        <a:bodyPr/>
        <a:lstStyle/>
        <a:p>
          <a:endParaRPr lang="zh-CN" altLang="en-US"/>
        </a:p>
      </dgm:t>
    </dgm:pt>
    <dgm:pt modelId="{854A4538-8A0E-43B2-AA72-77EDDBF027E2}" cxnId="{1E8E5D1A-2806-4345-A8BD-DBAD03EDAF66}" type="sibTrans">
      <dgm:prSet/>
      <dgm:spPr/>
      <dgm:t>
        <a:bodyPr/>
        <a:lstStyle/>
        <a:p>
          <a:endParaRPr lang="zh-CN" altLang="en-US"/>
        </a:p>
      </dgm:t>
    </dgm:pt>
    <dgm:pt modelId="{BA9729AE-D3C2-4619-9C05-BD7B589E588C}">
      <dgm:prSet custT="1"/>
      <dgm:spPr/>
      <dgm:t>
        <a:bodyPr/>
        <a:lstStyle/>
        <a:p>
          <a:r>
            <a:rPr lang="zh-CN" altLang="en-US" sz="2400" b="1" dirty="0" smtClean="0"/>
            <a:t> </a:t>
          </a:r>
          <a:r>
            <a:rPr lang="zh-CN" altLang="en-US" sz="2800" b="1" dirty="0" smtClean="0">
              <a:solidFill>
                <a:srgbClr val="C00000"/>
              </a:solidFill>
              <a:latin typeface="宋体" panose="02010600030101010101" pitchFamily="2" charset="-122"/>
              <a:ea typeface="宋体" panose="02010600030101010101" pitchFamily="2" charset="-122"/>
            </a:rPr>
            <a:t>颅底骨折</a:t>
          </a:r>
          <a:endParaRPr lang="zh-CN" altLang="en-US" sz="2800" b="1" dirty="0">
            <a:solidFill>
              <a:srgbClr val="C00000"/>
            </a:solidFill>
            <a:latin typeface="宋体" panose="02010600030101010101" pitchFamily="2" charset="-122"/>
            <a:ea typeface="宋体" panose="02010600030101010101" pitchFamily="2" charset="-122"/>
          </a:endParaRPr>
        </a:p>
      </dgm:t>
    </dgm:pt>
    <dgm:pt modelId="{E87864D1-D084-4A8A-AA90-C504B44855DA}" cxnId="{B37E1C8F-D977-4DF7-A7EA-F8D9DFD82A6C}" type="sibTrans">
      <dgm:prSet/>
      <dgm:spPr/>
      <dgm:t>
        <a:bodyPr/>
        <a:lstStyle/>
        <a:p>
          <a:endParaRPr lang="zh-CN" altLang="en-US"/>
        </a:p>
      </dgm:t>
    </dgm:pt>
    <dgm:pt modelId="{7BAC31FD-1188-49CE-BD35-DA22D1DCC077}" cxnId="{B37E1C8F-D977-4DF7-A7EA-F8D9DFD82A6C}" type="parTrans">
      <dgm:prSet/>
      <dgm:spPr/>
      <dgm:t>
        <a:bodyPr/>
        <a:lstStyle/>
        <a:p>
          <a:endParaRPr lang="zh-CN" altLang="en-US"/>
        </a:p>
      </dgm:t>
    </dgm:pt>
    <dgm:pt modelId="{8F17C2A1-8849-4529-BCCF-B6BB5A898523}">
      <dgm:prSet custT="1"/>
      <dgm:spPr/>
      <dgm:t>
        <a:bodyPr/>
        <a:lstStyle/>
        <a:p>
          <a:r>
            <a:rPr lang="zh-CN" altLang="en-US" sz="2800" b="1" dirty="0" smtClean="0">
              <a:solidFill>
                <a:srgbClr val="C00000"/>
              </a:solidFill>
              <a:latin typeface="宋体" panose="02010600030101010101" pitchFamily="2" charset="-122"/>
              <a:ea typeface="宋体" panose="02010600030101010101" pitchFamily="2" charset="-122"/>
            </a:rPr>
            <a:t>骨盆骨折</a:t>
          </a:r>
          <a:endParaRPr lang="zh-CN" altLang="en-US" sz="2800" b="1" dirty="0">
            <a:solidFill>
              <a:srgbClr val="C00000"/>
            </a:solidFill>
            <a:latin typeface="宋体" panose="02010600030101010101" pitchFamily="2" charset="-122"/>
            <a:ea typeface="宋体" panose="02010600030101010101" pitchFamily="2" charset="-122"/>
          </a:endParaRPr>
        </a:p>
      </dgm:t>
    </dgm:pt>
    <dgm:pt modelId="{2FC1C55C-5F0C-4387-8263-FFD1CC424B85}" cxnId="{160A1AF6-76F1-4F09-999E-B6BF3A061F25}" type="sibTrans">
      <dgm:prSet/>
      <dgm:spPr/>
      <dgm:t>
        <a:bodyPr/>
        <a:lstStyle/>
        <a:p>
          <a:endParaRPr lang="zh-CN" altLang="en-US"/>
        </a:p>
      </dgm:t>
    </dgm:pt>
    <dgm:pt modelId="{41CD0DA6-35C2-436F-A7E6-6C4940F5CDCC}" cxnId="{160A1AF6-76F1-4F09-999E-B6BF3A061F25}" type="parTrans">
      <dgm:prSet/>
      <dgm:spPr/>
      <dgm:t>
        <a:bodyPr/>
        <a:lstStyle/>
        <a:p>
          <a:endParaRPr lang="zh-CN" altLang="en-US"/>
        </a:p>
      </dgm:t>
    </dgm:pt>
    <dgm:pt modelId="{8231B99F-F188-404C-AAE6-FB50E1E7AB1E}" type="pres">
      <dgm:prSet presAssocID="{9B42D8AF-9A27-4D44-8391-1CCF3D684196}" presName="linearFlow" presStyleCnt="0">
        <dgm:presLayoutVars>
          <dgm:dir/>
          <dgm:resizeHandles val="exact"/>
        </dgm:presLayoutVars>
      </dgm:prSet>
      <dgm:spPr/>
    </dgm:pt>
    <dgm:pt modelId="{15697D6F-A229-488E-B309-B7F702FFD1AE}" type="pres">
      <dgm:prSet presAssocID="{6ED2BEF1-2FCB-45B7-8F21-882C961CBBB6}" presName="composite" presStyleCnt="0"/>
      <dgm:spPr/>
    </dgm:pt>
    <dgm:pt modelId="{642CD944-FA86-492F-A6E2-3D8347A68A38}" type="pres">
      <dgm:prSet presAssocID="{6ED2BEF1-2FCB-45B7-8F21-882C961CBBB6}" presName="imgShp" presStyleLbl="fgImgPlace1" presStyleIdx="0" presStyleCnt="6" custScaleX="198252" custScaleY="160580" custLinFactNeighborX="811" custLinFactNeighborY="-210"/>
      <dgm:spPr>
        <a:blipFill rotWithShape="0">
          <a:blip xmlns:r="http://schemas.openxmlformats.org/officeDocument/2006/relationships" r:embed="rId1"/>
          <a:stretch>
            <a:fillRect/>
          </a:stretch>
        </a:blipFill>
      </dgm:spPr>
    </dgm:pt>
    <dgm:pt modelId="{313E08A7-DBB6-4EA8-9AB7-0CAD7D18018A}" type="pres">
      <dgm:prSet presAssocID="{6ED2BEF1-2FCB-45B7-8F21-882C961CBBB6}" presName="txShp" presStyleLbl="node1" presStyleIdx="0" presStyleCnt="6" custScaleX="55077" custLinFactNeighborX="-18998" custLinFactNeighborY="-4709">
        <dgm:presLayoutVars>
          <dgm:bulletEnabled val="1"/>
        </dgm:presLayoutVars>
      </dgm:prSet>
      <dgm:spPr/>
      <dgm:t>
        <a:bodyPr/>
        <a:lstStyle/>
        <a:p>
          <a:endParaRPr lang="zh-CN" altLang="en-US"/>
        </a:p>
      </dgm:t>
    </dgm:pt>
    <dgm:pt modelId="{0FDD88CC-8C08-46E4-97EC-B77D18B09EFF}" type="pres">
      <dgm:prSet presAssocID="{0316CE04-BDF4-4EDC-9342-E0289DE5AE4A}" presName="spacing" presStyleCnt="0"/>
      <dgm:spPr/>
    </dgm:pt>
    <dgm:pt modelId="{80D08E0C-4E78-4F7F-A377-63F104AB51A1}" type="pres">
      <dgm:prSet presAssocID="{7B3041B0-96E5-4255-B4B7-A273716B36E4}" presName="composite" presStyleCnt="0"/>
      <dgm:spPr/>
    </dgm:pt>
    <dgm:pt modelId="{3203D8BC-B673-4042-B1BB-46C9BDADD98A}" type="pres">
      <dgm:prSet presAssocID="{7B3041B0-96E5-4255-B4B7-A273716B36E4}" presName="imgShp" presStyleLbl="fgImgPlace1" presStyleIdx="1" presStyleCnt="6" custScaleX="198712" custScaleY="190893" custLinFactNeighborX="-6227" custLinFactNeighborY="-12469"/>
      <dgm:spPr>
        <a:blipFill rotWithShape="0">
          <a:blip xmlns:r="http://schemas.openxmlformats.org/officeDocument/2006/relationships" r:embed="rId2"/>
          <a:stretch>
            <a:fillRect/>
          </a:stretch>
        </a:blipFill>
      </dgm:spPr>
    </dgm:pt>
    <dgm:pt modelId="{74D7B4FB-E9DE-4F19-A9C1-A5BADCCE2B63}" type="pres">
      <dgm:prSet presAssocID="{7B3041B0-96E5-4255-B4B7-A273716B36E4}" presName="txShp" presStyleLbl="node1" presStyleIdx="1" presStyleCnt="6" custScaleX="56608" custLinFactNeighborX="-19443" custLinFactNeighborY="-17489">
        <dgm:presLayoutVars>
          <dgm:bulletEnabled val="1"/>
        </dgm:presLayoutVars>
      </dgm:prSet>
      <dgm:spPr/>
      <dgm:t>
        <a:bodyPr/>
        <a:lstStyle/>
        <a:p>
          <a:endParaRPr lang="zh-CN" altLang="en-US"/>
        </a:p>
      </dgm:t>
    </dgm:pt>
    <dgm:pt modelId="{E0F52934-4A47-491D-A37D-028803A2CD85}" type="pres">
      <dgm:prSet presAssocID="{E5F34E41-D335-4BD3-9138-807ACC24686F}" presName="spacing" presStyleCnt="0"/>
      <dgm:spPr/>
    </dgm:pt>
    <dgm:pt modelId="{87899297-F280-499C-BD40-462FE6825802}" type="pres">
      <dgm:prSet presAssocID="{FAD87D1F-046D-4EC4-B3BD-FB80B0417AEB}" presName="composite" presStyleCnt="0"/>
      <dgm:spPr/>
    </dgm:pt>
    <dgm:pt modelId="{D6E65A8D-9ED6-43EA-84B5-AE915147AB60}" type="pres">
      <dgm:prSet presAssocID="{FAD87D1F-046D-4EC4-B3BD-FB80B0417AEB}" presName="imgShp" presStyleLbl="fgImgPlace1" presStyleIdx="2" presStyleCnt="6" custScaleX="203957" custScaleY="203958" custLinFactNeighborX="-6995" custLinFactNeighborY="-32497"/>
      <dgm:spPr>
        <a:blipFill rotWithShape="0">
          <a:blip xmlns:r="http://schemas.openxmlformats.org/officeDocument/2006/relationships" r:embed="rId3"/>
          <a:stretch>
            <a:fillRect/>
          </a:stretch>
        </a:blipFill>
      </dgm:spPr>
    </dgm:pt>
    <dgm:pt modelId="{ABC96134-1680-40CF-B1A8-15A72D564B5C}" type="pres">
      <dgm:prSet presAssocID="{FAD87D1F-046D-4EC4-B3BD-FB80B0417AEB}" presName="txShp" presStyleLbl="node1" presStyleIdx="2" presStyleCnt="6" custScaleX="55076" custLinFactNeighborX="-19095" custLinFactNeighborY="-33859">
        <dgm:presLayoutVars>
          <dgm:bulletEnabled val="1"/>
        </dgm:presLayoutVars>
      </dgm:prSet>
      <dgm:spPr/>
      <dgm:t>
        <a:bodyPr/>
        <a:lstStyle/>
        <a:p>
          <a:endParaRPr lang="zh-CN" altLang="en-US"/>
        </a:p>
      </dgm:t>
    </dgm:pt>
    <dgm:pt modelId="{2B4E5A05-B5F5-4EDB-988D-D1138664B17A}" type="pres">
      <dgm:prSet presAssocID="{6657E546-BB12-4909-9C21-1C570C3AED3A}" presName="spacing" presStyleCnt="0"/>
      <dgm:spPr/>
    </dgm:pt>
    <dgm:pt modelId="{33307C32-90A8-4593-AB9C-AC585FBE49C0}" type="pres">
      <dgm:prSet presAssocID="{F5619108-CDDA-41BD-A92C-DA15DBD32279}" presName="composite" presStyleCnt="0"/>
      <dgm:spPr/>
    </dgm:pt>
    <dgm:pt modelId="{8745E066-95AA-4B8F-AF7B-88027A3CF419}" type="pres">
      <dgm:prSet presAssocID="{F5619108-CDDA-41BD-A92C-DA15DBD32279}" presName="imgShp" presStyleLbl="fgImgPlace1" presStyleIdx="3" presStyleCnt="6" custScaleX="211833" custScaleY="212690" custLinFactNeighborX="-1010" custLinFactNeighborY="-47476"/>
      <dgm:spPr>
        <a:blipFill rotWithShape="0">
          <a:blip xmlns:r="http://schemas.openxmlformats.org/officeDocument/2006/relationships" r:embed="rId4"/>
          <a:stretch>
            <a:fillRect/>
          </a:stretch>
        </a:blipFill>
      </dgm:spPr>
    </dgm:pt>
    <dgm:pt modelId="{CA6D9826-6B46-4483-AB6D-52782CAB8D1A}" type="pres">
      <dgm:prSet presAssocID="{F5619108-CDDA-41BD-A92C-DA15DBD32279}" presName="txShp" presStyleLbl="node1" presStyleIdx="3" presStyleCnt="6" custScaleX="54065" custLinFactNeighborX="-18533" custLinFactNeighborY="-52352">
        <dgm:presLayoutVars>
          <dgm:bulletEnabled val="1"/>
        </dgm:presLayoutVars>
      </dgm:prSet>
      <dgm:spPr/>
      <dgm:t>
        <a:bodyPr/>
        <a:lstStyle/>
        <a:p>
          <a:endParaRPr lang="zh-CN" altLang="en-US"/>
        </a:p>
      </dgm:t>
    </dgm:pt>
    <dgm:pt modelId="{06646959-DED5-475D-A537-AB87A703FADE}" type="pres">
      <dgm:prSet presAssocID="{854A4538-8A0E-43B2-AA72-77EDDBF027E2}" presName="spacing" presStyleCnt="0"/>
      <dgm:spPr/>
    </dgm:pt>
    <dgm:pt modelId="{7901F1A3-16FD-439D-A496-A08ADC1F2D4D}" type="pres">
      <dgm:prSet presAssocID="{BA9729AE-D3C2-4619-9C05-BD7B589E588C}" presName="composite" presStyleCnt="0"/>
      <dgm:spPr/>
    </dgm:pt>
    <dgm:pt modelId="{00D843E9-780D-44B9-84DA-A7EB96E1CEF6}" type="pres">
      <dgm:prSet presAssocID="{BA9729AE-D3C2-4619-9C05-BD7B589E588C}" presName="imgShp" presStyleLbl="fgImgPlace1" presStyleIdx="4" presStyleCnt="6" custScaleX="227978" custScaleY="227976" custLinFactNeighborX="2201" custLinFactNeighborY="-59532"/>
      <dgm:spPr>
        <a:blipFill rotWithShape="0">
          <a:blip xmlns:r="http://schemas.openxmlformats.org/officeDocument/2006/relationships" r:embed="rId5"/>
          <a:stretch>
            <a:fillRect/>
          </a:stretch>
        </a:blipFill>
      </dgm:spPr>
    </dgm:pt>
    <dgm:pt modelId="{56AF23C5-C1FB-4836-915F-D104CE288D40}" type="pres">
      <dgm:prSet presAssocID="{BA9729AE-D3C2-4619-9C05-BD7B589E588C}" presName="txShp" presStyleLbl="node1" presStyleIdx="4" presStyleCnt="6" custScaleX="60811" custLinFactNeighborX="-19887" custLinFactNeighborY="-47642">
        <dgm:presLayoutVars>
          <dgm:bulletEnabled val="1"/>
        </dgm:presLayoutVars>
      </dgm:prSet>
      <dgm:spPr/>
      <dgm:t>
        <a:bodyPr/>
        <a:lstStyle/>
        <a:p>
          <a:endParaRPr lang="zh-CN" altLang="en-US"/>
        </a:p>
      </dgm:t>
    </dgm:pt>
    <dgm:pt modelId="{A48685D0-B3CB-4401-BD9A-213A39047D18}" type="pres">
      <dgm:prSet presAssocID="{E87864D1-D084-4A8A-AA90-C504B44855DA}" presName="spacing" presStyleCnt="0"/>
      <dgm:spPr/>
    </dgm:pt>
    <dgm:pt modelId="{FCADB403-5049-4D82-8D43-6EFB1CC66B96}" type="pres">
      <dgm:prSet presAssocID="{8F17C2A1-8849-4529-BCCF-B6BB5A898523}" presName="composite" presStyleCnt="0"/>
      <dgm:spPr/>
    </dgm:pt>
    <dgm:pt modelId="{1A299EB6-1AA6-4A7C-B9AA-16FA9AAD493C}" type="pres">
      <dgm:prSet presAssocID="{8F17C2A1-8849-4529-BCCF-B6BB5A898523}" presName="imgShp" presStyleLbl="fgImgPlace1" presStyleIdx="5" presStyleCnt="6" custScaleX="221181" custScaleY="195474" custLinFactNeighborX="-13717" custLinFactNeighborY="-59002"/>
      <dgm:spPr>
        <a:blipFill rotWithShape="0">
          <a:blip xmlns:r="http://schemas.openxmlformats.org/officeDocument/2006/relationships" r:embed="rId6"/>
          <a:stretch>
            <a:fillRect/>
          </a:stretch>
        </a:blipFill>
      </dgm:spPr>
    </dgm:pt>
    <dgm:pt modelId="{95D42D6B-0EEF-4674-8A07-CC11C4D00741}" type="pres">
      <dgm:prSet presAssocID="{8F17C2A1-8849-4529-BCCF-B6BB5A898523}" presName="txShp" presStyleLbl="node1" presStyleIdx="5" presStyleCnt="6" custScaleX="61434" custLinFactNeighborX="-20112" custLinFactNeighborY="-63264">
        <dgm:presLayoutVars>
          <dgm:bulletEnabled val="1"/>
        </dgm:presLayoutVars>
      </dgm:prSet>
      <dgm:spPr/>
      <dgm:t>
        <a:bodyPr/>
        <a:lstStyle/>
        <a:p>
          <a:endParaRPr lang="zh-CN" altLang="en-US"/>
        </a:p>
      </dgm:t>
    </dgm:pt>
  </dgm:ptLst>
  <dgm:cxnLst>
    <dgm:cxn modelId="{F2CC5A2F-893E-4C89-894F-526BD83F5FF0}" type="presOf" srcId="{7B3041B0-96E5-4255-B4B7-A273716B36E4}" destId="{74D7B4FB-E9DE-4F19-A9C1-A5BADCCE2B63}" srcOrd="0" destOrd="0" presId="urn:microsoft.com/office/officeart/2005/8/layout/vList3"/>
    <dgm:cxn modelId="{AE56B440-6C64-4971-9FF1-F43DF46F4E9B}" type="presOf" srcId="{8F17C2A1-8849-4529-BCCF-B6BB5A898523}" destId="{95D42D6B-0EEF-4674-8A07-CC11C4D00741}" srcOrd="0" destOrd="0" presId="urn:microsoft.com/office/officeart/2005/8/layout/vList3"/>
    <dgm:cxn modelId="{160A1AF6-76F1-4F09-999E-B6BF3A061F25}" srcId="{9B42D8AF-9A27-4D44-8391-1CCF3D684196}" destId="{8F17C2A1-8849-4529-BCCF-B6BB5A898523}" srcOrd="5" destOrd="0" parTransId="{41CD0DA6-35C2-436F-A7E6-6C4940F5CDCC}" sibTransId="{2FC1C55C-5F0C-4387-8263-FFD1CC424B85}"/>
    <dgm:cxn modelId="{1E8E5D1A-2806-4345-A8BD-DBAD03EDAF66}" srcId="{9B42D8AF-9A27-4D44-8391-1CCF3D684196}" destId="{F5619108-CDDA-41BD-A92C-DA15DBD32279}" srcOrd="3" destOrd="0" parTransId="{372FE4CE-6A61-4174-900B-B73A4674F23C}" sibTransId="{854A4538-8A0E-43B2-AA72-77EDDBF027E2}"/>
    <dgm:cxn modelId="{2A6E38A6-EC53-4196-A219-2C269FEC4E01}" type="presOf" srcId="{FAD87D1F-046D-4EC4-B3BD-FB80B0417AEB}" destId="{ABC96134-1680-40CF-B1A8-15A72D564B5C}" srcOrd="0" destOrd="0" presId="urn:microsoft.com/office/officeart/2005/8/layout/vList3"/>
    <dgm:cxn modelId="{A23AFF16-9F35-43DF-BDBE-A081F609FCEF}" type="presOf" srcId="{6ED2BEF1-2FCB-45B7-8F21-882C961CBBB6}" destId="{313E08A7-DBB6-4EA8-9AB7-0CAD7D18018A}" srcOrd="0" destOrd="0" presId="urn:microsoft.com/office/officeart/2005/8/layout/vList3"/>
    <dgm:cxn modelId="{B37E1C8F-D977-4DF7-A7EA-F8D9DFD82A6C}" srcId="{9B42D8AF-9A27-4D44-8391-1CCF3D684196}" destId="{BA9729AE-D3C2-4619-9C05-BD7B589E588C}" srcOrd="4" destOrd="0" parTransId="{7BAC31FD-1188-49CE-BD35-DA22D1DCC077}" sibTransId="{E87864D1-D084-4A8A-AA90-C504B44855DA}"/>
    <dgm:cxn modelId="{BE953648-C87C-423A-A322-07B4AF1D6505}" srcId="{9B42D8AF-9A27-4D44-8391-1CCF3D684196}" destId="{6ED2BEF1-2FCB-45B7-8F21-882C961CBBB6}" srcOrd="0" destOrd="0" parTransId="{160FD15C-81C0-41C0-B30F-817245C9CA6E}" sibTransId="{0316CE04-BDF4-4EDC-9342-E0289DE5AE4A}"/>
    <dgm:cxn modelId="{4973C3FC-E0FF-437D-8546-02D0C49F171B}" srcId="{9B42D8AF-9A27-4D44-8391-1CCF3D684196}" destId="{FAD87D1F-046D-4EC4-B3BD-FB80B0417AEB}" srcOrd="2" destOrd="0" parTransId="{CA370014-C702-4A88-9EA4-7DB4EFB0380E}" sibTransId="{6657E546-BB12-4909-9C21-1C570C3AED3A}"/>
    <dgm:cxn modelId="{90FC8047-FC79-4526-9593-0839A2E3347B}" type="presOf" srcId="{BA9729AE-D3C2-4619-9C05-BD7B589E588C}" destId="{56AF23C5-C1FB-4836-915F-D104CE288D40}" srcOrd="0" destOrd="0" presId="urn:microsoft.com/office/officeart/2005/8/layout/vList3"/>
    <dgm:cxn modelId="{9B6C9F0A-5349-409E-940B-FF6C54CD616A}" srcId="{9B42D8AF-9A27-4D44-8391-1CCF3D684196}" destId="{7B3041B0-96E5-4255-B4B7-A273716B36E4}" srcOrd="1" destOrd="0" parTransId="{A0DF450F-D897-45B8-B149-CA36BAF12FD6}" sibTransId="{E5F34E41-D335-4BD3-9138-807ACC24686F}"/>
    <dgm:cxn modelId="{96BEB26B-953A-4F51-898B-10AF4C37AD67}" type="presOf" srcId="{9B42D8AF-9A27-4D44-8391-1CCF3D684196}" destId="{8231B99F-F188-404C-AAE6-FB50E1E7AB1E}" srcOrd="0" destOrd="0" presId="urn:microsoft.com/office/officeart/2005/8/layout/vList3"/>
    <dgm:cxn modelId="{77C96730-0681-4873-B17A-468DC633ED7C}" type="presOf" srcId="{F5619108-CDDA-41BD-A92C-DA15DBD32279}" destId="{CA6D9826-6B46-4483-AB6D-52782CAB8D1A}" srcOrd="0" destOrd="0" presId="urn:microsoft.com/office/officeart/2005/8/layout/vList3"/>
    <dgm:cxn modelId="{CCFDA122-BD2A-4D01-BC7F-E88233CF3244}" type="presParOf" srcId="{8231B99F-F188-404C-AAE6-FB50E1E7AB1E}" destId="{15697D6F-A229-488E-B309-B7F702FFD1AE}" srcOrd="0" destOrd="0" presId="urn:microsoft.com/office/officeart/2005/8/layout/vList3"/>
    <dgm:cxn modelId="{282084A5-350B-4504-87BE-176D178AA09D}" type="presParOf" srcId="{15697D6F-A229-488E-B309-B7F702FFD1AE}" destId="{642CD944-FA86-492F-A6E2-3D8347A68A38}" srcOrd="0" destOrd="0" presId="urn:microsoft.com/office/officeart/2005/8/layout/vList3"/>
    <dgm:cxn modelId="{D487EE88-C842-4EB5-A70C-55F1100B1F18}" type="presParOf" srcId="{15697D6F-A229-488E-B309-B7F702FFD1AE}" destId="{313E08A7-DBB6-4EA8-9AB7-0CAD7D18018A}" srcOrd="1" destOrd="0" presId="urn:microsoft.com/office/officeart/2005/8/layout/vList3"/>
    <dgm:cxn modelId="{862B4D32-FA43-4F6B-AE71-24BD88970A68}" type="presParOf" srcId="{8231B99F-F188-404C-AAE6-FB50E1E7AB1E}" destId="{0FDD88CC-8C08-46E4-97EC-B77D18B09EFF}" srcOrd="1" destOrd="0" presId="urn:microsoft.com/office/officeart/2005/8/layout/vList3"/>
    <dgm:cxn modelId="{F4C621A6-979C-4B10-B4F1-12C3169BF6AE}" type="presParOf" srcId="{8231B99F-F188-404C-AAE6-FB50E1E7AB1E}" destId="{80D08E0C-4E78-4F7F-A377-63F104AB51A1}" srcOrd="2" destOrd="0" presId="urn:microsoft.com/office/officeart/2005/8/layout/vList3"/>
    <dgm:cxn modelId="{DAA5D3A7-86F8-4FC9-9845-7EAD22AE29ED}" type="presParOf" srcId="{80D08E0C-4E78-4F7F-A377-63F104AB51A1}" destId="{3203D8BC-B673-4042-B1BB-46C9BDADD98A}" srcOrd="0" destOrd="0" presId="urn:microsoft.com/office/officeart/2005/8/layout/vList3"/>
    <dgm:cxn modelId="{4246E8DD-5C0F-4476-899B-C80359C1FDD6}" type="presParOf" srcId="{80D08E0C-4E78-4F7F-A377-63F104AB51A1}" destId="{74D7B4FB-E9DE-4F19-A9C1-A5BADCCE2B63}" srcOrd="1" destOrd="0" presId="urn:microsoft.com/office/officeart/2005/8/layout/vList3"/>
    <dgm:cxn modelId="{5F0C9BF1-4136-4236-9CC8-D3024BCABCD8}" type="presParOf" srcId="{8231B99F-F188-404C-AAE6-FB50E1E7AB1E}" destId="{E0F52934-4A47-491D-A37D-028803A2CD85}" srcOrd="3" destOrd="0" presId="urn:microsoft.com/office/officeart/2005/8/layout/vList3"/>
    <dgm:cxn modelId="{8A525614-A498-4A4D-B110-DFA136FFC41B}" type="presParOf" srcId="{8231B99F-F188-404C-AAE6-FB50E1E7AB1E}" destId="{87899297-F280-499C-BD40-462FE6825802}" srcOrd="4" destOrd="0" presId="urn:microsoft.com/office/officeart/2005/8/layout/vList3"/>
    <dgm:cxn modelId="{B624C299-0A35-4C1D-BB90-57A5B3E0A502}" type="presParOf" srcId="{87899297-F280-499C-BD40-462FE6825802}" destId="{D6E65A8D-9ED6-43EA-84B5-AE915147AB60}" srcOrd="0" destOrd="0" presId="urn:microsoft.com/office/officeart/2005/8/layout/vList3"/>
    <dgm:cxn modelId="{E9FB3602-C3C3-411F-91B0-E8D341CF3C06}" type="presParOf" srcId="{87899297-F280-499C-BD40-462FE6825802}" destId="{ABC96134-1680-40CF-B1A8-15A72D564B5C}" srcOrd="1" destOrd="0" presId="urn:microsoft.com/office/officeart/2005/8/layout/vList3"/>
    <dgm:cxn modelId="{73C69363-C740-4489-A25B-6C9D556A1B90}" type="presParOf" srcId="{8231B99F-F188-404C-AAE6-FB50E1E7AB1E}" destId="{2B4E5A05-B5F5-4EDB-988D-D1138664B17A}" srcOrd="5" destOrd="0" presId="urn:microsoft.com/office/officeart/2005/8/layout/vList3"/>
    <dgm:cxn modelId="{76FB2C32-B511-4527-9EF4-8586E538D370}" type="presParOf" srcId="{8231B99F-F188-404C-AAE6-FB50E1E7AB1E}" destId="{33307C32-90A8-4593-AB9C-AC585FBE49C0}" srcOrd="6" destOrd="0" presId="urn:microsoft.com/office/officeart/2005/8/layout/vList3"/>
    <dgm:cxn modelId="{5CEDBB10-B6C1-4190-979D-70CD573A90D8}" type="presParOf" srcId="{33307C32-90A8-4593-AB9C-AC585FBE49C0}" destId="{8745E066-95AA-4B8F-AF7B-88027A3CF419}" srcOrd="0" destOrd="0" presId="urn:microsoft.com/office/officeart/2005/8/layout/vList3"/>
    <dgm:cxn modelId="{F39F413D-A792-400F-BF12-1BE895DE7ACD}" type="presParOf" srcId="{33307C32-90A8-4593-AB9C-AC585FBE49C0}" destId="{CA6D9826-6B46-4483-AB6D-52782CAB8D1A}" srcOrd="1" destOrd="0" presId="urn:microsoft.com/office/officeart/2005/8/layout/vList3"/>
    <dgm:cxn modelId="{414B8862-F975-4BBE-81E7-170E93880639}" type="presParOf" srcId="{8231B99F-F188-404C-AAE6-FB50E1E7AB1E}" destId="{06646959-DED5-475D-A537-AB87A703FADE}" srcOrd="7" destOrd="0" presId="urn:microsoft.com/office/officeart/2005/8/layout/vList3"/>
    <dgm:cxn modelId="{B5ED07D5-45BB-46A4-8960-1B132372F0B4}" type="presParOf" srcId="{8231B99F-F188-404C-AAE6-FB50E1E7AB1E}" destId="{7901F1A3-16FD-439D-A496-A08ADC1F2D4D}" srcOrd="8" destOrd="0" presId="urn:microsoft.com/office/officeart/2005/8/layout/vList3"/>
    <dgm:cxn modelId="{CD93C5A2-CCED-4B01-B49D-03B2C202125B}" type="presParOf" srcId="{7901F1A3-16FD-439D-A496-A08ADC1F2D4D}" destId="{00D843E9-780D-44B9-84DA-A7EB96E1CEF6}" srcOrd="0" destOrd="0" presId="urn:microsoft.com/office/officeart/2005/8/layout/vList3"/>
    <dgm:cxn modelId="{AAE06321-1E57-42EA-A3C3-4854BEC0A5E6}" type="presParOf" srcId="{7901F1A3-16FD-439D-A496-A08ADC1F2D4D}" destId="{56AF23C5-C1FB-4836-915F-D104CE288D40}" srcOrd="1" destOrd="0" presId="urn:microsoft.com/office/officeart/2005/8/layout/vList3"/>
    <dgm:cxn modelId="{421AA473-B9B8-4961-9BF4-430F272B897E}" type="presParOf" srcId="{8231B99F-F188-404C-AAE6-FB50E1E7AB1E}" destId="{A48685D0-B3CB-4401-BD9A-213A39047D18}" srcOrd="9" destOrd="0" presId="urn:microsoft.com/office/officeart/2005/8/layout/vList3"/>
    <dgm:cxn modelId="{AEF10FF6-8567-478A-B061-21EFE2F52BC5}" type="presParOf" srcId="{8231B99F-F188-404C-AAE6-FB50E1E7AB1E}" destId="{FCADB403-5049-4D82-8D43-6EFB1CC66B96}" srcOrd="10" destOrd="0" presId="urn:microsoft.com/office/officeart/2005/8/layout/vList3"/>
    <dgm:cxn modelId="{9707158D-7D12-484E-8417-2302FCBD8876}" type="presParOf" srcId="{FCADB403-5049-4D82-8D43-6EFB1CC66B96}" destId="{1A299EB6-1AA6-4A7C-B9AA-16FA9AAD493C}" srcOrd="0" destOrd="0" presId="urn:microsoft.com/office/officeart/2005/8/layout/vList3"/>
    <dgm:cxn modelId="{E5002164-3D35-414F-9AFA-0B5887296A30}" type="presParOf" srcId="{FCADB403-5049-4D82-8D43-6EFB1CC66B96}" destId="{95D42D6B-0EEF-4674-8A07-CC11C4D00741}" srcOrd="1" destOrd="0" presId="urn:microsoft.com/office/officeart/2005/8/layout/vList3"/>
  </dgm:cxnLst>
  <dgm:bg/>
  <dgm:whole>
    <a:ln w="9525"/>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75994C-7F24-423D-B88C-0BFE9352F47E}">
      <dsp:nvSpPr>
        <dsp:cNvPr id="0" name=""/>
        <dsp:cNvSpPr/>
      </dsp:nvSpPr>
      <dsp:spPr>
        <a:xfrm rot="2263008">
          <a:off x="1329062" y="2323320"/>
          <a:ext cx="1200533" cy="34628"/>
        </a:xfrm>
        <a:custGeom>
          <a:avLst/>
          <a:gdLst/>
          <a:ahLst/>
          <a:cxnLst/>
          <a:rect l="0" t="0" r="0" b="0"/>
          <a:pathLst>
            <a:path>
              <a:moveTo>
                <a:pt x="0" y="17314"/>
              </a:moveTo>
              <a:lnTo>
                <a:pt x="1200533" y="17314"/>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7AA3B83-F8CD-4CFF-ADD6-7F2ACE45C231}">
      <dsp:nvSpPr>
        <dsp:cNvPr id="0" name=""/>
        <dsp:cNvSpPr/>
      </dsp:nvSpPr>
      <dsp:spPr>
        <a:xfrm rot="907026">
          <a:off x="1433044" y="1937178"/>
          <a:ext cx="1239514" cy="34628"/>
        </a:xfrm>
        <a:custGeom>
          <a:avLst/>
          <a:gdLst/>
          <a:ahLst/>
          <a:cxnLst/>
          <a:rect l="0" t="0" r="0" b="0"/>
          <a:pathLst>
            <a:path>
              <a:moveTo>
                <a:pt x="0" y="17314"/>
              </a:moveTo>
              <a:lnTo>
                <a:pt x="1239514" y="17314"/>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5B4E304-C707-47D4-9B22-53493EEAEFCF}">
      <dsp:nvSpPr>
        <dsp:cNvPr id="0" name=""/>
        <dsp:cNvSpPr/>
      </dsp:nvSpPr>
      <dsp:spPr>
        <a:xfrm rot="21491135">
          <a:off x="1454195" y="1648577"/>
          <a:ext cx="1180082" cy="34628"/>
        </a:xfrm>
        <a:custGeom>
          <a:avLst/>
          <a:gdLst/>
          <a:ahLst/>
          <a:cxnLst/>
          <a:rect l="0" t="0" r="0" b="0"/>
          <a:pathLst>
            <a:path>
              <a:moveTo>
                <a:pt x="0" y="17314"/>
              </a:moveTo>
              <a:lnTo>
                <a:pt x="1180082" y="17314"/>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762CA4E-C8A8-4FAE-8B49-BB5750703337}">
      <dsp:nvSpPr>
        <dsp:cNvPr id="0" name=""/>
        <dsp:cNvSpPr/>
      </dsp:nvSpPr>
      <dsp:spPr>
        <a:xfrm rot="20485309">
          <a:off x="1417984" y="1334825"/>
          <a:ext cx="1401159" cy="34628"/>
        </a:xfrm>
        <a:custGeom>
          <a:avLst/>
          <a:gdLst/>
          <a:ahLst/>
          <a:cxnLst/>
          <a:rect l="0" t="0" r="0" b="0"/>
          <a:pathLst>
            <a:path>
              <a:moveTo>
                <a:pt x="0" y="17314"/>
              </a:moveTo>
              <a:lnTo>
                <a:pt x="1401159" y="17314"/>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39842CF-4ACA-4ADF-A589-CB709850AA69}">
      <dsp:nvSpPr>
        <dsp:cNvPr id="0" name=""/>
        <dsp:cNvSpPr/>
      </dsp:nvSpPr>
      <dsp:spPr>
        <a:xfrm rot="19381231">
          <a:off x="1311461" y="980728"/>
          <a:ext cx="1422128" cy="34628"/>
        </a:xfrm>
        <a:custGeom>
          <a:avLst/>
          <a:gdLst/>
          <a:ahLst/>
          <a:cxnLst/>
          <a:rect l="0" t="0" r="0" b="0"/>
          <a:pathLst>
            <a:path>
              <a:moveTo>
                <a:pt x="0" y="17314"/>
              </a:moveTo>
              <a:lnTo>
                <a:pt x="1422128" y="17314"/>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B6D0F79-A15C-4792-B1EE-9FF688E4AB77}">
      <dsp:nvSpPr>
        <dsp:cNvPr id="0" name=""/>
        <dsp:cNvSpPr/>
      </dsp:nvSpPr>
      <dsp:spPr>
        <a:xfrm>
          <a:off x="786009" y="646673"/>
          <a:ext cx="680778" cy="1999627"/>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91054BE-A843-4CEF-9EE0-35976451F684}">
      <dsp:nvSpPr>
        <dsp:cNvPr id="0" name=""/>
        <dsp:cNvSpPr/>
      </dsp:nvSpPr>
      <dsp:spPr>
        <a:xfrm>
          <a:off x="2113060" y="149000"/>
          <a:ext cx="1494977" cy="436034"/>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宋体" pitchFamily="2" charset="-122"/>
              <a:ea typeface="宋体" pitchFamily="2" charset="-122"/>
            </a:rPr>
            <a:t>疼痛</a:t>
          </a:r>
          <a:endParaRPr lang="zh-CN" altLang="en-US" sz="2400" b="1" kern="1200" dirty="0">
            <a:latin typeface="宋体" pitchFamily="2" charset="-122"/>
            <a:ea typeface="宋体" pitchFamily="2" charset="-122"/>
          </a:endParaRPr>
        </a:p>
      </dsp:txBody>
      <dsp:txXfrm>
        <a:off x="2113060" y="149000"/>
        <a:ext cx="1494977" cy="436034"/>
      </dsp:txXfrm>
    </dsp:sp>
    <dsp:sp modelId="{BBBD3430-663E-4AC7-B0A6-552154A29721}">
      <dsp:nvSpPr>
        <dsp:cNvPr id="0" name=""/>
        <dsp:cNvSpPr/>
      </dsp:nvSpPr>
      <dsp:spPr>
        <a:xfrm>
          <a:off x="2555343" y="738832"/>
          <a:ext cx="1434348" cy="45089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宋体" pitchFamily="2" charset="-122"/>
              <a:ea typeface="宋体" pitchFamily="2" charset="-122"/>
            </a:rPr>
            <a:t>肿胀</a:t>
          </a:r>
          <a:endParaRPr lang="zh-CN" altLang="en-US" sz="2400" b="1" kern="1200" dirty="0">
            <a:latin typeface="宋体" pitchFamily="2" charset="-122"/>
            <a:ea typeface="宋体" pitchFamily="2" charset="-122"/>
          </a:endParaRPr>
        </a:p>
      </dsp:txBody>
      <dsp:txXfrm>
        <a:off x="2555343" y="738832"/>
        <a:ext cx="1434348" cy="450895"/>
      </dsp:txXfrm>
    </dsp:sp>
    <dsp:sp modelId="{EED62764-5207-4B1B-A0B3-4900133647B9}">
      <dsp:nvSpPr>
        <dsp:cNvPr id="0" name=""/>
        <dsp:cNvSpPr/>
      </dsp:nvSpPr>
      <dsp:spPr>
        <a:xfrm>
          <a:off x="2629194" y="1402458"/>
          <a:ext cx="1552203" cy="44063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宋体" pitchFamily="2" charset="-122"/>
              <a:ea typeface="宋体" pitchFamily="2" charset="-122"/>
            </a:rPr>
            <a:t>畸形</a:t>
          </a:r>
          <a:endParaRPr lang="zh-CN" altLang="en-US" sz="2400" b="1" kern="1200" dirty="0">
            <a:latin typeface="宋体" pitchFamily="2" charset="-122"/>
            <a:ea typeface="宋体" pitchFamily="2" charset="-122"/>
          </a:endParaRPr>
        </a:p>
      </dsp:txBody>
      <dsp:txXfrm>
        <a:off x="2629194" y="1402458"/>
        <a:ext cx="1552203" cy="440635"/>
      </dsp:txXfrm>
    </dsp:sp>
    <dsp:sp modelId="{CDBBF1EE-1D75-46B7-A407-11496682DAA4}">
      <dsp:nvSpPr>
        <dsp:cNvPr id="0" name=""/>
        <dsp:cNvSpPr/>
      </dsp:nvSpPr>
      <dsp:spPr>
        <a:xfrm>
          <a:off x="2481754" y="1992483"/>
          <a:ext cx="1703174" cy="615871"/>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latin typeface="宋体" pitchFamily="2" charset="-122"/>
              <a:ea typeface="宋体" pitchFamily="2" charset="-122"/>
            </a:rPr>
            <a:t>功能障碍</a:t>
          </a:r>
          <a:endParaRPr lang="zh-CN" altLang="en-US" sz="2200" b="1" kern="1200" dirty="0">
            <a:latin typeface="宋体" pitchFamily="2" charset="-122"/>
            <a:ea typeface="宋体" pitchFamily="2" charset="-122"/>
          </a:endParaRPr>
        </a:p>
      </dsp:txBody>
      <dsp:txXfrm>
        <a:off x="2481754" y="1992483"/>
        <a:ext cx="1703174" cy="615871"/>
      </dsp:txXfrm>
    </dsp:sp>
    <dsp:sp modelId="{5B6A8D7C-7F7C-42BA-87A3-F3A4C99E55E4}">
      <dsp:nvSpPr>
        <dsp:cNvPr id="0" name=""/>
        <dsp:cNvSpPr/>
      </dsp:nvSpPr>
      <dsp:spPr>
        <a:xfrm>
          <a:off x="1808572" y="2661725"/>
          <a:ext cx="2174976" cy="85307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ts val="1900"/>
            </a:lnSpc>
            <a:spcBef>
              <a:spcPct val="0"/>
            </a:spcBef>
            <a:spcAft>
              <a:spcPts val="0"/>
            </a:spcAft>
          </a:pPr>
          <a:r>
            <a:rPr lang="zh-CN" altLang="en-US" sz="1800" b="1" kern="1200" dirty="0" smtClean="0">
              <a:latin typeface="宋体" pitchFamily="2" charset="-122"/>
              <a:ea typeface="宋体" pitchFamily="2" charset="-122"/>
            </a:rPr>
            <a:t>血管神经损伤检查</a:t>
          </a:r>
          <a:endParaRPr lang="zh-CN" altLang="en-US" sz="1800" b="1" kern="1200" dirty="0">
            <a:latin typeface="宋体" pitchFamily="2" charset="-122"/>
            <a:ea typeface="宋体" pitchFamily="2" charset="-122"/>
          </a:endParaRPr>
        </a:p>
      </dsp:txBody>
      <dsp:txXfrm>
        <a:off x="1808572" y="2661725"/>
        <a:ext cx="2174976" cy="85307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E8BE99-B5AB-4460-B685-535C4F5121F0}">
      <dsp:nvSpPr>
        <dsp:cNvPr id="0" name=""/>
        <dsp:cNvSpPr/>
      </dsp:nvSpPr>
      <dsp:spPr>
        <a:xfrm rot="5400000">
          <a:off x="-172061" y="304107"/>
          <a:ext cx="1147078" cy="8029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FF0000"/>
              </a:solidFill>
            </a:rPr>
            <a:t>注意</a:t>
          </a:r>
          <a:endParaRPr lang="zh-CN" altLang="en-US" sz="2000" b="1" kern="1200" dirty="0">
            <a:solidFill>
              <a:srgbClr val="FF0000"/>
            </a:solidFill>
          </a:endParaRPr>
        </a:p>
      </dsp:txBody>
      <dsp:txXfrm rot="5400000">
        <a:off x="-172061" y="304107"/>
        <a:ext cx="1147078" cy="802954"/>
      </dsp:txXfrm>
    </dsp:sp>
    <dsp:sp modelId="{4C4F023E-9340-4C8B-8A85-817BEFD7C8E6}">
      <dsp:nvSpPr>
        <dsp:cNvPr id="0" name=""/>
        <dsp:cNvSpPr/>
      </dsp:nvSpPr>
      <dsp:spPr>
        <a:xfrm rot="5400000">
          <a:off x="3038067" y="-2140519"/>
          <a:ext cx="1003979" cy="54780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100000"/>
            </a:lnSpc>
            <a:spcBef>
              <a:spcPct val="0"/>
            </a:spcBef>
            <a:spcAft>
              <a:spcPts val="0"/>
            </a:spcAft>
            <a:buChar char="••"/>
          </a:pPr>
          <a:r>
            <a:rPr lang="zh-CN" altLang="en-US" sz="2400" b="0" kern="1200" dirty="0" smtClean="0">
              <a:solidFill>
                <a:srgbClr val="C00000"/>
              </a:solidFill>
              <a:latin typeface="宋体" pitchFamily="2" charset="-122"/>
              <a:ea typeface="宋体" pitchFamily="2" charset="-122"/>
            </a:rPr>
            <a:t>现场无法确定骨折时，现场都按骨折处理，处理原则：限制骨折处移动。</a:t>
          </a:r>
          <a:endParaRPr lang="zh-CN" altLang="en-US" sz="2400" b="0" kern="1200" dirty="0">
            <a:solidFill>
              <a:srgbClr val="C00000"/>
            </a:solidFill>
            <a:latin typeface="宋体" pitchFamily="2" charset="-122"/>
            <a:ea typeface="宋体" pitchFamily="2" charset="-122"/>
          </a:endParaRPr>
        </a:p>
      </dsp:txBody>
      <dsp:txXfrm rot="5400000">
        <a:off x="3038067" y="-2140519"/>
        <a:ext cx="1003979" cy="547804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3E08A7-DBB6-4EA8-9AB7-0CAD7D18018A}">
      <dsp:nvSpPr>
        <dsp:cNvPr id="0" name=""/>
        <dsp:cNvSpPr/>
      </dsp:nvSpPr>
      <dsp:spPr>
        <a:xfrm rot="10800000">
          <a:off x="1863881" y="86471"/>
          <a:ext cx="2347267" cy="33126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78" tIns="106680" rIns="199136"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C00000"/>
              </a:solidFill>
              <a:latin typeface="宋体" pitchFamily="2" charset="-122"/>
              <a:ea typeface="宋体" pitchFamily="2" charset="-122"/>
            </a:rPr>
            <a:t>肠管溢出</a:t>
          </a:r>
          <a:endParaRPr lang="zh-CN" altLang="en-US" sz="2800" b="1" kern="1200" dirty="0">
            <a:solidFill>
              <a:srgbClr val="C00000"/>
            </a:solidFill>
            <a:latin typeface="宋体" pitchFamily="2" charset="-122"/>
            <a:ea typeface="宋体" pitchFamily="2" charset="-122"/>
          </a:endParaRPr>
        </a:p>
      </dsp:txBody>
      <dsp:txXfrm rot="10800000">
        <a:off x="1863881" y="86471"/>
        <a:ext cx="2347267" cy="331262"/>
      </dsp:txXfrm>
    </dsp:sp>
    <dsp:sp modelId="{642CD944-FA86-492F-A6E2-3D8347A68A38}">
      <dsp:nvSpPr>
        <dsp:cNvPr id="0" name=""/>
        <dsp:cNvSpPr/>
      </dsp:nvSpPr>
      <dsp:spPr>
        <a:xfrm>
          <a:off x="1390593" y="1035"/>
          <a:ext cx="656735" cy="531941"/>
        </a:xfrm>
        <a:prstGeom prst="ellipse">
          <a:avLst/>
        </a:prstGeom>
        <a:blipFill rotWithShape="0">
          <a:blip xmlns:r="http://schemas.openxmlformats.org/officeDocument/2006/relationships" r:embed="rId1"/>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4D7B4FB-E9DE-4F19-A9C1-A5BADCCE2B63}">
      <dsp:nvSpPr>
        <dsp:cNvPr id="0" name=""/>
        <dsp:cNvSpPr/>
      </dsp:nvSpPr>
      <dsp:spPr>
        <a:xfrm rot="10800000">
          <a:off x="1796361" y="725170"/>
          <a:ext cx="2412516" cy="33126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78" tIns="106680" rIns="199136"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C00000"/>
              </a:solidFill>
              <a:latin typeface="宋体" pitchFamily="2" charset="-122"/>
              <a:ea typeface="宋体" pitchFamily="2" charset="-122"/>
            </a:rPr>
            <a:t>异物插入</a:t>
          </a:r>
          <a:endParaRPr lang="zh-CN" altLang="en-US" sz="2800" b="1" kern="1200" dirty="0">
            <a:solidFill>
              <a:srgbClr val="C00000"/>
            </a:solidFill>
            <a:latin typeface="宋体" pitchFamily="2" charset="-122"/>
            <a:ea typeface="宋体" pitchFamily="2" charset="-122"/>
          </a:endParaRPr>
        </a:p>
      </dsp:txBody>
      <dsp:txXfrm rot="10800000">
        <a:off x="1796361" y="725170"/>
        <a:ext cx="2412516" cy="331262"/>
      </dsp:txXfrm>
    </dsp:sp>
    <dsp:sp modelId="{3203D8BC-B673-4042-B1BB-46C9BDADD98A}">
      <dsp:nvSpPr>
        <dsp:cNvPr id="0" name=""/>
        <dsp:cNvSpPr/>
      </dsp:nvSpPr>
      <dsp:spPr>
        <a:xfrm>
          <a:off x="1350586" y="591252"/>
          <a:ext cx="658258" cy="632357"/>
        </a:xfrm>
        <a:prstGeom prst="ellipse">
          <a:avLst/>
        </a:prstGeom>
        <a:blipFill rotWithShape="0">
          <a:blip xmlns:r="http://schemas.openxmlformats.org/officeDocument/2006/relationships" r:embed="rId2"/>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BC96134-1680-40CF-B1A8-15A72D564B5C}">
      <dsp:nvSpPr>
        <dsp:cNvPr id="0" name=""/>
        <dsp:cNvSpPr/>
      </dsp:nvSpPr>
      <dsp:spPr>
        <a:xfrm rot="10800000">
          <a:off x="1864504" y="1423824"/>
          <a:ext cx="2347225" cy="33126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78" tIns="106680" rIns="199136"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C00000"/>
              </a:solidFill>
              <a:latin typeface="宋体" pitchFamily="2" charset="-122"/>
              <a:ea typeface="宋体" pitchFamily="2" charset="-122"/>
            </a:rPr>
            <a:t>肢体离断伤</a:t>
          </a:r>
          <a:endParaRPr lang="zh-CN" altLang="en-US" sz="2800" b="1" kern="1200" dirty="0">
            <a:solidFill>
              <a:srgbClr val="C00000"/>
            </a:solidFill>
            <a:latin typeface="宋体" pitchFamily="2" charset="-122"/>
            <a:ea typeface="宋体" pitchFamily="2" charset="-122"/>
          </a:endParaRPr>
        </a:p>
      </dsp:txBody>
      <dsp:txXfrm rot="10800000">
        <a:off x="1864504" y="1423824"/>
        <a:ext cx="2347225" cy="331262"/>
      </dsp:txXfrm>
    </dsp:sp>
    <dsp:sp modelId="{D6E65A8D-9ED6-43EA-84B5-AE915147AB60}">
      <dsp:nvSpPr>
        <dsp:cNvPr id="0" name=""/>
        <dsp:cNvSpPr/>
      </dsp:nvSpPr>
      <dsp:spPr>
        <a:xfrm>
          <a:off x="1360021" y="1256148"/>
          <a:ext cx="675633" cy="675637"/>
        </a:xfrm>
        <a:prstGeom prst="ellipse">
          <a:avLst/>
        </a:prstGeom>
        <a:blipFill rotWithShape="0">
          <a:blip xmlns:r="http://schemas.openxmlformats.org/officeDocument/2006/relationships" r:embed="rId3"/>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A6D9826-6B46-4483-AB6D-52782CAB8D1A}">
      <dsp:nvSpPr>
        <dsp:cNvPr id="0" name=""/>
        <dsp:cNvSpPr/>
      </dsp:nvSpPr>
      <dsp:spPr>
        <a:xfrm rot="10800000">
          <a:off x="1927293" y="2151548"/>
          <a:ext cx="2304138" cy="33126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78" tIns="106680" rIns="199136"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C00000"/>
              </a:solidFill>
              <a:latin typeface="宋体" pitchFamily="2" charset="-122"/>
              <a:ea typeface="宋体" pitchFamily="2" charset="-122"/>
            </a:rPr>
            <a:t>开放性</a:t>
          </a:r>
          <a:r>
            <a:rPr lang="zh-CN" altLang="en-US" sz="2800" b="1" kern="1200" smtClean="0">
              <a:solidFill>
                <a:srgbClr val="C00000"/>
              </a:solidFill>
              <a:latin typeface="宋体" pitchFamily="2" charset="-122"/>
              <a:ea typeface="宋体" pitchFamily="2" charset="-122"/>
            </a:rPr>
            <a:t>气胸</a:t>
          </a:r>
          <a:endParaRPr lang="zh-CN" altLang="en-US" sz="2800" b="1" kern="1200" dirty="0">
            <a:solidFill>
              <a:srgbClr val="C00000"/>
            </a:solidFill>
            <a:latin typeface="宋体" pitchFamily="2" charset="-122"/>
            <a:ea typeface="宋体" pitchFamily="2" charset="-122"/>
          </a:endParaRPr>
        </a:p>
      </dsp:txBody>
      <dsp:txXfrm rot="10800000">
        <a:off x="1927293" y="2151548"/>
        <a:ext cx="2304138" cy="331262"/>
      </dsp:txXfrm>
    </dsp:sp>
    <dsp:sp modelId="{8745E066-95AA-4B8F-AF7B-88027A3CF419}">
      <dsp:nvSpPr>
        <dsp:cNvPr id="0" name=""/>
        <dsp:cNvSpPr/>
      </dsp:nvSpPr>
      <dsp:spPr>
        <a:xfrm>
          <a:off x="1384096" y="1981050"/>
          <a:ext cx="701723" cy="704562"/>
        </a:xfrm>
        <a:prstGeom prst="ellipse">
          <a:avLst/>
        </a:prstGeom>
        <a:blipFill rotWithShape="0">
          <a:blip xmlns:r="http://schemas.openxmlformats.org/officeDocument/2006/relationships" r:embed="rId4"/>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6AF23C5-C1FB-4836-915F-D104CE288D40}">
      <dsp:nvSpPr>
        <dsp:cNvPr id="0" name=""/>
        <dsp:cNvSpPr/>
      </dsp:nvSpPr>
      <dsp:spPr>
        <a:xfrm rot="10800000">
          <a:off x="1667333" y="2995916"/>
          <a:ext cx="2591639" cy="33126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78" tIns="91440" rIns="170688"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t> </a:t>
          </a:r>
          <a:r>
            <a:rPr lang="zh-CN" altLang="en-US" sz="2800" b="1" kern="1200" dirty="0" smtClean="0">
              <a:solidFill>
                <a:srgbClr val="C00000"/>
              </a:solidFill>
              <a:latin typeface="宋体" pitchFamily="2" charset="-122"/>
              <a:ea typeface="宋体" pitchFamily="2" charset="-122"/>
            </a:rPr>
            <a:t>颅底骨折</a:t>
          </a:r>
          <a:endParaRPr lang="zh-CN" altLang="en-US" sz="2800" b="1" kern="1200" dirty="0">
            <a:solidFill>
              <a:srgbClr val="C00000"/>
            </a:solidFill>
            <a:latin typeface="宋体" pitchFamily="2" charset="-122"/>
            <a:ea typeface="宋体" pitchFamily="2" charset="-122"/>
          </a:endParaRPr>
        </a:p>
      </dsp:txBody>
      <dsp:txXfrm rot="10800000">
        <a:off x="1667333" y="2995916"/>
        <a:ext cx="2591639" cy="331262"/>
      </dsp:txXfrm>
    </dsp:sp>
    <dsp:sp modelId="{00D843E9-780D-44B9-84DA-A7EB96E1CEF6}">
      <dsp:nvSpPr>
        <dsp:cNvPr id="0" name=""/>
        <dsp:cNvSpPr/>
      </dsp:nvSpPr>
      <dsp:spPr>
        <a:xfrm>
          <a:off x="1309487" y="2744560"/>
          <a:ext cx="755206" cy="755199"/>
        </a:xfrm>
        <a:prstGeom prst="ellipse">
          <a:avLst/>
        </a:prstGeom>
        <a:blipFill rotWithShape="0">
          <a:blip xmlns:r="http://schemas.openxmlformats.org/officeDocument/2006/relationships" r:embed="rId5"/>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5D42D6B-0EEF-4674-8A07-CC11C4D00741}">
      <dsp:nvSpPr>
        <dsp:cNvPr id="0" name=""/>
        <dsp:cNvSpPr/>
      </dsp:nvSpPr>
      <dsp:spPr>
        <a:xfrm rot="10800000">
          <a:off x="1632202" y="3744417"/>
          <a:ext cx="2618190" cy="331262"/>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78" tIns="106680" rIns="199136"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C00000"/>
              </a:solidFill>
              <a:latin typeface="宋体" pitchFamily="2" charset="-122"/>
              <a:ea typeface="宋体" pitchFamily="2" charset="-122"/>
            </a:rPr>
            <a:t>骨盆骨折</a:t>
          </a:r>
          <a:endParaRPr lang="zh-CN" altLang="en-US" sz="2800" b="1" kern="1200" dirty="0">
            <a:solidFill>
              <a:srgbClr val="C00000"/>
            </a:solidFill>
            <a:latin typeface="宋体" pitchFamily="2" charset="-122"/>
            <a:ea typeface="宋体" pitchFamily="2" charset="-122"/>
          </a:endParaRPr>
        </a:p>
      </dsp:txBody>
      <dsp:txXfrm rot="10800000">
        <a:off x="1632202" y="3744417"/>
        <a:ext cx="2618190" cy="331262"/>
      </dsp:txXfrm>
    </dsp:sp>
    <dsp:sp modelId="{1A299EB6-1AA6-4A7C-B9AA-16FA9AAD493C}">
      <dsp:nvSpPr>
        <dsp:cNvPr id="0" name=""/>
        <dsp:cNvSpPr/>
      </dsp:nvSpPr>
      <dsp:spPr>
        <a:xfrm>
          <a:off x="1255748" y="3600400"/>
          <a:ext cx="732690" cy="647532"/>
        </a:xfrm>
        <a:prstGeom prst="ellipse">
          <a:avLst/>
        </a:prstGeom>
        <a:blipFill rotWithShape="0">
          <a:blip xmlns:r="http://schemas.openxmlformats.org/officeDocument/2006/relationships" r:embed="rId6"/>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幻灯片图像占位符 1"/>
          <p:cNvSpPr>
            <a:spLocks noGrp="1" noRot="1" noChangeAspect="1" noTextEdit="1"/>
          </p:cNvSpPr>
          <p:nvPr>
            <p:ph type="sldImg"/>
          </p:nvPr>
        </p:nvSpPr>
        <p:spPr>
          <a:ln>
            <a:solidFill>
              <a:srgbClr val="000000">
                <a:alpha val="100000"/>
              </a:srgbClr>
            </a:solidFill>
            <a:miter lim="800000"/>
          </a:ln>
        </p:spPr>
      </p:sp>
      <p:sp>
        <p:nvSpPr>
          <p:cNvPr id="117763" name="备注占位符 2"/>
          <p:cNvSpPr>
            <a:spLocks noGrp="1"/>
          </p:cNvSpPr>
          <p:nvPr>
            <p:ph type="body" idx="1"/>
          </p:nvPr>
        </p:nvSpPr>
        <p:spPr>
          <a:noFill/>
          <a:ln>
            <a:noFill/>
          </a:ln>
        </p:spPr>
        <p:txBody>
          <a:bodyPr wrap="square" lIns="91440" tIns="45720" rIns="91440" bIns="45720" anchor="t"/>
          <a:p>
            <a:pPr lvl="0"/>
            <a:r>
              <a:rPr lang="zh-CN" altLang="en-US" dirty="0"/>
              <a:t>（一）机械因素：如锐器切割、钝器打击、重力挤压、火器射击等所致的损伤。</a:t>
            </a:r>
            <a:endParaRPr lang="zh-CN" altLang="en-US" dirty="0"/>
          </a:p>
          <a:p>
            <a:pPr lvl="0"/>
            <a:r>
              <a:rPr lang="zh-CN" altLang="en-US" dirty="0"/>
              <a:t>（二）物理因素：如高温、低温、电流、放射线、激光等，可造成相应的烧伤、冻伤、电击伤、放射伤等。</a:t>
            </a:r>
            <a:endParaRPr lang="zh-CN" altLang="en-US" dirty="0"/>
          </a:p>
          <a:p>
            <a:pPr lvl="0"/>
            <a:r>
              <a:rPr lang="zh-CN" altLang="en-US" dirty="0"/>
              <a:t>（三）化学因素：如强酸、强硷可致化学性烧伤，战时可受化学战剂染毒造成化学伤。</a:t>
            </a:r>
            <a:endParaRPr lang="zh-CN" altLang="en-US" dirty="0"/>
          </a:p>
          <a:p>
            <a:pPr lvl="0"/>
            <a:r>
              <a:rPr lang="zh-CN" altLang="en-US" dirty="0"/>
              <a:t>（四）生物因素：如虫、蛇、大等咬伤或螫伤，可带入毒素或病原微生物致病。</a:t>
            </a:r>
            <a:endParaRPr lang="zh-CN" altLang="en-US" dirty="0"/>
          </a:p>
          <a:p>
            <a:pPr lvl="0"/>
            <a:r>
              <a:rPr lang="zh-CN" altLang="en-US" dirty="0"/>
              <a:t>各种致伤因素所致的损伤各有其特殊性，必须根据其特点进行救治。</a:t>
            </a:r>
            <a:endParaRPr lang="zh-CN" altLang="en-US" dirty="0"/>
          </a:p>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幻灯片图像占位符 1"/>
          <p:cNvSpPr>
            <a:spLocks noGrp="1" noRot="1" noChangeAspect="1" noTextEdit="1"/>
          </p:cNvSpPr>
          <p:nvPr>
            <p:ph type="sldImg"/>
          </p:nvPr>
        </p:nvSpPr>
        <p:spPr>
          <a:ln>
            <a:solidFill>
              <a:srgbClr val="000000">
                <a:alpha val="100000"/>
              </a:srgbClr>
            </a:solidFill>
            <a:miter lim="800000"/>
          </a:ln>
        </p:spPr>
      </p:sp>
      <p:sp>
        <p:nvSpPr>
          <p:cNvPr id="118787" name="备注占位符 2"/>
          <p:cNvSpPr>
            <a:spLocks noGrp="1"/>
          </p:cNvSpPr>
          <p:nvPr>
            <p:ph type="body" idx="1"/>
          </p:nvPr>
        </p:nvSpPr>
        <p:spPr>
          <a:noFill/>
          <a:ln>
            <a:noFill/>
          </a:ln>
        </p:spPr>
        <p:txBody>
          <a:bodyPr wrap="square" lIns="91440" tIns="45720" rIns="91440" bIns="45720" anchor="t"/>
          <a:p>
            <a:pPr lvl="0">
              <a:lnSpc>
                <a:spcPts val="4000"/>
              </a:lnSpc>
            </a:pPr>
            <a:r>
              <a:rPr lang="zh-CN" altLang="en-US" sz="1800" b="1" dirty="0">
                <a:solidFill>
                  <a:schemeClr val="accent1"/>
                </a:solidFill>
                <a:sym typeface="+mn-ea"/>
              </a:rPr>
              <a:t>多发伤：</a:t>
            </a:r>
            <a:r>
              <a:rPr lang="zh-CN" altLang="en-US" dirty="0">
                <a:sym typeface="+mn-ea"/>
              </a:rPr>
              <a:t>是指同一致伤因素同时或相继造成一个以上部位的严重创伤， 且其中至少有一处是可以危 及生命的严重创伤，或并发创伤性休克者。  </a:t>
            </a:r>
            <a:endParaRPr lang="zh-CN" altLang="en-US" dirty="0">
              <a:sym typeface="+mn-ea"/>
            </a:endParaRPr>
          </a:p>
          <a:p>
            <a:pPr lvl="0">
              <a:lnSpc>
                <a:spcPts val="4000"/>
              </a:lnSpc>
            </a:pPr>
            <a:r>
              <a:rPr lang="zh-CN" altLang="en-US" dirty="0">
                <a:sym typeface="+mn-ea"/>
              </a:rPr>
              <a:t>多发伤组织、脏器损伤</a:t>
            </a:r>
            <a:r>
              <a:rPr lang="zh-CN" altLang="en-US" b="1" dirty="0">
                <a:sym typeface="+mn-ea"/>
              </a:rPr>
              <a:t>严重，死亡率高</a:t>
            </a:r>
            <a:r>
              <a:rPr lang="zh-CN" altLang="en-US" dirty="0">
                <a:sym typeface="+mn-ea"/>
              </a:rPr>
              <a:t>。现场救护要特别注意呼吸、脉搏及脏器损伤的判断，防止遗漏伤情。</a:t>
            </a:r>
            <a:endParaRPr lang="en-US" altLang="zh-CN" dirty="0">
              <a:sym typeface="+mn-ea"/>
            </a:endParaRPr>
          </a:p>
          <a:p>
            <a:pPr lvl="0">
              <a:lnSpc>
                <a:spcPts val="4000"/>
              </a:lnSpc>
            </a:pPr>
            <a:r>
              <a:rPr lang="zh-CN" altLang="en-US" sz="1800" b="1" dirty="0">
                <a:solidFill>
                  <a:schemeClr val="accent1"/>
                </a:solidFill>
                <a:sym typeface="+mn-ea"/>
              </a:rPr>
              <a:t>多处伤：</a:t>
            </a:r>
            <a:r>
              <a:rPr lang="zh-CN" altLang="en-US" dirty="0"/>
              <a:t>是指同一解剖部位或脏器有两处以上的损伤。如火器伤引起的肝破裂、脾破裂或小肠多处破裂与穿孔。</a:t>
            </a:r>
            <a:endParaRPr lang="en-US" altLang="zh-CN" dirty="0"/>
          </a:p>
          <a:p>
            <a:pPr lvl="0">
              <a:lnSpc>
                <a:spcPts val="4000"/>
              </a:lnSpc>
            </a:pPr>
            <a:r>
              <a:rPr lang="zh-CN" altLang="en-US" sz="1800" b="1" dirty="0">
                <a:solidFill>
                  <a:schemeClr val="accent1"/>
                </a:solidFill>
                <a:sym typeface="+mn-ea"/>
              </a:rPr>
              <a:t>复合伤：</a:t>
            </a:r>
            <a:r>
              <a:rPr lang="zh-CN" altLang="en-US" dirty="0"/>
              <a:t>两种以上致伤因素同时或相继作用于人体所造 成的损伤。</a:t>
            </a:r>
            <a:endParaRPr lang="zh-CN" altLang="en-US" dirty="0"/>
          </a:p>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39266" name="Rectangle 7"/>
          <p:cNvSpPr txBox="1">
            <a:spLocks noGrp="1"/>
          </p:cNvSpPr>
          <p:nvPr/>
        </p:nvSpPr>
        <p:spPr>
          <a:xfrm>
            <a:off x="3886200" y="8686800"/>
            <a:ext cx="2971800" cy="457200"/>
          </a:xfrm>
          <a:prstGeom prst="rect">
            <a:avLst/>
          </a:prstGeom>
          <a:noFill/>
          <a:ln w="9525">
            <a:noFill/>
          </a:ln>
        </p:spPr>
        <p:txBody>
          <a:bodyPr anchor="b"/>
          <a:p>
            <a:pPr lvl="0" algn="r" eaLnBrk="1" hangingPunct="1"/>
            <a:fld id="{9A0DB2DC-4C9A-4742-B13C-FB6460FD3503}" type="slidenum">
              <a:rPr lang="en-US" altLang="zh-CN" sz="1200" b="0" dirty="0"/>
            </a:fld>
            <a:endParaRPr lang="en-US" altLang="zh-CN" sz="1200" b="0" dirty="0"/>
          </a:p>
        </p:txBody>
      </p:sp>
      <p:sp>
        <p:nvSpPr>
          <p:cNvPr id="139267" name="Rectangle 2"/>
          <p:cNvSpPr>
            <a:spLocks noTextEdit="1"/>
          </p:cNvSpPr>
          <p:nvPr>
            <p:ph type="sldImg"/>
          </p:nvPr>
        </p:nvSpPr>
        <p:spPr/>
      </p:sp>
      <p:sp>
        <p:nvSpPr>
          <p:cNvPr id="139268" name="Rectangle 3"/>
          <p:cNvSpPr>
            <a:spLocks noGrp="1"/>
          </p:cNvSpPr>
          <p:nvPr>
            <p:ph type="body" idx="1"/>
          </p:nvPr>
        </p:nvSpPr>
        <p:spPr/>
        <p:txBody>
          <a:bodyPr wrap="square" lIns="91440" tIns="45720" rIns="91440" bIns="45720" anchor="t"/>
          <a:p>
            <a:pPr lvl="0" algn="just" eaLnBrk="1" hangingPunct="1"/>
            <a:r>
              <a:rPr lang="zh-CN" altLang="en-US" sz="800" dirty="0"/>
              <a:t>紧急事故的处理步骤</a:t>
            </a:r>
            <a:r>
              <a:rPr lang="zh-CN" altLang="en-US" sz="1000" dirty="0">
                <a:solidFill>
                  <a:srgbClr val="000066"/>
                </a:solidFill>
                <a:latin typeface="黑体" panose="02010609060101010101" pitchFamily="49" charset="-122"/>
                <a:ea typeface="黑体" panose="02010609060101010101" pitchFamily="49" charset="-122"/>
              </a:rPr>
              <a:t>让学员在</a:t>
            </a:r>
            <a:r>
              <a:rPr lang="en-US" altLang="zh-CN" sz="1000" dirty="0">
                <a:solidFill>
                  <a:srgbClr val="000066"/>
                </a:solidFill>
                <a:latin typeface="黑体" panose="02010609060101010101" pitchFamily="49" charset="-122"/>
                <a:ea typeface="黑体" panose="02010609060101010101" pitchFamily="49" charset="-122"/>
              </a:rPr>
              <a:t>30</a:t>
            </a:r>
            <a:r>
              <a:rPr lang="zh-CN" altLang="en-US" sz="1000" dirty="0">
                <a:solidFill>
                  <a:srgbClr val="000066"/>
                </a:solidFill>
                <a:latin typeface="黑体" panose="02010609060101010101" pitchFamily="49" charset="-122"/>
                <a:ea typeface="黑体" panose="02010609060101010101" pitchFamily="49" charset="-122"/>
              </a:rPr>
              <a:t>秒中，快速测量意识、呼吸、脉搏、血压、瞳孔、体温、肤色等生命体征。</a:t>
            </a:r>
            <a:endParaRPr lang="zh-CN" altLang="en-US" sz="1000" dirty="0">
              <a:solidFill>
                <a:srgbClr val="000066"/>
              </a:solidFill>
              <a:latin typeface="黑体" panose="02010609060101010101" pitchFamily="49" charset="-122"/>
              <a:ea typeface="黑体" panose="02010609060101010101" pitchFamily="49" charset="-122"/>
            </a:endParaRPr>
          </a:p>
          <a:p>
            <a:pPr lvl="0" algn="just" eaLnBrk="1" hangingPunct="1"/>
            <a:endParaRPr lang="zh-CN" altLang="en-US" sz="800" dirty="0"/>
          </a:p>
          <a:p>
            <a:pPr lvl="0" algn="just" eaLnBrk="1" hangingPunct="1"/>
            <a:r>
              <a:rPr lang="en-US" altLang="zh-CN" sz="800" dirty="0"/>
              <a:t>1.</a:t>
            </a:r>
            <a:r>
              <a:rPr lang="en-US" altLang="zh-CN" sz="800" dirty="0">
                <a:cs typeface="Times New Roman" panose="02020603050405020304" pitchFamily="18" charset="0"/>
              </a:rPr>
              <a:t>      </a:t>
            </a:r>
            <a:r>
              <a:rPr lang="zh-CN" altLang="en-US" sz="800" dirty="0"/>
              <a:t>观察现场：检伤</a:t>
            </a:r>
            <a:endParaRPr lang="zh-CN" altLang="en-US" sz="800" dirty="0"/>
          </a:p>
          <a:p>
            <a:pPr lvl="0" algn="just" eaLnBrk="1" hangingPunct="1"/>
            <a:r>
              <a:rPr lang="en-US" altLang="zh-CN" sz="800" dirty="0"/>
              <a:t>2.</a:t>
            </a:r>
            <a:r>
              <a:rPr lang="en-US" altLang="zh-CN" sz="800" dirty="0">
                <a:cs typeface="Times New Roman" panose="02020603050405020304" pitchFamily="18" charset="0"/>
              </a:rPr>
              <a:t>      </a:t>
            </a:r>
            <a:r>
              <a:rPr lang="zh-CN" altLang="en-US" sz="800" dirty="0"/>
              <a:t>初步评估：红、黄、绿、黑（那些是）</a:t>
            </a:r>
            <a:endParaRPr lang="zh-CN" altLang="en-US" sz="800" dirty="0"/>
          </a:p>
          <a:p>
            <a:pPr lvl="0" algn="just" eaLnBrk="1" hangingPunct="1"/>
            <a:r>
              <a:rPr lang="en-US" altLang="zh-CN" sz="800" dirty="0"/>
              <a:t>3.</a:t>
            </a:r>
            <a:r>
              <a:rPr lang="en-US" altLang="zh-CN" sz="800" dirty="0">
                <a:cs typeface="Times New Roman" panose="02020603050405020304" pitchFamily="18" charset="0"/>
              </a:rPr>
              <a:t>      </a:t>
            </a:r>
            <a:r>
              <a:rPr lang="zh-CN" altLang="en-US" sz="800" dirty="0"/>
              <a:t>电话求救</a:t>
            </a:r>
            <a:endParaRPr lang="zh-CN" altLang="en-US" sz="800" dirty="0"/>
          </a:p>
          <a:p>
            <a:pPr lvl="0" algn="just" eaLnBrk="1" hangingPunct="1"/>
            <a:r>
              <a:rPr lang="en-US" altLang="zh-CN" sz="800" dirty="0"/>
              <a:t>4.</a:t>
            </a:r>
            <a:r>
              <a:rPr lang="en-US" altLang="zh-CN" sz="800" dirty="0">
                <a:cs typeface="Times New Roman" panose="02020603050405020304" pitchFamily="18" charset="0"/>
              </a:rPr>
              <a:t>      </a:t>
            </a:r>
            <a:r>
              <a:rPr lang="zh-CN" altLang="en-US" sz="800" dirty="0"/>
              <a:t>再度评估</a:t>
            </a:r>
            <a:endParaRPr lang="zh-CN" altLang="en-US" sz="800" dirty="0"/>
          </a:p>
          <a:p>
            <a:pPr lvl="0" algn="just" eaLnBrk="1" hangingPunct="1"/>
            <a:r>
              <a:rPr lang="zh-CN" altLang="en-US" sz="800" dirty="0"/>
              <a:t>急救的一般原则：安全、预防传染、避免再度伤害。争取时间挽救生命。</a:t>
            </a:r>
            <a:endParaRPr lang="zh-CN" altLang="en-US" sz="800" dirty="0"/>
          </a:p>
          <a:p>
            <a:pPr lvl="0" algn="just" eaLnBrk="1" hangingPunct="1"/>
            <a:r>
              <a:rPr lang="zh-CN" altLang="en-US" sz="800" dirty="0"/>
              <a:t>让学员在</a:t>
            </a:r>
            <a:r>
              <a:rPr lang="en-US" altLang="zh-CN" sz="800" dirty="0"/>
              <a:t>30</a:t>
            </a:r>
            <a:r>
              <a:rPr lang="zh-CN" altLang="en-US" sz="800" dirty="0"/>
              <a:t>秒中，快速测量意识、呼吸、脉搏、血压、瞳孔、体温、肤色等生命体征。</a:t>
            </a:r>
            <a:endParaRPr lang="zh-CN" altLang="en-US" sz="800" dirty="0"/>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l="-23000" r="-23000"/>
          </a:stretch>
        </a:blipFill>
        <a:effectLst/>
      </p:bgPr>
    </p:bg>
    <p:spTree>
      <p:nvGrpSpPr>
        <p:cNvPr id="1" name=""/>
        <p:cNvGrpSpPr/>
        <p:nvPr/>
      </p:nvGrpSpPr>
      <p:grpSpPr/>
      <p:sp>
        <p:nvSpPr>
          <p:cNvPr id="3074"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3075"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latin typeface="微软雅黑" panose="020B0503020204020204" pitchFamily="34" charset="-122"/>
                <a:ea typeface="微软雅黑" panose="020B0503020204020204" pitchFamily="34" charset="-122"/>
              </a:defRPr>
            </a:lvl1pPr>
          </a:lstStyle>
          <a:p>
            <a:pPr lvl="0" eaLnBrk="1" hangingPunct="1"/>
            <a:fld id="{9A0DB2DC-4C9A-4742-B13C-FB6460FD3503}" type="slidenum">
              <a:rPr lang="zh-CN" altLang="en-US" dirty="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5pPr>
      <a:lvl6pPr marL="457200" algn="ctr" rtl="0" fontAlgn="base">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6pPr>
      <a:lvl7pPr marL="914400" algn="ctr" rtl="0" fontAlgn="base">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7pPr>
      <a:lvl8pPr marL="1371600" algn="ctr" rtl="0" fontAlgn="base">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8pPr>
      <a:lvl9pPr marL="1828800" algn="ctr" rtl="0" fontAlgn="base">
        <a:spcBef>
          <a:spcPct val="0"/>
        </a:spcBef>
        <a:spcAft>
          <a:spcPct val="0"/>
        </a:spcAft>
        <a:defRPr sz="4400">
          <a:solidFill>
            <a:schemeClr val="tx1"/>
          </a:solidFill>
          <a:latin typeface="Times New Roman" panose="02020603050405020304" pitchFamily="18" charset="0"/>
          <a:ea typeface="微软雅黑" panose="020B0503020204020204" pitchFamily="34"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png"/><Relationship Id="rId6" Type="http://schemas.openxmlformats.org/officeDocument/2006/relationships/image" Target="../media/image4.GIF"/><Relationship Id="rId5" Type="http://schemas.openxmlformats.org/officeDocument/2006/relationships/slide" Target="slide1.xml"/><Relationship Id="rId4" Type="http://schemas.openxmlformats.org/officeDocument/2006/relationships/image" Target="../media/image3.png"/><Relationship Id="rId3" Type="http://schemas.microsoft.com/office/2007/relationships/media" Target="file:///C:\Users\Administrator\Desktop\&#25937;&#25252;&#21592;&#22521;&#35757;&#35838;&#20214;&#65288;&#26472;&#21344;&#40857;&#65289;\&#25937;&#25252;&#21592;&#22521;&#35757;&#20043;&#19977;&#21019;&#20260;&#25937;&#25252;\82_&#29233;&#30340;&#22857;&#29486;.mp3" TargetMode="External"/><Relationship Id="rId2" Type="http://schemas.openxmlformats.org/officeDocument/2006/relationships/audio" Target="file:///C:\Users\Administrator\Desktop\&#25937;&#25252;&#21592;&#22521;&#35757;&#35838;&#20214;&#65288;&#26472;&#21344;&#40857;&#65289;\&#25937;&#25252;&#21592;&#22521;&#35757;&#20043;&#19977;&#21019;&#20260;&#25937;&#25252;\82_&#29233;&#30340;&#22857;&#29486;.mp3" TargetMode="Externa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78.png"/></Relationships>
</file>

<file path=ppt/slides/_rels/slide10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79.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80.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81.png"/></Relationships>
</file>

<file path=ppt/slides/_rels/slide10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image" Target="../media/image182.jpeg"/></Relationships>
</file>

<file path=ppt/slides/_rels/slide10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7.tiff"/><Relationship Id="rId2" Type="http://schemas.openxmlformats.org/officeDocument/2006/relationships/image" Target="../media/image186.jpeg"/><Relationship Id="rId1" Type="http://schemas.openxmlformats.org/officeDocument/2006/relationships/image" Target="../media/image185.jpeg"/></Relationships>
</file>

<file path=ppt/slides/_rels/slide10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0.jpeg"/><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image" Target="../media/image187.png"/></Relationships>
</file>

<file path=ppt/slides/_rels/slide10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image" Target="../media/image191.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8.tiff"/></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 Target="slide12.xml"/></Relationships>
</file>

<file path=ppt/slides/_rels/slide1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95.png"/><Relationship Id="rId1" Type="http://schemas.openxmlformats.org/officeDocument/2006/relationships/image" Target="../media/image194.png"/></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97.png"/><Relationship Id="rId1" Type="http://schemas.openxmlformats.org/officeDocument/2006/relationships/image" Target="../media/image196.png"/></Relationships>
</file>

<file path=ppt/slides/_rels/slide1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01.png"/><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image" Target="../media/image198.jpeg"/></Relationships>
</file>

<file path=ppt/slides/_rels/slide1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image" Target="../media/image202.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205.jpeg"/></Relationships>
</file>

<file path=ppt/slides/_rels/slide1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9.wav"/><Relationship Id="rId2" Type="http://schemas.openxmlformats.org/officeDocument/2006/relationships/image" Target="../media/image5.png"/><Relationship Id="rId1" Type="http://schemas.openxmlformats.org/officeDocument/2006/relationships/image" Target="../media/image206.png"/></Relationships>
</file>

<file path=ppt/slides/_rels/slide116.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208.wmf"/><Relationship Id="rId2" Type="http://schemas.openxmlformats.org/officeDocument/2006/relationships/image" Target="../media/image207.png"/><Relationship Id="rId1" Type="http://schemas.openxmlformats.org/officeDocument/2006/relationships/oleObject" Target="../embeddings/oleObject3.bin"/></Relationships>
</file>

<file path=ppt/slides/_rels/slide1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210.png"/><Relationship Id="rId1" Type="http://schemas.openxmlformats.org/officeDocument/2006/relationships/image" Target="../media/image209.png"/></Relationships>
</file>

<file path=ppt/slides/_rels/slide1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212.jpeg"/><Relationship Id="rId1" Type="http://schemas.openxmlformats.org/officeDocument/2006/relationships/image" Target="../media/image211.jpeg"/></Relationships>
</file>

<file path=ppt/slides/_rels/slide1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214.png"/><Relationship Id="rId1" Type="http://schemas.openxmlformats.org/officeDocument/2006/relationships/image" Target="../media/image2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slide" Target="slide1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 Target="slide14.xml"/></Relationships>
</file>

<file path=ppt/slides/_rels/slide14.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7.xml"/><Relationship Id="rId7" Type="http://schemas.openxmlformats.org/officeDocument/2006/relationships/image" Target="../media/image5.png"/><Relationship Id="rId6" Type="http://schemas.openxmlformats.org/officeDocument/2006/relationships/image" Target="../media/image4.GIF"/><Relationship Id="rId5" Type="http://schemas.openxmlformats.org/officeDocument/2006/relationships/image" Target="../media/image22.jpeg"/><Relationship Id="rId4" Type="http://schemas.openxmlformats.org/officeDocument/2006/relationships/slide" Target="slide20.xml"/><Relationship Id="rId3" Type="http://schemas.openxmlformats.org/officeDocument/2006/relationships/image" Target="../media/image21.png"/><Relationship Id="rId2" Type="http://schemas.openxmlformats.org/officeDocument/2006/relationships/oleObject" Target="../embeddings/oleObject1.bin"/><Relationship Id="rId10" Type="http://schemas.openxmlformats.org/officeDocument/2006/relationships/notesSlide" Target="../notesSlides/notesSlide3.xml"/><Relationship Id="rId1" Type="http://schemas.openxmlformats.org/officeDocument/2006/relationships/slide" Target="slide1.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GIF"/><Relationship Id="rId2" Type="http://schemas.openxmlformats.org/officeDocument/2006/relationships/slide" Target="slide14.xml"/><Relationship Id="rId1" Type="http://schemas.openxmlformats.org/officeDocument/2006/relationships/slide" Target="slide9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GIF"/><Relationship Id="rId2" Type="http://schemas.openxmlformats.org/officeDocument/2006/relationships/slide" Target="slide1.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34.GIF"/></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hyperlink" Target="..\..\&#25554;&#29255;\&#21556;&#25996;&#35270;&#39057;.AVI"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2.xml"/><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54.png"/><Relationship Id="rId3" Type="http://schemas.openxmlformats.org/officeDocument/2006/relationships/image" Target="../media/image53.jpeg"/><Relationship Id="rId2" Type="http://schemas.openxmlformats.org/officeDocument/2006/relationships/hyperlink" Target="http://www.ibb123.cn/ibb/?viewnews-179" TargetMode="External"/><Relationship Id="rId1" Type="http://schemas.openxmlformats.org/officeDocument/2006/relationships/image" Target="../media/image52.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4.GIF"/><Relationship Id="rId2" Type="http://schemas.openxmlformats.org/officeDocument/2006/relationships/image" Target="../media/image55.jpeg"/><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4.GIF"/><Relationship Id="rId2" Type="http://schemas.openxmlformats.org/officeDocument/2006/relationships/image" Target="../media/image57.jpeg"/><Relationship Id="rId1" Type="http://schemas.openxmlformats.org/officeDocument/2006/relationships/image" Target="../media/image56.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1.png"/><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3.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image" Target="../media/image64.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9.jpeg"/><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71.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png"/><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1.tiff"/><Relationship Id="rId2" Type="http://schemas.openxmlformats.org/officeDocument/2006/relationships/image" Target="../media/image82.jpeg"/><Relationship Id="rId1" Type="http://schemas.openxmlformats.org/officeDocument/2006/relationships/image" Target="../media/image81.jpeg"/></Relationships>
</file>

<file path=ppt/slides/_rels/slide5.xml.rels><?xml version="1.0" encoding="UTF-8" standalone="yes"?>
<Relationships xmlns="http://schemas.openxmlformats.org/package/2006/relationships"><Relationship Id="rId9" Type="http://schemas.openxmlformats.org/officeDocument/2006/relationships/slide" Target="slide10.xml"/><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jpeg"/><Relationship Id="rId2" Type="http://schemas.openxmlformats.org/officeDocument/2006/relationships/image" Target="../media/image7.jpeg"/><Relationship Id="rId14" Type="http://schemas.openxmlformats.org/officeDocument/2006/relationships/slideLayout" Target="../slideLayouts/slideLayout7.xml"/><Relationship Id="rId13" Type="http://schemas.openxmlformats.org/officeDocument/2006/relationships/image" Target="../media/image5.png"/><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4.GIF"/><Relationship Id="rId1" Type="http://schemas.openxmlformats.org/officeDocument/2006/relationships/hyperlink" Target="&#25554;&#29255;/13.MPG" TargetMode="External"/></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png"/><Relationship Id="rId7" Type="http://schemas.openxmlformats.org/officeDocument/2006/relationships/image" Target="../media/image92.png"/><Relationship Id="rId6" Type="http://schemas.openxmlformats.org/officeDocument/2006/relationships/image" Target="../media/image91.png"/><Relationship Id="rId5" Type="http://schemas.openxmlformats.org/officeDocument/2006/relationships/image" Target="../media/image90.wmf"/><Relationship Id="rId4" Type="http://schemas.openxmlformats.org/officeDocument/2006/relationships/image" Target="../media/image89.wmf"/><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98.jpeg"/><Relationship Id="rId1" Type="http://schemas.openxmlformats.org/officeDocument/2006/relationships/image" Target="../media/image97.jpe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84.jpe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image" Target="../media/image101.jpe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04.jpeg"/><Relationship Id="rId1" Type="http://schemas.openxmlformats.org/officeDocument/2006/relationships/image" Target="../media/image2.tif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05.png"/></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png"/><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e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image" Target="../media/image115.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6.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9.png"/><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tiff"/><Relationship Id="rId1" Type="http://schemas.openxmlformats.org/officeDocument/2006/relationships/image" Target="../media/image5.tiff"/></Relationships>
</file>

<file path=ppt/slides/_rels/slide6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tiff"/><Relationship Id="rId4" Type="http://schemas.openxmlformats.org/officeDocument/2006/relationships/image" Target="../media/image124.jpeg"/><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image" Target="../media/image121.jpeg"/></Relationships>
</file>

<file path=ppt/slides/_rels/slide6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8.jpeg"/><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image" Target="../media/image125.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29.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1.png"/><Relationship Id="rId1" Type="http://schemas.openxmlformats.org/officeDocument/2006/relationships/image" Target="../media/image130.wmf"/></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6.png"/><Relationship Id="rId4" Type="http://schemas.openxmlformats.org/officeDocument/2006/relationships/image" Target="../media/image135.jpeg"/><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image" Target="../media/image132.png"/></Relationships>
</file>

<file path=ppt/slides/_rels/slide69.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slideLayout" Target="../slideLayouts/slideLayout2.xml"/><Relationship Id="rId11" Type="http://schemas.openxmlformats.org/officeDocument/2006/relationships/image" Target="../media/image5.png"/><Relationship Id="rId10" Type="http://schemas.microsoft.com/office/2007/relationships/diagramDrawing" Target="../diagrams/drawing2.xml"/><Relationship Id="rId1"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9.tiff"/><Relationship Id="rId2" Type="http://schemas.openxmlformats.org/officeDocument/2006/relationships/image" Target="../media/image137.jpeg"/><Relationship Id="rId1" Type="http://schemas.openxmlformats.org/officeDocument/2006/relationships/image" Target="../media/image8.tiff"/></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0.tiff"/></Relationships>
</file>

<file path=ppt/slides/_rels/slide7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image" Target="../media/image11.tiff"/></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38.pn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image" Target="../media/image139.jpe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image" Target="../media/image140.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4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6.tiff"/></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43.jpeg"/><Relationship Id="rId1" Type="http://schemas.openxmlformats.org/officeDocument/2006/relationships/image" Target="../media/image14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image" Target="../media/image144.jpeg"/></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0.png"/><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image" Target="../media/image147.jpeg"/></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52.jpeg"/><Relationship Id="rId1" Type="http://schemas.openxmlformats.org/officeDocument/2006/relationships/image" Target="../media/image151.jpeg"/></Relationships>
</file>

<file path=ppt/slides/_rels/slide8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53.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54.jpeg"/></Relationships>
</file>

<file path=ppt/slides/_rels/slide8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55.jpeg"/><Relationship Id="rId1" Type="http://schemas.openxmlformats.org/officeDocument/2006/relationships/hyperlink" Target="&#33050;&#36381;&#20851;&#33410;&#25197;&#20260;&#21253;&#25166;.mp4" TargetMode="Externa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56.jpe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5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58.jpe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9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image" Target="../media/image159.jpeg"/></Relationships>
</file>

<file path=ppt/slides/_rels/slide9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5.png"/><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s>
</file>

<file path=ppt/slides/_rels/slide9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8.jpeg"/><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hyperlink" Target="..\&#25554;&#29255;\&#22235;&#25163;&#25260;.MPG" TargetMode="Externa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69.jpeg"/></Relationships>
</file>

<file path=ppt/slides/_rels/slide9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image" Target="../media/image170.jpeg"/></Relationships>
</file>

<file path=ppt/slides/_rels/slide9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image" Target="../media/image173.jpeg"/></Relationships>
</file>

<file path=ppt/slides/_rels/slide9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177.jpeg"/><Relationship Id="rId2" Type="http://schemas.openxmlformats.org/officeDocument/2006/relationships/hyperlink" Target="&#25554;&#29255;\&#36735;&#26464;4.MPG" TargetMode="External"/><Relationship Id="rId1" Type="http://schemas.openxmlformats.org/officeDocument/2006/relationships/image" Target="../media/image1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TextBox 8"/>
          <p:cNvSpPr txBox="1"/>
          <p:nvPr/>
        </p:nvSpPr>
        <p:spPr>
          <a:xfrm>
            <a:off x="0" y="5500688"/>
            <a:ext cx="9144000" cy="520700"/>
          </a:xfrm>
          <a:prstGeom prst="rect">
            <a:avLst/>
          </a:prstGeom>
          <a:noFill/>
          <a:ln w="9525">
            <a:noFill/>
          </a:ln>
        </p:spPr>
        <p:txBody>
          <a:bodyPr lIns="91227" tIns="45612" rIns="91227" bIns="45612">
            <a:spAutoFit/>
          </a:bodyPr>
          <a:p>
            <a:pPr algn="ctr">
              <a:spcBef>
                <a:spcPts val="600"/>
              </a:spcBef>
              <a:spcAft>
                <a:spcPts val="600"/>
              </a:spcAft>
              <a:buClr>
                <a:srgbClr val="00B0F0"/>
              </a:buClr>
            </a:pPr>
            <a:r>
              <a:rPr lang="zh-CN" altLang="en-US" sz="2800" dirty="0">
                <a:latin typeface="微软雅黑" panose="020B0503020204020204" pitchFamily="34" charset="-122"/>
                <a:ea typeface="微软雅黑" panose="020B0503020204020204" pitchFamily="34" charset="-122"/>
              </a:rPr>
              <a:t>柳林县红十字会应急救护培训师       陈林华</a:t>
            </a:r>
            <a:endParaRPr lang="zh-CN" altLang="en-US" sz="2800" dirty="0">
              <a:latin typeface="微软雅黑" panose="020B0503020204020204" pitchFamily="34" charset="-122"/>
              <a:ea typeface="微软雅黑" panose="020B0503020204020204" pitchFamily="34" charset="-122"/>
            </a:endParaRPr>
          </a:p>
        </p:txBody>
      </p:sp>
      <p:pic>
        <p:nvPicPr>
          <p:cNvPr id="4100" name="图片 10" descr="QQ图片20150827053800.png"/>
          <p:cNvPicPr>
            <a:picLocks noChangeAspect="1"/>
          </p:cNvPicPr>
          <p:nvPr/>
        </p:nvPicPr>
        <p:blipFill>
          <a:blip r:embed="rId1"/>
          <a:stretch>
            <a:fillRect/>
          </a:stretch>
        </p:blipFill>
        <p:spPr>
          <a:xfrm>
            <a:off x="1285875" y="1928813"/>
            <a:ext cx="6665913" cy="3359150"/>
          </a:xfrm>
          <a:prstGeom prst="rect">
            <a:avLst/>
          </a:prstGeom>
          <a:noFill/>
          <a:ln w="9525">
            <a:noFill/>
          </a:ln>
        </p:spPr>
      </p:pic>
      <p:sp>
        <p:nvSpPr>
          <p:cNvPr id="4101" name="WordArt 6"/>
          <p:cNvSpPr/>
          <p:nvPr/>
        </p:nvSpPr>
        <p:spPr>
          <a:xfrm>
            <a:off x="1214438" y="785813"/>
            <a:ext cx="6977062" cy="1125537"/>
          </a:xfrm>
          <a:prstGeom prst="rect">
            <a:avLst/>
          </a:prstGeom>
        </p:spPr>
        <p:txBody>
          <a:bodyPr wrap="none" fromWordArt="1">
            <a:prstTxWarp prst="textPlain">
              <a:avLst>
                <a:gd name="adj" fmla="val 50000"/>
              </a:avLst>
            </a:prstTxWarp>
            <a:normAutofit/>
          </a:bodyPr>
          <a:p>
            <a:pPr algn="ctr" eaLnBrk="0" hangingPunct="0"/>
            <a:r>
              <a:rPr lang="zh-CN" altLang="en-US" sz="3600" b="1">
                <a:ln w="9525" cap="flat" cmpd="sng">
                  <a:solidFill>
                    <a:srgbClr val="FF0000"/>
                  </a:solidFill>
                  <a:prstDash val="solid"/>
                  <a:headEnd type="none" w="med" len="med"/>
                  <a:tailEnd type="none" w="med" len="med"/>
                </a:ln>
                <a:solidFill>
                  <a:srgbClr val="FF0066"/>
                </a:solidFill>
                <a:latin typeface="宋体" panose="02010600030101010101" pitchFamily="2" charset="-122"/>
                <a:ea typeface="宋体" panose="02010600030101010101" pitchFamily="2" charset="-122"/>
              </a:rPr>
              <a:t>学会急救     才能救急</a:t>
            </a:r>
            <a:endParaRPr lang="zh-CN" altLang="en-US" sz="3600" b="1">
              <a:ln w="9525" cap="flat" cmpd="sng">
                <a:solidFill>
                  <a:srgbClr val="FF0000"/>
                </a:solidFill>
                <a:prstDash val="solid"/>
                <a:headEnd type="none" w="med" len="med"/>
                <a:tailEnd type="none" w="med" len="med"/>
              </a:ln>
              <a:solidFill>
                <a:srgbClr val="FF0066"/>
              </a:solidFill>
              <a:latin typeface="宋体" panose="02010600030101010101" pitchFamily="2" charset="-122"/>
              <a:ea typeface="宋体" panose="02010600030101010101" pitchFamily="2" charset="-122"/>
            </a:endParaRPr>
          </a:p>
        </p:txBody>
      </p:sp>
      <p:pic>
        <p:nvPicPr>
          <p:cNvPr id="7" name="82_爱的奉献.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4787900" y="3933825"/>
            <a:ext cx="304800" cy="304800"/>
          </a:xfrm>
          <a:prstGeom prst="rect">
            <a:avLst/>
          </a:prstGeom>
          <a:noFill/>
          <a:ln w="9525">
            <a:noFill/>
          </a:ln>
        </p:spPr>
      </p:pic>
      <p:pic>
        <p:nvPicPr>
          <p:cNvPr id="24585" name="Picture 14" descr="Red">
            <a:hlinkClick r:id="rId5" action="ppaction://hlinksldjump"/>
          </p:cNvPr>
          <p:cNvPicPr>
            <a:picLocks noChangeAspect="1"/>
          </p:cNvPicPr>
          <p:nvPr/>
        </p:nvPicPr>
        <p:blipFill>
          <a:blip r:embed="rId6"/>
          <a:stretch>
            <a:fillRect/>
          </a:stretch>
        </p:blipFill>
        <p:spPr>
          <a:xfrm>
            <a:off x="6350" y="-11430"/>
            <a:ext cx="1057275" cy="1002030"/>
          </a:xfrm>
          <a:prstGeom prst="rect">
            <a:avLst/>
          </a:prstGeom>
          <a:noFill/>
          <a:ln w="9525">
            <a:noFill/>
          </a:ln>
        </p:spPr>
      </p:pic>
      <p:pic>
        <p:nvPicPr>
          <p:cNvPr id="4" name="图片 3" descr="图片1"/>
          <p:cNvPicPr>
            <a:picLocks noChangeAspect="1"/>
          </p:cNvPicPr>
          <p:nvPr/>
        </p:nvPicPr>
        <p:blipFill>
          <a:blip r:embed="rId7"/>
          <a:stretch>
            <a:fillRect/>
          </a:stretch>
        </p:blipFill>
        <p:spPr>
          <a:xfrm>
            <a:off x="-6350" y="6093460"/>
            <a:ext cx="9156700" cy="7905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燕尾形 3"/>
          <p:cNvSpPr/>
          <p:nvPr/>
        </p:nvSpPr>
        <p:spPr>
          <a:xfrm>
            <a:off x="395288" y="333375"/>
            <a:ext cx="3168650" cy="792163"/>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燕尾形 4"/>
          <p:cNvSpPr/>
          <p:nvPr/>
        </p:nvSpPr>
        <p:spPr>
          <a:xfrm>
            <a:off x="539750" y="333375"/>
            <a:ext cx="3168650" cy="792163"/>
          </a:xfrm>
          <a:prstGeom prst="rect">
            <a:avLst/>
          </a:prstGeom>
        </p:spPr>
        <p:style>
          <a:lnRef idx="0">
            <a:scrgbClr r="0" g="0" b="0"/>
          </a:lnRef>
          <a:fillRef idx="0">
            <a:scrgbClr r="0" g="0" b="0"/>
          </a:fillRef>
          <a:effectRef idx="0">
            <a:scrgbClr r="0" g="0" b="0"/>
          </a:effectRef>
          <a:fontRef idx="minor">
            <a:schemeClr val="lt1"/>
          </a:fontRef>
        </p:style>
        <p:txBody>
          <a:bodyPr lIns="112014" tIns="37338" rIns="37338" bIns="37338" spcCol="1270" anchor="ctr"/>
          <a:lstStyle/>
          <a:p>
            <a:pPr marL="0" marR="0" lvl="0" indent="0" algn="l" defTabSz="1244600" rtl="0" eaLnBrk="1" fontAlgn="base" latinLnBrk="0" hangingPunct="1">
              <a:lnSpc>
                <a:spcPct val="90000"/>
              </a:lnSpc>
              <a:spcBef>
                <a:spcPct val="0"/>
              </a:spcBef>
              <a:spcAft>
                <a:spcPct val="3500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a:t>
            </a:r>
            <a:r>
              <a:rPr kumimoji="0" lang="en-US" altLang="zh-CN"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4</a:t>
            </a: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）创伤救护原则</a:t>
            </a:r>
            <a:endPar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sp>
        <p:nvSpPr>
          <p:cNvPr id="6" name="横卷形 5"/>
          <p:cNvSpPr/>
          <p:nvPr/>
        </p:nvSpPr>
        <p:spPr>
          <a:xfrm>
            <a:off x="323850" y="1628775"/>
            <a:ext cx="8424863" cy="3024188"/>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rPr>
              <a:t>应突出“先救命，后治伤”的原则</a:t>
            </a:r>
            <a:endParaRPr kumimoji="1" lang="zh-CN" altLang="en-US"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rPr>
              <a:t>把“救命”  放在第一位</a:t>
            </a:r>
            <a:endParaRPr kumimoji="0" lang="zh-CN" altLang="en-US" sz="4000" b="1" i="0" u="none" strike="noStrike" kern="1200" cap="none" spc="0" normalizeH="0" baseline="0" noProof="0" dirty="0">
              <a:ln>
                <a:noFill/>
              </a:ln>
              <a:solidFill>
                <a:schemeClr val="accent1"/>
              </a:solidFill>
              <a:effectLst/>
              <a:uLnTx/>
              <a:uFillTx/>
              <a:latin typeface="宋体" panose="02010600030101010101" pitchFamily="2" charset="-122"/>
              <a:ea typeface="宋体" panose="02010600030101010101" pitchFamily="2" charset="-122"/>
              <a:cs typeface="+mn-cs"/>
            </a:endParaRPr>
          </a:p>
        </p:txBody>
      </p:sp>
      <p:pic>
        <p:nvPicPr>
          <p:cNvPr id="2" name="图片 1"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000000"/>
                                          </p:val>
                                        </p:tav>
                                        <p:tav tm="100000">
                                          <p:val>
                                            <p:strVal val="#ppt_w"/>
                                          </p:val>
                                        </p:tav>
                                      </p:tavLst>
                                    </p:anim>
                                    <p:anim calcmode="lin" valueType="num">
                                      <p:cBhvr>
                                        <p:cTn id="8" dur="1000" fill="hold"/>
                                        <p:tgtEl>
                                          <p:spTgt spid="6"/>
                                        </p:tgtEl>
                                        <p:attrNameLst>
                                          <p:attrName>ppt_h</p:attrName>
                                        </p:attrNameLst>
                                      </p:cBhvr>
                                      <p:tavLst>
                                        <p:tav tm="0">
                                          <p:val>
                                            <p:fltVal val="0.00000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6"/>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97283"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搬运护送方法</a:t>
            </a:r>
            <a:endParaRPr lang="zh-CN" altLang="en-US" sz="3200" b="1" dirty="0">
              <a:solidFill>
                <a:srgbClr val="5F5F5F"/>
              </a:solidFill>
              <a:latin typeface="宋体" panose="02010600030101010101" pitchFamily="2" charset="-122"/>
            </a:endParaRPr>
          </a:p>
        </p:txBody>
      </p:sp>
      <p:sp>
        <p:nvSpPr>
          <p:cNvPr id="4" name="Text Box 2"/>
          <p:cNvSpPr txBox="1">
            <a:spLocks noChangeArrowheads="1"/>
          </p:cNvSpPr>
          <p:nvPr/>
        </p:nvSpPr>
        <p:spPr bwMode="auto">
          <a:xfrm>
            <a:off x="2051050" y="4508500"/>
            <a:ext cx="2447925" cy="523875"/>
          </a:xfrm>
          <a:prstGeom prst="rect">
            <a:avLst/>
          </a:prstGeom>
          <a:solidFill>
            <a:schemeClr val="bg1"/>
          </a:solidFill>
          <a:ln w="9525">
            <a:noFill/>
            <a:miter lim="800000"/>
          </a:ln>
        </p:spPr>
        <p:style>
          <a:lnRef idx="0">
            <a:scrgbClr r="0" g="0" b="0"/>
          </a:lnRef>
          <a:fillRef idx="1003">
            <a:schemeClr val="lt1"/>
          </a:fillRef>
          <a:effectRef idx="0">
            <a:scrgbClr r="0" g="0" b="0"/>
          </a:effectRef>
          <a:fontRef idx="major"/>
        </p:style>
        <p:txBody>
          <a:bodyPr>
            <a:spAutoFit/>
          </a:bodyPr>
          <a:lstStyle/>
          <a:p>
            <a:pPr marL="0" marR="0" lvl="0" indent="0" algn="ctr"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1" lang="zh-CN" altLang="en-US"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j-cs"/>
              </a:rPr>
              <a:t>注意打开气道</a:t>
            </a:r>
            <a:r>
              <a:rPr kumimoji="1" lang="en-US" altLang="zh-CN"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j-cs"/>
              </a:rPr>
              <a:t>!</a:t>
            </a:r>
            <a:endParaRPr kumimoji="1" lang="en-US" altLang="zh-CN"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j-cs"/>
            </a:endParaRPr>
          </a:p>
        </p:txBody>
      </p:sp>
      <p:sp>
        <p:nvSpPr>
          <p:cNvPr id="5" name="圆角矩形标注 4"/>
          <p:cNvSpPr/>
          <p:nvPr/>
        </p:nvSpPr>
        <p:spPr>
          <a:xfrm>
            <a:off x="6040438" y="1773238"/>
            <a:ext cx="1916113" cy="2493963"/>
          </a:xfrm>
          <a:prstGeom prst="wedgeRoundRectCallout">
            <a:avLst>
              <a:gd name="adj1" fmla="val -84058"/>
              <a:gd name="adj2" fmla="val -416"/>
              <a:gd name="adj3" fmla="val 16667"/>
            </a:avLst>
          </a:prstGeom>
          <a:ln w="12700">
            <a:solidFill>
              <a:srgbClr val="7030A0"/>
            </a:solidFill>
          </a:ln>
        </p:spPr>
        <p:style>
          <a:lnRef idx="2">
            <a:schemeClr val="accent4"/>
          </a:lnRef>
          <a:fillRef idx="1">
            <a:schemeClr val="lt1"/>
          </a:fillRef>
          <a:effectRef idx="0">
            <a:schemeClr val="accent4"/>
          </a:effectRef>
          <a:fontRef idx="minor">
            <a:schemeClr val="dk1"/>
          </a:fontRef>
        </p:style>
        <p:txBody>
          <a:bodyPr anchor="ctr"/>
          <a:lstStyle/>
          <a:p>
            <a:pPr marL="0" marR="0" lvl="0" indent="0" algn="l" defTabSz="914400" rtl="0" eaLnBrk="1" fontAlgn="auto" latinLnBrk="0" hangingPunct="1">
              <a:lnSpc>
                <a:spcPct val="150000"/>
              </a:lnSpc>
              <a:spcBef>
                <a:spcPct val="5000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昏迷病人要</a:t>
            </a:r>
            <a:r>
              <a:rPr kumimoji="0" lang="zh-CN" altLang="en-US" sz="24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侧位</a:t>
            </a:r>
            <a:r>
              <a:rPr kumimoji="0" lang="zh-CN" altLang="en-US" sz="2400" b="0"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搬运，防止呕吐物造成窒息</a:t>
            </a:r>
            <a:endParaRPr kumimoji="0" lang="zh-CN" altLang="en-US" sz="2400" b="0"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pic>
        <p:nvPicPr>
          <p:cNvPr id="6" name="Picture 1"/>
          <p:cNvPicPr>
            <a:picLocks noChangeAspect="1" noChangeArrowheads="1"/>
          </p:cNvPicPr>
          <p:nvPr/>
        </p:nvPicPr>
        <p:blipFill>
          <a:blip r:embed="rId1"/>
          <a:srcRect/>
          <a:stretch>
            <a:fillRect/>
          </a:stretch>
        </p:blipFill>
        <p:spPr bwMode="auto">
          <a:xfrm>
            <a:off x="1611313" y="1897063"/>
            <a:ext cx="3651250" cy="2540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 name="图片 1"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22"/>
          <p:cNvSpPr/>
          <p:nvPr/>
        </p:nvSpPr>
        <p:spPr>
          <a:xfrm>
            <a:off x="2124075" y="476250"/>
            <a:ext cx="5400675" cy="757238"/>
          </a:xfrm>
          <a:prstGeom prst="rect">
            <a:avLst/>
          </a:prstGeom>
          <a:noFill/>
          <a:ln w="9525">
            <a:noFill/>
          </a:ln>
        </p:spPr>
        <p:txBody>
          <a:bodyPr>
            <a:spAutoFit/>
          </a:bodyPr>
          <a:p>
            <a:pPr>
              <a:lnSpc>
                <a:spcPct val="120000"/>
              </a:lnSpc>
            </a:pPr>
            <a:r>
              <a:rPr lang="en-US" altLang="zh-CN" sz="3600" b="1" dirty="0">
                <a:solidFill>
                  <a:srgbClr val="C00000"/>
                </a:solidFill>
                <a:latin typeface="宋体" panose="02010600030101010101" pitchFamily="2" charset="-122"/>
              </a:rPr>
              <a:t>3.</a:t>
            </a:r>
            <a:r>
              <a:rPr lang="zh-CN" altLang="en-US" sz="3600" b="1" dirty="0">
                <a:solidFill>
                  <a:srgbClr val="C00000"/>
                </a:solidFill>
                <a:latin typeface="宋体" panose="02010600030101010101" pitchFamily="2" charset="-122"/>
              </a:rPr>
              <a:t>特殊伤的现场处理</a:t>
            </a:r>
            <a:endParaRPr lang="zh-CN" altLang="en-US" sz="3600" b="1" dirty="0">
              <a:solidFill>
                <a:srgbClr val="C00000"/>
              </a:solidFill>
              <a:latin typeface="宋体" panose="02010600030101010101" pitchFamily="2" charset="-122"/>
            </a:endParaRPr>
          </a:p>
        </p:txBody>
      </p:sp>
      <p:graphicFrame>
        <p:nvGraphicFramePr>
          <p:cNvPr id="3" name="图示 2"/>
          <p:cNvGraphicFramePr/>
          <p:nvPr/>
        </p:nvGraphicFramePr>
        <p:xfrm>
          <a:off x="1403648" y="1484784"/>
          <a:ext cx="6408712" cy="444511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4" name="图片 3" descr="图片1"/>
          <p:cNvPicPr>
            <a:picLocks noChangeAspect="1"/>
          </p:cNvPicPr>
          <p:nvPr/>
        </p:nvPicPr>
        <p:blipFill>
          <a:blip r:embed="rId6"/>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9330" name="Picture 1" descr="C:\Users\Administrator\AppData\Roaming\Tencent\Users\1210877157\QQ\WinTemp\RichOle\TO{~T(S$V]N1L_AFI_2S1OQ.png"/>
          <p:cNvPicPr>
            <a:picLocks noChangeAspect="1"/>
          </p:cNvPicPr>
          <p:nvPr/>
        </p:nvPicPr>
        <p:blipFill>
          <a:blip r:embed="rId1"/>
          <a:stretch>
            <a:fillRect/>
          </a:stretch>
        </p:blipFill>
        <p:spPr>
          <a:xfrm>
            <a:off x="468313" y="908050"/>
            <a:ext cx="8135937" cy="5257800"/>
          </a:xfrm>
          <a:prstGeom prst="rect">
            <a:avLst/>
          </a:prstGeom>
          <a:noFill/>
          <a:ln w="9525">
            <a:noFill/>
          </a:ln>
        </p:spPr>
      </p:pic>
      <p:sp>
        <p:nvSpPr>
          <p:cNvPr id="99331"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1</a:t>
            </a:r>
            <a:endParaRPr lang="zh-CN" altLang="en-US" sz="3200" b="1" dirty="0">
              <a:solidFill>
                <a:schemeClr val="bg1"/>
              </a:solidFill>
              <a:latin typeface="宋体" panose="02010600030101010101" pitchFamily="2" charset="-122"/>
            </a:endParaRPr>
          </a:p>
        </p:txBody>
      </p:sp>
      <p:sp>
        <p:nvSpPr>
          <p:cNvPr id="99332"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肠外溢处理</a:t>
            </a:r>
            <a:endParaRPr lang="zh-CN" altLang="en-US" sz="3200" b="1" dirty="0">
              <a:solidFill>
                <a:srgbClr val="5F5F5F"/>
              </a:solidFill>
              <a:latin typeface="宋体" panose="02010600030101010101" pitchFamily="2" charset="-122"/>
            </a:endParaRPr>
          </a:p>
        </p:txBody>
      </p: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354" name="Picture 2" descr="C:\Users\Administrator\AppData\Roaming\Tencent\Users\1210877157\QQ\WinTemp\RichOle\0GON0XD~NT2(UCW[7FLM9AN.png"/>
          <p:cNvPicPr>
            <a:picLocks noChangeAspect="1"/>
          </p:cNvPicPr>
          <p:nvPr/>
        </p:nvPicPr>
        <p:blipFill>
          <a:blip r:embed="rId1"/>
          <a:stretch>
            <a:fillRect/>
          </a:stretch>
        </p:blipFill>
        <p:spPr>
          <a:xfrm>
            <a:off x="611188" y="476250"/>
            <a:ext cx="7848600" cy="5473700"/>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1378" name="Group 2"/>
          <p:cNvGrpSpPr/>
          <p:nvPr/>
        </p:nvGrpSpPr>
        <p:grpSpPr>
          <a:xfrm>
            <a:off x="900113" y="1125538"/>
            <a:ext cx="7162800" cy="4051300"/>
            <a:chOff x="0" y="0"/>
            <a:chExt cx="4512" cy="2553"/>
          </a:xfrm>
        </p:grpSpPr>
        <p:grpSp>
          <p:nvGrpSpPr>
            <p:cNvPr id="101382" name="Group 2"/>
            <p:cNvGrpSpPr/>
            <p:nvPr/>
          </p:nvGrpSpPr>
          <p:grpSpPr>
            <a:xfrm>
              <a:off x="0" y="0"/>
              <a:ext cx="2224" cy="1236"/>
              <a:chOff x="0" y="0"/>
              <a:chExt cx="2224" cy="1236"/>
            </a:xfrm>
          </p:grpSpPr>
          <p:sp>
            <p:nvSpPr>
              <p:cNvPr id="101392" name="未知"/>
              <p:cNvSpPr/>
              <p:nvPr/>
            </p:nvSpPr>
            <p:spPr>
              <a:xfrm flipH="1">
                <a:off x="144" y="0"/>
                <a:ext cx="2080" cy="1236"/>
              </a:xfrm>
              <a:custGeom>
                <a:avLst/>
                <a:gdLst>
                  <a:gd name="txL" fmla="*/ 0 w 1299"/>
                  <a:gd name="txT" fmla="*/ 0 h 1008"/>
                  <a:gd name="txR" fmla="*/ 1299 w 1299"/>
                  <a:gd name="txB" fmla="*/ 1008 h 1008"/>
                </a:gdLst>
                <a:ahLst/>
                <a:cxnLst>
                  <a:cxn ang="0">
                    <a:pos x="2147483647" y="74838585"/>
                  </a:cxn>
                  <a:cxn ang="0">
                    <a:pos x="2147483647" y="74838585"/>
                  </a:cxn>
                  <a:cxn ang="0">
                    <a:pos x="2147483647" y="23362955"/>
                  </a:cxn>
                  <a:cxn ang="0">
                    <a:pos x="2147483647" y="0"/>
                  </a:cxn>
                  <a:cxn ang="0">
                    <a:pos x="2147483647" y="0"/>
                  </a:cxn>
                  <a:cxn ang="0">
                    <a:pos x="0" y="53728534"/>
                  </a:cxn>
                  <a:cxn ang="0">
                    <a:pos x="2147483647" y="74838585"/>
                  </a:cxn>
                </a:cxnLst>
                <a:rect l="txL" t="txT" r="txR" b="tx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folHlink">
                  <a:alpha val="100000"/>
                </a:schemeClr>
              </a:solidFill>
              <a:ln w="9525">
                <a:noFill/>
              </a:ln>
            </p:spPr>
            <p:txBody>
              <a:bodyPr/>
              <a:p>
                <a:endParaRPr lang="zh-CN" altLang="en-US"/>
              </a:p>
            </p:txBody>
          </p:sp>
          <p:sp>
            <p:nvSpPr>
              <p:cNvPr id="14" name="Text Box 4"/>
              <p:cNvSpPr txBox="1">
                <a:spLocks noChangeArrowheads="1"/>
              </p:cNvSpPr>
              <p:nvPr/>
            </p:nvSpPr>
            <p:spPr bwMode="auto">
              <a:xfrm>
                <a:off x="0" y="144"/>
                <a:ext cx="1872" cy="826"/>
              </a:xfrm>
              <a:prstGeom prst="rect">
                <a:avLst/>
              </a:prstGeom>
              <a:noFill/>
              <a:ln w="9525">
                <a:noFill/>
                <a:miter lim="800000"/>
              </a:ln>
              <a:effectLst>
                <a:outerShdw dist="17961" dir="2700000" algn="ctr" rotWithShape="0">
                  <a:srgbClr val="000000">
                    <a:alpha val="50000"/>
                  </a:srgbClr>
                </a:outerShdw>
              </a:effectLst>
            </p:spPr>
            <p:txBody>
              <a:bodyPr>
                <a:spAutoFit/>
              </a:bodyPr>
              <a:lstStyle/>
              <a:p>
                <a:pPr marR="0" algn="ctr" defTabSz="914400">
                  <a:buClrTx/>
                  <a:buSzTx/>
                  <a:buFontTx/>
                  <a:buNone/>
                  <a:defRPr/>
                </a:pPr>
                <a:r>
                  <a:rPr kumimoji="0" lang="zh-CN" altLang="en-US" sz="4000" b="1" kern="1200" cap="none" spc="0" normalizeH="0" baseline="0" noProof="0" dirty="0">
                    <a:solidFill>
                      <a:schemeClr val="bg1"/>
                    </a:solidFill>
                    <a:latin typeface="黑体" panose="02010609060101010101" pitchFamily="49" charset="-122"/>
                    <a:ea typeface="黑体" panose="02010609060101010101" pitchFamily="49" charset="-122"/>
                    <a:cs typeface="+mn-cs"/>
                  </a:rPr>
                  <a:t>还 纳 </a:t>
                </a:r>
                <a:endParaRPr kumimoji="0" lang="zh-CN" altLang="en-US" sz="4000" b="1" kern="1200" cap="none" spc="0" normalizeH="0" baseline="0" noProof="0" dirty="0">
                  <a:solidFill>
                    <a:schemeClr val="bg1"/>
                  </a:solidFill>
                  <a:latin typeface="黑体" panose="02010609060101010101" pitchFamily="49" charset="-122"/>
                  <a:ea typeface="黑体" panose="02010609060101010101" pitchFamily="49" charset="-122"/>
                  <a:cs typeface="+mn-cs"/>
                </a:endParaRPr>
              </a:p>
              <a:p>
                <a:pPr marR="0" algn="ctr" defTabSz="914400">
                  <a:buClrTx/>
                  <a:buSzTx/>
                  <a:buFontTx/>
                  <a:buNone/>
                  <a:defRPr/>
                </a:pPr>
                <a:r>
                  <a:rPr kumimoji="0" lang="zh-CN" altLang="en-US" sz="4000" b="1" kern="1200" cap="none" spc="0" normalizeH="0" baseline="0" noProof="0" dirty="0">
                    <a:solidFill>
                      <a:schemeClr val="bg1"/>
                    </a:solidFill>
                    <a:latin typeface="黑体" panose="02010609060101010101" pitchFamily="49" charset="-122"/>
                    <a:ea typeface="黑体" panose="02010609060101010101" pitchFamily="49" charset="-122"/>
                    <a:cs typeface="+mn-cs"/>
                  </a:rPr>
                  <a:t>腹 腔</a:t>
                </a:r>
                <a:endParaRPr kumimoji="0" lang="en-US" sz="4000" b="1" kern="1200" cap="none" spc="0" normalizeH="0" baseline="0" noProof="0" dirty="0">
                  <a:solidFill>
                    <a:schemeClr val="bg1"/>
                  </a:solidFill>
                  <a:latin typeface="黑体" panose="02010609060101010101" pitchFamily="49" charset="-122"/>
                  <a:ea typeface="黑体" panose="02010609060101010101" pitchFamily="49" charset="-122"/>
                  <a:cs typeface="+mn-cs"/>
                </a:endParaRPr>
              </a:p>
            </p:txBody>
          </p:sp>
        </p:grpSp>
        <p:grpSp>
          <p:nvGrpSpPr>
            <p:cNvPr id="101383" name="Group 5"/>
            <p:cNvGrpSpPr/>
            <p:nvPr/>
          </p:nvGrpSpPr>
          <p:grpSpPr>
            <a:xfrm>
              <a:off x="2299" y="0"/>
              <a:ext cx="2213" cy="1236"/>
              <a:chOff x="0" y="0"/>
              <a:chExt cx="2213" cy="1236"/>
            </a:xfrm>
          </p:grpSpPr>
          <p:sp>
            <p:nvSpPr>
              <p:cNvPr id="101390" name="未知"/>
              <p:cNvSpPr/>
              <p:nvPr/>
            </p:nvSpPr>
            <p:spPr>
              <a:xfrm>
                <a:off x="0" y="0"/>
                <a:ext cx="2117" cy="1236"/>
              </a:xfrm>
              <a:custGeom>
                <a:avLst/>
                <a:gdLst>
                  <a:gd name="txL" fmla="*/ 0 w 1299"/>
                  <a:gd name="txT" fmla="*/ 0 h 1008"/>
                  <a:gd name="txR" fmla="*/ 1299 w 1299"/>
                  <a:gd name="txB" fmla="*/ 1008 h 1008"/>
                </a:gdLst>
                <a:ahLst/>
                <a:cxnLst>
                  <a:cxn ang="0">
                    <a:pos x="2147483647" y="74838585"/>
                  </a:cxn>
                  <a:cxn ang="0">
                    <a:pos x="2147483647" y="74838585"/>
                  </a:cxn>
                  <a:cxn ang="0">
                    <a:pos x="2147483647" y="23362955"/>
                  </a:cxn>
                  <a:cxn ang="0">
                    <a:pos x="2147483647" y="0"/>
                  </a:cxn>
                  <a:cxn ang="0">
                    <a:pos x="2147483647" y="0"/>
                  </a:cxn>
                  <a:cxn ang="0">
                    <a:pos x="0" y="53728534"/>
                  </a:cxn>
                  <a:cxn ang="0">
                    <a:pos x="2147483647" y="74838585"/>
                  </a:cxn>
                </a:cxnLst>
                <a:rect l="txL" t="txT" r="txR" b="tx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hlink">
                  <a:alpha val="100000"/>
                </a:schemeClr>
              </a:solidFill>
              <a:ln w="9525">
                <a:noFill/>
              </a:ln>
            </p:spPr>
            <p:txBody>
              <a:bodyPr/>
              <a:p>
                <a:endParaRPr lang="zh-CN" altLang="en-US"/>
              </a:p>
            </p:txBody>
          </p:sp>
          <p:sp>
            <p:nvSpPr>
              <p:cNvPr id="12" name="Text Box 7"/>
              <p:cNvSpPr txBox="1">
                <a:spLocks noChangeArrowheads="1"/>
              </p:cNvSpPr>
              <p:nvPr/>
            </p:nvSpPr>
            <p:spPr bwMode="auto">
              <a:xfrm>
                <a:off x="341" y="144"/>
                <a:ext cx="1872" cy="826"/>
              </a:xfrm>
              <a:prstGeom prst="rect">
                <a:avLst/>
              </a:prstGeom>
              <a:noFill/>
              <a:ln w="9525">
                <a:noFill/>
                <a:miter lim="800000"/>
              </a:ln>
              <a:effectLst>
                <a:outerShdw dist="17961" dir="2700000" algn="ctr" rotWithShape="0">
                  <a:srgbClr val="000000">
                    <a:alpha val="50000"/>
                  </a:srgbClr>
                </a:outerShdw>
              </a:effectLst>
            </p:spPr>
            <p:txBody>
              <a:bodyPr>
                <a:spAutoFit/>
              </a:bodyPr>
              <a:lstStyle/>
              <a:p>
                <a:pPr marR="0" algn="ctr" defTabSz="914400">
                  <a:buClrTx/>
                  <a:buSzTx/>
                  <a:buFontTx/>
                  <a:buNone/>
                  <a:defRPr/>
                </a:pPr>
                <a:r>
                  <a:rPr kumimoji="0" lang="zh-CN" altLang="en-US" sz="4000" b="1" kern="1200" cap="none" spc="0" normalizeH="0" baseline="0" noProof="0" dirty="0">
                    <a:solidFill>
                      <a:schemeClr val="bg1"/>
                    </a:solidFill>
                    <a:latin typeface="黑体" panose="02010609060101010101" pitchFamily="49" charset="-122"/>
                    <a:ea typeface="黑体" panose="02010609060101010101" pitchFamily="49" charset="-122"/>
                    <a:cs typeface="+mn-cs"/>
                  </a:rPr>
                  <a:t>用 水 </a:t>
                </a:r>
                <a:endParaRPr kumimoji="0" lang="zh-CN" altLang="en-US" sz="4000" b="1" kern="1200" cap="none" spc="0" normalizeH="0" baseline="0" noProof="0" dirty="0">
                  <a:solidFill>
                    <a:schemeClr val="bg1"/>
                  </a:solidFill>
                  <a:latin typeface="黑体" panose="02010609060101010101" pitchFamily="49" charset="-122"/>
                  <a:ea typeface="黑体" panose="02010609060101010101" pitchFamily="49" charset="-122"/>
                  <a:cs typeface="+mn-cs"/>
                </a:endParaRPr>
              </a:p>
              <a:p>
                <a:pPr marR="0" algn="ctr" defTabSz="914400">
                  <a:buClrTx/>
                  <a:buSzTx/>
                  <a:buFontTx/>
                  <a:buNone/>
                  <a:defRPr/>
                </a:pPr>
                <a:r>
                  <a:rPr kumimoji="0" lang="zh-CN" altLang="en-US" sz="4000" b="1" kern="1200" cap="none" spc="0" normalizeH="0" baseline="0" noProof="0" dirty="0">
                    <a:solidFill>
                      <a:schemeClr val="bg1"/>
                    </a:solidFill>
                    <a:latin typeface="黑体" panose="02010609060101010101" pitchFamily="49" charset="-122"/>
                    <a:ea typeface="黑体" panose="02010609060101010101" pitchFamily="49" charset="-122"/>
                    <a:cs typeface="+mn-cs"/>
                  </a:rPr>
                  <a:t>冲 洗</a:t>
                </a:r>
                <a:endParaRPr kumimoji="0" lang="en-US" sz="4000" b="1" kern="1200" cap="none" spc="0" normalizeH="0" baseline="0" noProof="0" dirty="0">
                  <a:solidFill>
                    <a:schemeClr val="bg1"/>
                  </a:solidFill>
                  <a:latin typeface="黑体" panose="02010609060101010101" pitchFamily="49" charset="-122"/>
                  <a:ea typeface="黑体" panose="02010609060101010101" pitchFamily="49" charset="-122"/>
                  <a:cs typeface="+mn-cs"/>
                </a:endParaRPr>
              </a:p>
            </p:txBody>
          </p:sp>
        </p:grpSp>
        <p:grpSp>
          <p:nvGrpSpPr>
            <p:cNvPr id="101384" name="Group 8"/>
            <p:cNvGrpSpPr/>
            <p:nvPr/>
          </p:nvGrpSpPr>
          <p:grpSpPr>
            <a:xfrm>
              <a:off x="0" y="1317"/>
              <a:ext cx="2224" cy="1236"/>
              <a:chOff x="0" y="0"/>
              <a:chExt cx="2224" cy="1236"/>
            </a:xfrm>
          </p:grpSpPr>
          <p:sp>
            <p:nvSpPr>
              <p:cNvPr id="101388" name="未知"/>
              <p:cNvSpPr/>
              <p:nvPr/>
            </p:nvSpPr>
            <p:spPr>
              <a:xfrm>
                <a:off x="144" y="0"/>
                <a:ext cx="2080" cy="1236"/>
              </a:xfrm>
              <a:custGeom>
                <a:avLst/>
                <a:gdLst>
                  <a:gd name="txL" fmla="*/ 0 w 1299"/>
                  <a:gd name="txT" fmla="*/ 0 h 1008"/>
                  <a:gd name="txR" fmla="*/ 1299 w 1299"/>
                  <a:gd name="txB" fmla="*/ 1008 h 1008"/>
                </a:gdLst>
                <a:ahLst/>
                <a:cxnLst>
                  <a:cxn ang="0">
                    <a:pos x="2147483647" y="74838585"/>
                  </a:cxn>
                  <a:cxn ang="0">
                    <a:pos x="2147483647" y="74838585"/>
                  </a:cxn>
                  <a:cxn ang="0">
                    <a:pos x="2147483647" y="23362955"/>
                  </a:cxn>
                  <a:cxn ang="0">
                    <a:pos x="2147483647" y="0"/>
                  </a:cxn>
                  <a:cxn ang="0">
                    <a:pos x="2147483647" y="0"/>
                  </a:cxn>
                  <a:cxn ang="0">
                    <a:pos x="0" y="53728534"/>
                  </a:cxn>
                  <a:cxn ang="0">
                    <a:pos x="2147483647" y="74838585"/>
                  </a:cxn>
                </a:cxnLst>
                <a:rect l="txL" t="txT" r="txR" b="tx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accent2">
                  <a:alpha val="100000"/>
                </a:schemeClr>
              </a:solidFill>
              <a:ln w="9525">
                <a:noFill/>
              </a:ln>
            </p:spPr>
            <p:txBody>
              <a:bodyPr/>
              <a:p>
                <a:endParaRPr lang="zh-CN" altLang="en-US"/>
              </a:p>
            </p:txBody>
          </p:sp>
          <p:sp>
            <p:nvSpPr>
              <p:cNvPr id="10" name="Text Box 10"/>
              <p:cNvSpPr txBox="1">
                <a:spLocks noChangeArrowheads="1"/>
              </p:cNvSpPr>
              <p:nvPr/>
            </p:nvSpPr>
            <p:spPr bwMode="auto">
              <a:xfrm>
                <a:off x="0" y="209"/>
                <a:ext cx="1872" cy="826"/>
              </a:xfrm>
              <a:prstGeom prst="rect">
                <a:avLst/>
              </a:prstGeom>
              <a:noFill/>
              <a:ln w="9525">
                <a:noFill/>
                <a:miter lim="800000"/>
              </a:ln>
              <a:effectLst>
                <a:outerShdw dist="17961" dir="2700000" algn="ctr" rotWithShape="0">
                  <a:srgbClr val="000000">
                    <a:alpha val="50000"/>
                  </a:srgbClr>
                </a:outerShdw>
              </a:effectLst>
            </p:spPr>
            <p:txBody>
              <a:bodyPr>
                <a:spAutoFit/>
              </a:bodyPr>
              <a:lstStyle/>
              <a:p>
                <a:pPr marR="0" algn="ctr" defTabSz="914400">
                  <a:buClrTx/>
                  <a:buSzTx/>
                  <a:buFontTx/>
                  <a:buNone/>
                  <a:defRPr/>
                </a:pPr>
                <a:r>
                  <a:rPr kumimoji="0" lang="zh-CN" altLang="en-US" sz="4000" b="1" kern="1200" cap="none" spc="0" normalizeH="0" baseline="0" noProof="0">
                    <a:solidFill>
                      <a:schemeClr val="bg1"/>
                    </a:solidFill>
                    <a:latin typeface="黑体" panose="02010609060101010101" pitchFamily="49" charset="-122"/>
                    <a:ea typeface="黑体" panose="02010609060101010101" pitchFamily="49" charset="-122"/>
                    <a:cs typeface="+mn-cs"/>
                  </a:rPr>
                  <a:t>涂 抹 </a:t>
                </a:r>
                <a:endParaRPr kumimoji="0" lang="zh-CN" altLang="en-US" sz="4000" b="1" kern="1200" cap="none" spc="0" normalizeH="0" baseline="0" noProof="0">
                  <a:solidFill>
                    <a:schemeClr val="bg1"/>
                  </a:solidFill>
                  <a:latin typeface="黑体" panose="02010609060101010101" pitchFamily="49" charset="-122"/>
                  <a:ea typeface="黑体" panose="02010609060101010101" pitchFamily="49" charset="-122"/>
                  <a:cs typeface="+mn-cs"/>
                </a:endParaRPr>
              </a:p>
              <a:p>
                <a:pPr marR="0" algn="ctr" defTabSz="914400">
                  <a:buClrTx/>
                  <a:buSzTx/>
                  <a:buFontTx/>
                  <a:buNone/>
                  <a:defRPr/>
                </a:pPr>
                <a:r>
                  <a:rPr kumimoji="0" lang="zh-CN" altLang="en-US" sz="4000" b="1" kern="1200" cap="none" spc="0" normalizeH="0" baseline="0" noProof="0">
                    <a:solidFill>
                      <a:schemeClr val="bg1"/>
                    </a:solidFill>
                    <a:latin typeface="黑体" panose="02010609060101010101" pitchFamily="49" charset="-122"/>
                    <a:ea typeface="黑体" panose="02010609060101010101" pitchFamily="49" charset="-122"/>
                    <a:cs typeface="+mn-cs"/>
                  </a:rPr>
                  <a:t>药 膏</a:t>
                </a:r>
                <a:endParaRPr kumimoji="0" lang="en-US" sz="4000" b="1" kern="1200" cap="none" spc="0" normalizeH="0" baseline="0" noProof="0">
                  <a:solidFill>
                    <a:schemeClr val="bg1"/>
                  </a:solidFill>
                  <a:latin typeface="黑体" panose="02010609060101010101" pitchFamily="49" charset="-122"/>
                  <a:ea typeface="黑体" panose="02010609060101010101" pitchFamily="49" charset="-122"/>
                  <a:cs typeface="+mn-cs"/>
                </a:endParaRPr>
              </a:p>
            </p:txBody>
          </p:sp>
        </p:grpSp>
        <p:grpSp>
          <p:nvGrpSpPr>
            <p:cNvPr id="101385" name="Group 11"/>
            <p:cNvGrpSpPr/>
            <p:nvPr/>
          </p:nvGrpSpPr>
          <p:grpSpPr>
            <a:xfrm>
              <a:off x="2299" y="1317"/>
              <a:ext cx="2213" cy="1236"/>
              <a:chOff x="0" y="0"/>
              <a:chExt cx="2213" cy="1236"/>
            </a:xfrm>
          </p:grpSpPr>
          <p:sp>
            <p:nvSpPr>
              <p:cNvPr id="101386" name="未知"/>
              <p:cNvSpPr/>
              <p:nvPr/>
            </p:nvSpPr>
            <p:spPr>
              <a:xfrm flipH="1">
                <a:off x="0" y="0"/>
                <a:ext cx="2117" cy="1236"/>
              </a:xfrm>
              <a:custGeom>
                <a:avLst/>
                <a:gdLst>
                  <a:gd name="txL" fmla="*/ 0 w 1299"/>
                  <a:gd name="txT" fmla="*/ 0 h 1008"/>
                  <a:gd name="txR" fmla="*/ 1299 w 1299"/>
                  <a:gd name="txB" fmla="*/ 1008 h 1008"/>
                </a:gdLst>
                <a:ahLst/>
                <a:cxnLst>
                  <a:cxn ang="0">
                    <a:pos x="2147483647" y="74838585"/>
                  </a:cxn>
                  <a:cxn ang="0">
                    <a:pos x="2147483647" y="74838585"/>
                  </a:cxn>
                  <a:cxn ang="0">
                    <a:pos x="2147483647" y="23362955"/>
                  </a:cxn>
                  <a:cxn ang="0">
                    <a:pos x="2147483647" y="0"/>
                  </a:cxn>
                  <a:cxn ang="0">
                    <a:pos x="2147483647" y="0"/>
                  </a:cxn>
                  <a:cxn ang="0">
                    <a:pos x="0" y="53728534"/>
                  </a:cxn>
                  <a:cxn ang="0">
                    <a:pos x="2147483647" y="74838585"/>
                  </a:cxn>
                </a:cxnLst>
                <a:rect l="txL" t="txT" r="txR" b="tx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rgbClr val="E15F19">
                  <a:alpha val="100000"/>
                </a:srgbClr>
              </a:solidFill>
              <a:ln w="9525">
                <a:noFill/>
              </a:ln>
            </p:spPr>
            <p:txBody>
              <a:bodyPr/>
              <a:p>
                <a:endParaRPr lang="zh-CN" altLang="en-US"/>
              </a:p>
            </p:txBody>
          </p:sp>
          <p:sp>
            <p:nvSpPr>
              <p:cNvPr id="8" name="Text Box 13"/>
              <p:cNvSpPr txBox="1">
                <a:spLocks noChangeArrowheads="1"/>
              </p:cNvSpPr>
              <p:nvPr/>
            </p:nvSpPr>
            <p:spPr bwMode="auto">
              <a:xfrm>
                <a:off x="341" y="209"/>
                <a:ext cx="1872" cy="826"/>
              </a:xfrm>
              <a:prstGeom prst="rect">
                <a:avLst/>
              </a:prstGeom>
              <a:noFill/>
              <a:ln w="9525">
                <a:noFill/>
                <a:miter lim="800000"/>
              </a:ln>
              <a:effectLst>
                <a:outerShdw dist="17961" dir="2700000" algn="ctr" rotWithShape="0">
                  <a:srgbClr val="000000">
                    <a:alpha val="50000"/>
                  </a:srgbClr>
                </a:outerShdw>
              </a:effectLst>
            </p:spPr>
            <p:txBody>
              <a:bodyPr>
                <a:spAutoFit/>
              </a:bodyPr>
              <a:lstStyle/>
              <a:p>
                <a:pPr marR="0" algn="ctr" defTabSz="914400">
                  <a:buClrTx/>
                  <a:buSzTx/>
                  <a:buFontTx/>
                  <a:buNone/>
                  <a:defRPr/>
                </a:pPr>
                <a:r>
                  <a:rPr kumimoji="0" lang="zh-CN" altLang="en-US" sz="4000" b="1" kern="1200" cap="none" spc="0" normalizeH="0" baseline="0" noProof="0">
                    <a:solidFill>
                      <a:schemeClr val="bg1"/>
                    </a:solidFill>
                    <a:latin typeface="黑体" panose="02010609060101010101" pitchFamily="49" charset="-122"/>
                    <a:ea typeface="黑体" panose="02010609060101010101" pitchFamily="49" charset="-122"/>
                    <a:cs typeface="+mn-cs"/>
                  </a:rPr>
                  <a:t>酒 精 </a:t>
                </a:r>
                <a:endParaRPr kumimoji="0" lang="zh-CN" altLang="en-US" sz="4000" b="1" kern="1200" cap="none" spc="0" normalizeH="0" baseline="0" noProof="0">
                  <a:solidFill>
                    <a:schemeClr val="bg1"/>
                  </a:solidFill>
                  <a:latin typeface="黑体" panose="02010609060101010101" pitchFamily="49" charset="-122"/>
                  <a:ea typeface="黑体" panose="02010609060101010101" pitchFamily="49" charset="-122"/>
                  <a:cs typeface="+mn-cs"/>
                </a:endParaRPr>
              </a:p>
              <a:p>
                <a:pPr marR="0" algn="ctr" defTabSz="914400">
                  <a:buClrTx/>
                  <a:buSzTx/>
                  <a:buFontTx/>
                  <a:buNone/>
                  <a:defRPr/>
                </a:pPr>
                <a:r>
                  <a:rPr kumimoji="0" lang="zh-CN" altLang="en-US" sz="4000" b="1" kern="1200" cap="none" spc="0" normalizeH="0" baseline="0" noProof="0">
                    <a:solidFill>
                      <a:schemeClr val="bg1"/>
                    </a:solidFill>
                    <a:latin typeface="黑体" panose="02010609060101010101" pitchFamily="49" charset="-122"/>
                    <a:ea typeface="黑体" panose="02010609060101010101" pitchFamily="49" charset="-122"/>
                    <a:cs typeface="+mn-cs"/>
                  </a:rPr>
                  <a:t>消 毒</a:t>
                </a:r>
                <a:endParaRPr kumimoji="0" lang="en-US" sz="4000" b="1" kern="1200" cap="none" spc="0" normalizeH="0" baseline="0" noProof="0">
                  <a:solidFill>
                    <a:schemeClr val="bg1"/>
                  </a:solidFill>
                  <a:latin typeface="黑体" panose="02010609060101010101" pitchFamily="49" charset="-122"/>
                  <a:ea typeface="黑体" panose="02010609060101010101" pitchFamily="49" charset="-122"/>
                  <a:cs typeface="+mn-cs"/>
                </a:endParaRPr>
              </a:p>
            </p:txBody>
          </p:sp>
        </p:grpSp>
      </p:grpSp>
      <p:grpSp>
        <p:nvGrpSpPr>
          <p:cNvPr id="7" name="Group 14"/>
          <p:cNvGrpSpPr/>
          <p:nvPr/>
        </p:nvGrpSpPr>
        <p:grpSpPr>
          <a:xfrm>
            <a:off x="3341688" y="1909763"/>
            <a:ext cx="2362200" cy="2362200"/>
            <a:chOff x="0" y="0"/>
            <a:chExt cx="1488" cy="1488"/>
          </a:xfrm>
        </p:grpSpPr>
        <p:sp>
          <p:nvSpPr>
            <p:cNvPr id="101380" name="Oval 15"/>
            <p:cNvSpPr/>
            <p:nvPr/>
          </p:nvSpPr>
          <p:spPr>
            <a:xfrm>
              <a:off x="0" y="0"/>
              <a:ext cx="1488" cy="1488"/>
            </a:xfrm>
            <a:prstGeom prst="ellipse">
              <a:avLst/>
            </a:prstGeom>
            <a:solidFill>
              <a:srgbClr val="FFFFFF">
                <a:alpha val="50195"/>
              </a:srgbClr>
            </a:solidFill>
            <a:ln w="9525">
              <a:noFill/>
            </a:ln>
          </p:spPr>
          <p:txBody>
            <a:bodyPr wrap="none" anchor="ctr"/>
            <a:p>
              <a:endParaRPr lang="zh-CN" altLang="en-US" dirty="0">
                <a:latin typeface="Arial" panose="020B0604020202020204" pitchFamily="34" charset="0"/>
              </a:endParaRPr>
            </a:p>
          </p:txBody>
        </p:sp>
        <p:pic>
          <p:nvPicPr>
            <p:cNvPr id="101381" name="Picture 16" descr="错号－红色"/>
            <p:cNvPicPr>
              <a:picLocks noChangeAspect="1"/>
            </p:cNvPicPr>
            <p:nvPr/>
          </p:nvPicPr>
          <p:blipFill>
            <a:blip r:embed="rId1"/>
            <a:srcRect l="15874" t="17094" r="20634" b="21367"/>
            <a:stretch>
              <a:fillRect/>
            </a:stretch>
          </p:blipFill>
          <p:spPr>
            <a:xfrm>
              <a:off x="217" y="279"/>
              <a:ext cx="960" cy="864"/>
            </a:xfrm>
            <a:prstGeom prst="rect">
              <a:avLst/>
            </a:prstGeom>
            <a:noFill/>
            <a:ln w="9525">
              <a:noFill/>
            </a:ln>
          </p:spPr>
        </p:pic>
      </p:grp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2</a:t>
            </a:r>
            <a:endParaRPr lang="zh-CN" altLang="en-US" sz="3200" b="1" dirty="0">
              <a:solidFill>
                <a:schemeClr val="bg1"/>
              </a:solidFill>
              <a:latin typeface="宋体" panose="02010600030101010101" pitchFamily="2" charset="-122"/>
            </a:endParaRPr>
          </a:p>
        </p:txBody>
      </p:sp>
      <p:sp>
        <p:nvSpPr>
          <p:cNvPr id="102403" name="Rectangle 22"/>
          <p:cNvSpPr/>
          <p:nvPr/>
        </p:nvSpPr>
        <p:spPr>
          <a:xfrm>
            <a:off x="971550" y="188913"/>
            <a:ext cx="4321175" cy="682625"/>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伤口异物插入处理</a:t>
            </a:r>
            <a:endParaRPr lang="zh-CN" altLang="en-US" sz="3200" b="1" dirty="0">
              <a:solidFill>
                <a:srgbClr val="5F5F5F"/>
              </a:solidFill>
              <a:latin typeface="宋体" panose="02010600030101010101" pitchFamily="2" charset="-122"/>
            </a:endParaRPr>
          </a:p>
        </p:txBody>
      </p:sp>
      <p:pic>
        <p:nvPicPr>
          <p:cNvPr id="4" name="Picture 4"/>
          <p:cNvPicPr>
            <a:picLocks noChangeAspect="1"/>
          </p:cNvPicPr>
          <p:nvPr/>
        </p:nvPicPr>
        <p:blipFill>
          <a:blip r:embed="rId1"/>
          <a:stretch>
            <a:fillRect/>
          </a:stretch>
        </p:blipFill>
        <p:spPr>
          <a:xfrm>
            <a:off x="539750" y="1052513"/>
            <a:ext cx="3168650" cy="2222500"/>
          </a:xfrm>
          <a:prstGeom prst="rect">
            <a:avLst/>
          </a:prstGeom>
          <a:noFill/>
          <a:ln w="9525">
            <a:noFill/>
          </a:ln>
        </p:spPr>
      </p:pic>
      <p:pic>
        <p:nvPicPr>
          <p:cNvPr id="5" name="Picture 5"/>
          <p:cNvPicPr>
            <a:picLocks noChangeAspect="1"/>
          </p:cNvPicPr>
          <p:nvPr/>
        </p:nvPicPr>
        <p:blipFill>
          <a:blip r:embed="rId2"/>
          <a:stretch>
            <a:fillRect/>
          </a:stretch>
        </p:blipFill>
        <p:spPr>
          <a:xfrm>
            <a:off x="539750" y="3573463"/>
            <a:ext cx="3168650" cy="2232025"/>
          </a:xfrm>
          <a:prstGeom prst="rect">
            <a:avLst/>
          </a:prstGeom>
          <a:noFill/>
          <a:ln w="9525">
            <a:noFill/>
          </a:ln>
        </p:spPr>
      </p:pic>
      <p:sp>
        <p:nvSpPr>
          <p:cNvPr id="6" name="Rectangle 8"/>
          <p:cNvSpPr>
            <a:spLocks noChangeArrowheads="1"/>
          </p:cNvSpPr>
          <p:nvPr/>
        </p:nvSpPr>
        <p:spPr bwMode="auto">
          <a:xfrm>
            <a:off x="4284663" y="4005263"/>
            <a:ext cx="3744913" cy="1584325"/>
          </a:xfrm>
          <a:prstGeom prst="rect">
            <a:avLst/>
          </a:prstGeom>
          <a:noFill/>
          <a:ln w="9525">
            <a:noFill/>
            <a:miter lim="800000"/>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l"/>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现场不拔除</a:t>
            </a:r>
            <a:endPar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l"/>
              <a:defRPr/>
            </a:pPr>
            <a:r>
              <a:rPr kumimoji="0" lang="zh-CN" altLang="en-US" sz="28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固定异物</a:t>
            </a:r>
            <a:endParaRPr kumimoji="0" lang="zh-CN" altLang="en-US" sz="28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l"/>
              <a:defRPr/>
            </a:pPr>
            <a:r>
              <a:rPr kumimoji="0" lang="zh-CN" altLang="en-US"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迅速拨打急救电话</a:t>
            </a:r>
            <a:r>
              <a:rPr kumimoji="0" lang="zh-CN" altLang="en-US" sz="2800" b="1" i="0" u="none" strike="noStrike" kern="1200" cap="none" spc="0" normalizeH="0" baseline="0" noProof="0" dirty="0">
                <a:ln>
                  <a:noFill/>
                </a:ln>
                <a:solidFill>
                  <a:srgbClr val="FF0000"/>
                </a:solidFill>
                <a:effectLst/>
                <a:uLnTx/>
                <a:uFillTx/>
                <a:latin typeface="+mj-ea"/>
                <a:ea typeface="+mj-ea"/>
                <a:cs typeface="+mn-cs"/>
              </a:rPr>
              <a:t>                  </a:t>
            </a:r>
            <a:endParaRPr kumimoji="0" lang="zh-CN" altLang="en-US" sz="2800" b="1" i="0" u="none" strike="noStrike" kern="1200" cap="none" spc="0" normalizeH="0" baseline="0" noProof="0" dirty="0">
              <a:ln>
                <a:noFill/>
              </a:ln>
              <a:solidFill>
                <a:srgbClr val="FF0000"/>
              </a:solidFill>
              <a:effectLst/>
              <a:uLnTx/>
              <a:uFillTx/>
              <a:latin typeface="+mj-ea"/>
              <a:ea typeface="+mj-ea"/>
              <a:cs typeface="+mn-cs"/>
            </a:endParaRPr>
          </a:p>
        </p:txBody>
      </p:sp>
      <p:pic>
        <p:nvPicPr>
          <p:cNvPr id="102407" name="Picture 6" descr="Pict036"/>
          <p:cNvPicPr>
            <a:picLocks noChangeAspect="1"/>
          </p:cNvPicPr>
          <p:nvPr/>
        </p:nvPicPr>
        <p:blipFill>
          <a:blip r:embed="rId3"/>
          <a:stretch>
            <a:fillRect/>
          </a:stretch>
        </p:blipFill>
        <p:spPr>
          <a:xfrm>
            <a:off x="4356100" y="1052513"/>
            <a:ext cx="3641725" cy="2390775"/>
          </a:xfrm>
          <a:prstGeom prst="rect">
            <a:avLst/>
          </a:prstGeom>
          <a:noFill/>
          <a:ln w="9525">
            <a:noFill/>
          </a:ln>
        </p:spPr>
      </p:pic>
      <p:pic>
        <p:nvPicPr>
          <p:cNvPr id="2" name="图片 1"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6">
                                            <p:txEl>
                                              <p:charRg st="0" end="6"/>
                                            </p:txEl>
                                          </p:spTgt>
                                        </p:tgtEl>
                                        <p:attrNameLst>
                                          <p:attrName>style.visibility</p:attrName>
                                        </p:attrNameLst>
                                      </p:cBhvr>
                                      <p:to>
                                        <p:strVal val="visible"/>
                                      </p:to>
                                    </p:set>
                                    <p:anim calcmode="lin" valueType="num">
                                      <p:cBhvr additive="base">
                                        <p:cTn id="15" dur="500" fill="hold"/>
                                        <p:tgtEl>
                                          <p:spTgt spid="6">
                                            <p:txEl>
                                              <p:charRg st="0"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charRg st="0" end="6"/>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6">
                                            <p:txEl>
                                              <p:charRg st="6" end="11"/>
                                            </p:txEl>
                                          </p:spTgt>
                                        </p:tgtEl>
                                        <p:attrNameLst>
                                          <p:attrName>style.visibility</p:attrName>
                                        </p:attrNameLst>
                                      </p:cBhvr>
                                      <p:to>
                                        <p:strVal val="visible"/>
                                      </p:to>
                                    </p:set>
                                    <p:anim calcmode="lin" valueType="num">
                                      <p:cBhvr additive="base">
                                        <p:cTn id="20" dur="500" fill="hold"/>
                                        <p:tgtEl>
                                          <p:spTgt spid="6">
                                            <p:txEl>
                                              <p:charRg st="6" end="1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charRg st="6" end="1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6">
                                            <p:txEl>
                                              <p:charRg st="11" end="38"/>
                                            </p:txEl>
                                          </p:spTgt>
                                        </p:tgtEl>
                                        <p:attrNameLst>
                                          <p:attrName>style.visibility</p:attrName>
                                        </p:attrNameLst>
                                      </p:cBhvr>
                                      <p:to>
                                        <p:strVal val="visible"/>
                                      </p:to>
                                    </p:set>
                                    <p:anim calcmode="lin" valueType="num">
                                      <p:cBhvr additive="base">
                                        <p:cTn id="25" dur="500" fill="hold"/>
                                        <p:tgtEl>
                                          <p:spTgt spid="6">
                                            <p:txEl>
                                              <p:charRg st="11" end="3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charRg st="11" end="3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2</a:t>
            </a:r>
            <a:endParaRPr lang="zh-CN" altLang="en-US" sz="3200" b="1" dirty="0">
              <a:solidFill>
                <a:schemeClr val="bg1"/>
              </a:solidFill>
              <a:latin typeface="宋体" panose="02010600030101010101" pitchFamily="2" charset="-122"/>
            </a:endParaRPr>
          </a:p>
        </p:txBody>
      </p:sp>
      <p:sp>
        <p:nvSpPr>
          <p:cNvPr id="103427" name="Rectangle 22"/>
          <p:cNvSpPr/>
          <p:nvPr/>
        </p:nvSpPr>
        <p:spPr>
          <a:xfrm>
            <a:off x="971550" y="188913"/>
            <a:ext cx="4321175" cy="682625"/>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伤口异物插入处理</a:t>
            </a:r>
            <a:endParaRPr lang="zh-CN" altLang="en-US" sz="3200" b="1" dirty="0">
              <a:solidFill>
                <a:srgbClr val="5F5F5F"/>
              </a:solidFill>
              <a:latin typeface="宋体" panose="02010600030101010101" pitchFamily="2" charset="-122"/>
            </a:endParaRPr>
          </a:p>
        </p:txBody>
      </p:sp>
      <p:pic>
        <p:nvPicPr>
          <p:cNvPr id="103428" name="Picture 1"/>
          <p:cNvPicPr>
            <a:picLocks noChangeAspect="1"/>
          </p:cNvPicPr>
          <p:nvPr/>
        </p:nvPicPr>
        <p:blipFill>
          <a:blip r:embed="rId1"/>
          <a:stretch>
            <a:fillRect/>
          </a:stretch>
        </p:blipFill>
        <p:spPr>
          <a:xfrm>
            <a:off x="300038" y="920750"/>
            <a:ext cx="3308350" cy="2201863"/>
          </a:xfrm>
          <a:prstGeom prst="rect">
            <a:avLst/>
          </a:prstGeom>
          <a:noFill/>
          <a:ln w="9525">
            <a:noFill/>
          </a:ln>
        </p:spPr>
      </p:pic>
      <p:pic>
        <p:nvPicPr>
          <p:cNvPr id="103429" name="Picture 2"/>
          <p:cNvPicPr>
            <a:picLocks noChangeAspect="1"/>
          </p:cNvPicPr>
          <p:nvPr/>
        </p:nvPicPr>
        <p:blipFill>
          <a:blip r:embed="rId2"/>
          <a:stretch>
            <a:fillRect/>
          </a:stretch>
        </p:blipFill>
        <p:spPr>
          <a:xfrm>
            <a:off x="2916238" y="2420938"/>
            <a:ext cx="3275012" cy="2179637"/>
          </a:xfrm>
          <a:prstGeom prst="rect">
            <a:avLst/>
          </a:prstGeom>
          <a:noFill/>
          <a:ln w="9525">
            <a:noFill/>
          </a:ln>
        </p:spPr>
      </p:pic>
      <p:pic>
        <p:nvPicPr>
          <p:cNvPr id="103430" name="Picture 3"/>
          <p:cNvPicPr>
            <a:picLocks noChangeAspect="1"/>
          </p:cNvPicPr>
          <p:nvPr/>
        </p:nvPicPr>
        <p:blipFill>
          <a:blip r:embed="rId3"/>
          <a:stretch>
            <a:fillRect/>
          </a:stretch>
        </p:blipFill>
        <p:spPr>
          <a:xfrm>
            <a:off x="5805488" y="4181475"/>
            <a:ext cx="2968625" cy="2165350"/>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50"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104451" name="Rectangle 22"/>
          <p:cNvSpPr/>
          <p:nvPr/>
        </p:nvSpPr>
        <p:spPr>
          <a:xfrm>
            <a:off x="971550" y="188913"/>
            <a:ext cx="4321175" cy="682625"/>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肢体断离现场处理</a:t>
            </a:r>
            <a:endParaRPr lang="zh-CN" altLang="en-US" sz="3200" b="1" dirty="0">
              <a:solidFill>
                <a:srgbClr val="5F5F5F"/>
              </a:solidFill>
              <a:latin typeface="宋体" panose="02010600030101010101" pitchFamily="2" charset="-122"/>
            </a:endParaRPr>
          </a:p>
        </p:txBody>
      </p:sp>
      <p:pic>
        <p:nvPicPr>
          <p:cNvPr id="4" name="Picture 1"/>
          <p:cNvPicPr>
            <a:picLocks noChangeAspect="1" noChangeArrowheads="1"/>
          </p:cNvPicPr>
          <p:nvPr/>
        </p:nvPicPr>
        <p:blipFill>
          <a:blip r:embed="rId1" cstate="print"/>
          <a:srcRect/>
          <a:stretch>
            <a:fillRect/>
          </a:stretch>
        </p:blipFill>
        <p:spPr bwMode="auto">
          <a:xfrm>
            <a:off x="467544" y="1124744"/>
            <a:ext cx="2643206" cy="202751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Picture 2"/>
          <p:cNvPicPr>
            <a:picLocks noChangeAspect="1" noChangeArrowheads="1"/>
          </p:cNvPicPr>
          <p:nvPr/>
        </p:nvPicPr>
        <p:blipFill>
          <a:blip r:embed="rId2" cstate="print"/>
          <a:srcRect/>
          <a:stretch>
            <a:fillRect/>
          </a:stretch>
        </p:blipFill>
        <p:spPr bwMode="auto">
          <a:xfrm>
            <a:off x="5869814" y="3461978"/>
            <a:ext cx="3000396" cy="20002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圆角矩形标注 5"/>
          <p:cNvSpPr/>
          <p:nvPr/>
        </p:nvSpPr>
        <p:spPr>
          <a:xfrm>
            <a:off x="7083425" y="1847850"/>
            <a:ext cx="1785938" cy="500063"/>
          </a:xfrm>
          <a:prstGeom prst="wedgeRoundRectCallout">
            <a:avLst>
              <a:gd name="adj1" fmla="val -45484"/>
              <a:gd name="adj2" fmla="val 213183"/>
              <a:gd name="adj3" fmla="val 16667"/>
            </a:avLst>
          </a:prstGeom>
          <a:solidFill>
            <a:schemeClr val="bg1"/>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mn-lt"/>
                <a:ea typeface="+mn-ea"/>
                <a:cs typeface="+mn-cs"/>
              </a:rPr>
              <a:t>迅速止血 </a:t>
            </a:r>
            <a:endParaRPr kumimoji="0" lang="zh-CN" altLang="en-US" sz="2400" b="1" i="0" u="none" strike="noStrike" kern="1200" cap="none" spc="0" normalizeH="0" baseline="0" noProof="0" dirty="0">
              <a:ln>
                <a:noFill/>
              </a:ln>
              <a:solidFill>
                <a:srgbClr val="C00000"/>
              </a:solidFill>
              <a:effectLst/>
              <a:uLnTx/>
              <a:uFillTx/>
              <a:latin typeface="+mn-lt"/>
              <a:ea typeface="+mn-ea"/>
              <a:cs typeface="+mn-cs"/>
            </a:endParaRPr>
          </a:p>
        </p:txBody>
      </p:sp>
      <p:pic>
        <p:nvPicPr>
          <p:cNvPr id="104455" name="Picture 13"/>
          <p:cNvPicPr>
            <a:picLocks noChangeAspect="1"/>
          </p:cNvPicPr>
          <p:nvPr/>
        </p:nvPicPr>
        <p:blipFill>
          <a:blip r:embed="rId3"/>
          <a:srcRect l="955" t="3516" r="955" b="2747"/>
          <a:stretch>
            <a:fillRect/>
          </a:stretch>
        </p:blipFill>
        <p:spPr>
          <a:xfrm>
            <a:off x="3357563" y="1125538"/>
            <a:ext cx="2789237" cy="2027237"/>
          </a:xfrm>
          <a:prstGeom prst="rect">
            <a:avLst/>
          </a:prstGeom>
          <a:noFill/>
          <a:ln w="9525">
            <a:noFill/>
          </a:ln>
        </p:spPr>
      </p:pic>
      <p:pic>
        <p:nvPicPr>
          <p:cNvPr id="104456" name="Picture 15" descr="未标题-5 拷贝"/>
          <p:cNvPicPr>
            <a:picLocks noChangeAspect="1"/>
          </p:cNvPicPr>
          <p:nvPr/>
        </p:nvPicPr>
        <p:blipFill>
          <a:blip r:embed="rId4"/>
          <a:stretch>
            <a:fillRect/>
          </a:stretch>
        </p:blipFill>
        <p:spPr>
          <a:xfrm>
            <a:off x="1065213" y="3462338"/>
            <a:ext cx="4024312" cy="2428875"/>
          </a:xfrm>
          <a:prstGeom prst="rect">
            <a:avLst/>
          </a:prstGeom>
          <a:noFill/>
          <a:ln w="9525">
            <a:noFill/>
          </a:ln>
        </p:spPr>
      </p:pic>
      <p:pic>
        <p:nvPicPr>
          <p:cNvPr id="2" name="图片 1" descr="图片1"/>
          <p:cNvPicPr>
            <a:picLocks noChangeAspect="1"/>
          </p:cNvPicPr>
          <p:nvPr/>
        </p:nvPicPr>
        <p:blipFill>
          <a:blip r:embed="rId5"/>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00000"/>
                                          </p:val>
                                        </p:tav>
                                        <p:tav tm="100000">
                                          <p:val>
                                            <p:fltVal val="1.000000"/>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000000"/>
                                          </p:val>
                                        </p:tav>
                                        <p:tav tm="100000">
                                          <p:val>
                                            <p:fltVal val="1.000000"/>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000000"/>
                                          </p:val>
                                        </p:tav>
                                        <p:tav tm="100000">
                                          <p:val>
                                            <p:fltVal val="1.000000"/>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000000"/>
                                          </p:val>
                                        </p:tav>
                                        <p:tav tm="100000">
                                          <p:val>
                                            <p:fltVal val="1.000000"/>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5474" name="Picture 2"/>
          <p:cNvPicPr>
            <a:picLocks noChangeAspect="1"/>
          </p:cNvPicPr>
          <p:nvPr/>
        </p:nvPicPr>
        <p:blipFill>
          <a:blip r:embed="rId1"/>
          <a:stretch>
            <a:fillRect/>
          </a:stretch>
        </p:blipFill>
        <p:spPr>
          <a:xfrm>
            <a:off x="374650" y="555625"/>
            <a:ext cx="2460625" cy="3697288"/>
          </a:xfrm>
          <a:prstGeom prst="rect">
            <a:avLst/>
          </a:prstGeom>
          <a:noFill/>
          <a:ln w="9525">
            <a:noFill/>
          </a:ln>
        </p:spPr>
      </p:pic>
      <p:pic>
        <p:nvPicPr>
          <p:cNvPr id="105475" name="Picture 3"/>
          <p:cNvPicPr>
            <a:picLocks noChangeAspect="1"/>
          </p:cNvPicPr>
          <p:nvPr/>
        </p:nvPicPr>
        <p:blipFill>
          <a:blip r:embed="rId2"/>
          <a:stretch>
            <a:fillRect/>
          </a:stretch>
        </p:blipFill>
        <p:spPr>
          <a:xfrm>
            <a:off x="3286125" y="1357313"/>
            <a:ext cx="2646363" cy="3975100"/>
          </a:xfrm>
          <a:prstGeom prst="rect">
            <a:avLst/>
          </a:prstGeom>
          <a:noFill/>
          <a:ln w="9525">
            <a:noFill/>
          </a:ln>
        </p:spPr>
      </p:pic>
      <p:pic>
        <p:nvPicPr>
          <p:cNvPr id="105476" name="Picture 4"/>
          <p:cNvPicPr>
            <a:picLocks noChangeAspect="1"/>
          </p:cNvPicPr>
          <p:nvPr/>
        </p:nvPicPr>
        <p:blipFill>
          <a:blip r:embed="rId3"/>
          <a:stretch>
            <a:fillRect/>
          </a:stretch>
        </p:blipFill>
        <p:spPr>
          <a:xfrm>
            <a:off x="6508750" y="2087563"/>
            <a:ext cx="2416175" cy="3629025"/>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6498" name="Picture 2"/>
          <p:cNvPicPr>
            <a:picLocks noChangeAspect="1"/>
          </p:cNvPicPr>
          <p:nvPr/>
        </p:nvPicPr>
        <p:blipFill>
          <a:blip r:embed="rId1"/>
          <a:stretch>
            <a:fillRect/>
          </a:stretch>
        </p:blipFill>
        <p:spPr>
          <a:xfrm>
            <a:off x="755650" y="404813"/>
            <a:ext cx="8064500" cy="4679950"/>
          </a:xfrm>
          <a:prstGeom prst="rect">
            <a:avLst/>
          </a:prstGeom>
          <a:noFill/>
          <a:ln w="9525">
            <a:noFill/>
          </a:ln>
        </p:spPr>
      </p:pic>
      <p:sp>
        <p:nvSpPr>
          <p:cNvPr id="131075" name="Rectangle 3"/>
          <p:cNvSpPr>
            <a:spLocks noChangeArrowheads="1"/>
          </p:cNvSpPr>
          <p:nvPr/>
        </p:nvSpPr>
        <p:spPr bwMode="auto">
          <a:xfrm>
            <a:off x="395288" y="5157788"/>
            <a:ext cx="8280400" cy="1014413"/>
          </a:xfrm>
          <a:prstGeom prst="rect">
            <a:avLst/>
          </a:prstGeom>
          <a:noFill/>
          <a:ln w="9525">
            <a:no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ct val="100000"/>
              </a:lnSpc>
              <a:spcBef>
                <a:spcPct val="0"/>
              </a:spcBef>
              <a:spcAft>
                <a:spcPct val="0"/>
              </a:spcAft>
              <a:buClrTx/>
              <a:buSzTx/>
              <a:buFontTx/>
              <a:buNone/>
              <a:defRPr/>
            </a:pPr>
            <a:r>
              <a:rPr kumimoji="0" 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）将离断肢体用干净的敷料或布包裹。将包裹好的断肢放入塑料袋中密封（</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2</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）再放入装有冰块的塑料袋中，交给医务人员（</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3</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）断肢不能直接放入水中、冰中，也不能用酒精浸泡，应将断肢放入</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2-3</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度的环境中</a:t>
            </a:r>
            <a:endPar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6500" name="矩形 4"/>
          <p:cNvSpPr/>
          <p:nvPr/>
        </p:nvSpPr>
        <p:spPr>
          <a:xfrm>
            <a:off x="323850" y="260350"/>
            <a:ext cx="2697163" cy="523875"/>
          </a:xfrm>
          <a:prstGeom prst="rect">
            <a:avLst/>
          </a:prstGeom>
          <a:noFill/>
          <a:ln w="9525">
            <a:noFill/>
          </a:ln>
        </p:spPr>
        <p:txBody>
          <a:bodyPr wrap="none">
            <a:spAutoFit/>
          </a:bodyPr>
          <a:p>
            <a:r>
              <a:rPr lang="zh-CN" altLang="zh-CN" sz="2800" dirty="0">
                <a:solidFill>
                  <a:srgbClr val="C00000"/>
                </a:solidFill>
                <a:latin typeface="Arial" panose="020B0604020202020204" pitchFamily="34" charset="0"/>
              </a:rPr>
              <a:t>离断肢体的处理</a:t>
            </a:r>
            <a:endParaRPr lang="zh-CN" altLang="en-US" sz="2800" dirty="0">
              <a:solidFill>
                <a:srgbClr val="C00000"/>
              </a:solidFill>
              <a:latin typeface="Arial" panose="020B0604020202020204" pitchFamily="34" charset="0"/>
            </a:endParaRPr>
          </a:p>
        </p:txBody>
      </p:sp>
      <p:pic>
        <p:nvPicPr>
          <p:cNvPr id="4" name="图片 3" descr="图片1"/>
          <p:cNvPicPr>
            <a:picLocks noChangeAspect="1"/>
          </p:cNvPicPr>
          <p:nvPr/>
        </p:nvPicPr>
        <p:blipFill>
          <a:blip r:embed="rId2"/>
          <a:stretch>
            <a:fillRect/>
          </a:stretch>
        </p:blipFill>
        <p:spPr>
          <a:xfrm>
            <a:off x="-6350" y="6283960"/>
            <a:ext cx="9156700" cy="62103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Rectangle 2"/>
          <p:cNvSpPr>
            <a:spLocks noGrp="1" noChangeArrowheads="1"/>
          </p:cNvSpPr>
          <p:nvPr>
            <p:ph type="title"/>
          </p:nvPr>
        </p:nvSpPr>
        <p:spPr>
          <a:xfrm>
            <a:off x="611188" y="260350"/>
            <a:ext cx="7772400" cy="11430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smtClean="0">
                <a:ln>
                  <a:noFill/>
                </a:ln>
                <a:solidFill>
                  <a:srgbClr val="CC0000"/>
                </a:solidFill>
                <a:effectLst>
                  <a:outerShdw blurRad="38100" dist="38100" dir="2700000" algn="tl">
                    <a:srgbClr val="C0C0C0"/>
                  </a:outerShdw>
                </a:effectLst>
                <a:uLnTx/>
                <a:uFillTx/>
                <a:latin typeface="+mj-lt"/>
                <a:ea typeface="黑体" panose="02010609060101010101" pitchFamily="49" charset="-122"/>
                <a:cs typeface="+mj-cs"/>
              </a:rPr>
              <a:t>创伤后的三个死亡高峰</a:t>
            </a:r>
            <a:endParaRPr kumimoji="0" lang="zh-CN" altLang="en-US" sz="3600" b="1" i="0" u="none" strike="noStrike" kern="0" cap="none" spc="0" normalizeH="0" baseline="0" noProof="0" smtClean="0">
              <a:ln>
                <a:noFill/>
              </a:ln>
              <a:solidFill>
                <a:srgbClr val="CC0000"/>
              </a:solidFill>
              <a:effectLst>
                <a:outerShdw blurRad="38100" dist="38100" dir="2700000" algn="tl">
                  <a:srgbClr val="C0C0C0"/>
                </a:outerShdw>
              </a:effectLst>
              <a:uLnTx/>
              <a:uFillTx/>
              <a:latin typeface="+mj-lt"/>
              <a:ea typeface="黑体" panose="02010609060101010101" pitchFamily="49" charset="-122"/>
              <a:cs typeface="+mj-cs"/>
            </a:endParaRPr>
          </a:p>
        </p:txBody>
      </p:sp>
      <p:sp>
        <p:nvSpPr>
          <p:cNvPr id="6147" name="Rectangle 3"/>
          <p:cNvSpPr>
            <a:spLocks noGrp="1" noChangeArrowheads="1"/>
          </p:cNvSpPr>
          <p:nvPr>
            <p:ph type="body" idx="1"/>
          </p:nvPr>
        </p:nvSpPr>
        <p:spPr>
          <a:xfrm>
            <a:off x="457200" y="1268413"/>
            <a:ext cx="8229600" cy="485775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800" b="1" i="0" u="sng" strike="noStrike" kern="0" cap="none" spc="0" normalizeH="0" baseline="0" noProof="0" smtClean="0">
                <a:ln>
                  <a:noFill/>
                </a:ln>
                <a:solidFill>
                  <a:srgbClr val="0000FF"/>
                </a:solidFill>
                <a:effectLst>
                  <a:outerShdw blurRad="38100" dist="38100" dir="2700000" algn="tl">
                    <a:srgbClr val="C0C0C0"/>
                  </a:outerShdw>
                </a:effectLst>
                <a:uLnTx/>
                <a:uFillTx/>
                <a:latin typeface="+mn-lt"/>
                <a:ea typeface="+mn-ea"/>
                <a:cs typeface="+mn-cs"/>
              </a:rPr>
              <a:t>第一高峰</a:t>
            </a:r>
            <a:r>
              <a:rPr kumimoji="0" lang="zh-CN" altLang="en-US" sz="2800" b="1" i="0" u="none" strike="noStrike" kern="0" cap="none" spc="0" normalizeH="0" baseline="0" noProof="0" smtClean="0">
                <a:ln>
                  <a:noFill/>
                </a:ln>
                <a:solidFill>
                  <a:srgbClr val="0000FF"/>
                </a:solidFill>
                <a:effectLst>
                  <a:outerShdw blurRad="38100" dist="38100" dir="2700000" algn="tl">
                    <a:srgbClr val="C0C0C0"/>
                  </a:outerShdw>
                </a:effectLst>
                <a:uLnTx/>
                <a:uFillTx/>
                <a:latin typeface="+mn-lt"/>
                <a:ea typeface="+mn-ea"/>
                <a:cs typeface="+mn-cs"/>
              </a:rPr>
              <a:t>：</a:t>
            </a:r>
            <a:r>
              <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伤后</a:t>
            </a:r>
            <a:r>
              <a:rPr kumimoji="0" lang="zh-CN" altLang="en-US" sz="2800" b="1" i="0" u="none" strike="noStrike" kern="0" cap="none" spc="0" normalizeH="0" baseline="0" noProof="0" smtClean="0">
                <a:ln>
                  <a:noFill/>
                </a:ln>
                <a:solidFill>
                  <a:srgbClr val="FF3300"/>
                </a:solidFill>
                <a:effectLst>
                  <a:outerShdw blurRad="38100" dist="38100" dir="2700000" algn="tl">
                    <a:srgbClr val="C0C0C0"/>
                  </a:outerShdw>
                </a:effectLst>
                <a:uLnTx/>
                <a:uFillTx/>
                <a:latin typeface="+mn-lt"/>
                <a:ea typeface="+mn-ea"/>
                <a:cs typeface="+mn-cs"/>
              </a:rPr>
              <a:t>数分钟</a:t>
            </a:r>
            <a:endPar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    </a:t>
            </a:r>
            <a:r>
              <a:rPr kumimoji="0" lang="zh-CN" altLang="en-US" sz="2400" b="1" i="0" u="none" strike="noStrike" kern="0" cap="none" spc="0" normalizeH="0" baseline="0" noProof="0" smtClean="0">
                <a:ln>
                  <a:noFill/>
                </a:ln>
                <a:solidFill>
                  <a:srgbClr val="990033"/>
                </a:solidFill>
                <a:effectLst>
                  <a:outerShdw blurRad="38100" dist="38100" dir="2700000" algn="tl">
                    <a:srgbClr val="C0C0C0"/>
                  </a:outerShdw>
                </a:effectLst>
                <a:uLnTx/>
                <a:uFillTx/>
                <a:latin typeface="+mn-lt"/>
                <a:ea typeface="黑体" panose="02010609060101010101" pitchFamily="49" charset="-122"/>
                <a:cs typeface="+mn-cs"/>
              </a:rPr>
              <a:t>死因：</a:t>
            </a:r>
            <a:r>
              <a:rPr kumimoji="0" lang="zh-CN" altLang="en-US" sz="24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脑干损伤、高位颈髓的严重损伤、 心脏和大血管的损伤</a:t>
            </a:r>
            <a:r>
              <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a:t>
            </a:r>
            <a:endPar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defRPr/>
            </a:pPr>
            <a:endParaRPr kumimoji="0" lang="zh-CN" altLang="en-US" sz="14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800" b="1" i="0" u="sng" strike="noStrike" kern="0" cap="none" spc="0" normalizeH="0" baseline="0" noProof="0" smtClean="0">
                <a:ln>
                  <a:noFill/>
                </a:ln>
                <a:solidFill>
                  <a:srgbClr val="0000FF"/>
                </a:solidFill>
                <a:effectLst>
                  <a:outerShdw blurRad="38100" dist="38100" dir="2700000" algn="tl">
                    <a:srgbClr val="C0C0C0"/>
                  </a:outerShdw>
                </a:effectLst>
                <a:uLnTx/>
                <a:uFillTx/>
                <a:latin typeface="+mn-lt"/>
                <a:ea typeface="+mn-ea"/>
                <a:cs typeface="+mn-cs"/>
              </a:rPr>
              <a:t>第二高峰</a:t>
            </a:r>
            <a:r>
              <a:rPr kumimoji="0" lang="zh-CN" altLang="en-US" sz="2800" b="1" i="0" u="none" strike="noStrike" kern="0" cap="none" spc="0" normalizeH="0" baseline="0" noProof="0" smtClean="0">
                <a:ln>
                  <a:noFill/>
                </a:ln>
                <a:solidFill>
                  <a:srgbClr val="0000FF"/>
                </a:solidFill>
                <a:effectLst>
                  <a:outerShdw blurRad="38100" dist="38100" dir="2700000" algn="tl">
                    <a:srgbClr val="C0C0C0"/>
                  </a:outerShdw>
                </a:effectLst>
                <a:uLnTx/>
                <a:uFillTx/>
                <a:latin typeface="+mn-lt"/>
                <a:ea typeface="+mn-ea"/>
                <a:cs typeface="+mn-cs"/>
              </a:rPr>
              <a:t>：</a:t>
            </a:r>
            <a:r>
              <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伤后</a:t>
            </a:r>
            <a:r>
              <a:rPr kumimoji="0" lang="zh-CN" altLang="en-US" sz="2800" b="1" i="0" u="none" strike="noStrike" kern="0" cap="none" spc="0" normalizeH="0" baseline="0" noProof="0" smtClean="0">
                <a:ln>
                  <a:noFill/>
                </a:ln>
                <a:solidFill>
                  <a:srgbClr val="FF3300"/>
                </a:solidFill>
                <a:effectLst>
                  <a:outerShdw blurRad="38100" dist="38100" dir="2700000" algn="tl">
                    <a:srgbClr val="C0C0C0"/>
                  </a:outerShdw>
                </a:effectLst>
                <a:uLnTx/>
                <a:uFillTx/>
                <a:latin typeface="+mn-lt"/>
                <a:ea typeface="+mn-ea"/>
                <a:cs typeface="+mn-cs"/>
              </a:rPr>
              <a:t>6~8小时之内</a:t>
            </a:r>
            <a:endPar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    </a:t>
            </a:r>
            <a:r>
              <a:rPr kumimoji="0" lang="zh-CN" altLang="en-US" sz="2400" b="1" i="0" u="none" strike="noStrike" kern="0" cap="none" spc="0" normalizeH="0" baseline="0" noProof="0" smtClean="0">
                <a:ln>
                  <a:noFill/>
                </a:ln>
                <a:solidFill>
                  <a:srgbClr val="990033"/>
                </a:solidFill>
                <a:effectLst>
                  <a:outerShdw blurRad="38100" dist="38100" dir="2700000" algn="tl">
                    <a:srgbClr val="C0C0C0"/>
                  </a:outerShdw>
                </a:effectLst>
                <a:uLnTx/>
                <a:uFillTx/>
                <a:latin typeface="+mn-lt"/>
                <a:ea typeface="黑体" panose="02010609060101010101" pitchFamily="49" charset="-122"/>
                <a:cs typeface="+mn-cs"/>
              </a:rPr>
              <a:t>死因：</a:t>
            </a:r>
            <a:r>
              <a:rPr kumimoji="0" lang="zh-CN" altLang="en-US" sz="24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颅内血肿、血气胸、肝脾破裂，骨盆及四肢骨折所致的大出血</a:t>
            </a:r>
            <a:r>
              <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a:t>
            </a:r>
            <a:endPar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defRPr/>
            </a:pPr>
            <a:endParaRPr kumimoji="0" lang="zh-CN" altLang="en-US" sz="12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800" b="1" i="0" u="sng" strike="noStrike" kern="0" cap="none" spc="0" normalizeH="0" baseline="0" noProof="0" smtClean="0">
                <a:ln>
                  <a:noFill/>
                </a:ln>
                <a:solidFill>
                  <a:srgbClr val="0000FF"/>
                </a:solidFill>
                <a:effectLst>
                  <a:outerShdw blurRad="38100" dist="38100" dir="2700000" algn="tl">
                    <a:srgbClr val="C0C0C0"/>
                  </a:outerShdw>
                </a:effectLst>
                <a:uLnTx/>
                <a:uFillTx/>
                <a:latin typeface="+mn-lt"/>
                <a:ea typeface="+mn-ea"/>
                <a:cs typeface="+mn-cs"/>
              </a:rPr>
              <a:t>第三高峰</a:t>
            </a:r>
            <a:r>
              <a:rPr kumimoji="0" lang="zh-CN" altLang="en-US" sz="2800" b="1" i="0" u="none" strike="noStrike" kern="0" cap="none" spc="0" normalizeH="0" baseline="0" noProof="0" smtClean="0">
                <a:ln>
                  <a:noFill/>
                </a:ln>
                <a:solidFill>
                  <a:srgbClr val="0000FF"/>
                </a:solidFill>
                <a:effectLst>
                  <a:outerShdw blurRad="38100" dist="38100" dir="2700000" algn="tl">
                    <a:srgbClr val="C0C0C0"/>
                  </a:outerShdw>
                </a:effectLst>
                <a:uLnTx/>
                <a:uFillTx/>
                <a:latin typeface="+mn-lt"/>
                <a:ea typeface="+mn-ea"/>
                <a:cs typeface="+mn-cs"/>
              </a:rPr>
              <a:t>：</a:t>
            </a:r>
            <a:r>
              <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伤后</a:t>
            </a:r>
            <a:r>
              <a:rPr kumimoji="0" lang="zh-CN" altLang="en-US" sz="2800" b="1" i="0" u="none" strike="noStrike" kern="0" cap="none" spc="0" normalizeH="0" baseline="0" noProof="0" smtClean="0">
                <a:ln>
                  <a:noFill/>
                </a:ln>
                <a:solidFill>
                  <a:srgbClr val="FF3300"/>
                </a:solidFill>
                <a:effectLst>
                  <a:outerShdw blurRad="38100" dist="38100" dir="2700000" algn="tl">
                    <a:srgbClr val="C0C0C0"/>
                  </a:outerShdw>
                </a:effectLst>
                <a:uLnTx/>
                <a:uFillTx/>
                <a:latin typeface="+mn-lt"/>
                <a:ea typeface="+mn-ea"/>
                <a:cs typeface="+mn-cs"/>
              </a:rPr>
              <a:t>数天</a:t>
            </a:r>
            <a:r>
              <a:rPr kumimoji="0" lang="en-US" sz="2800" b="1" i="0" u="none" strike="noStrike" kern="0" cap="none" spc="0" normalizeH="0" baseline="0" noProof="0" smtClean="0">
                <a:ln>
                  <a:noFill/>
                </a:ln>
                <a:solidFill>
                  <a:srgbClr val="FF3300"/>
                </a:solidFill>
                <a:effectLst>
                  <a:outerShdw blurRad="38100" dist="38100" dir="2700000" algn="tl">
                    <a:srgbClr val="C0C0C0"/>
                  </a:outerShdw>
                </a:effectLst>
                <a:uLnTx/>
                <a:uFillTx/>
                <a:latin typeface="+mn-lt"/>
                <a:ea typeface="+mn-ea"/>
                <a:cs typeface="+mn-cs"/>
              </a:rPr>
              <a:t>~</a:t>
            </a:r>
            <a:r>
              <a:rPr kumimoji="0" lang="zh-CN" altLang="en-US" sz="2800" b="1" i="0" u="none" strike="noStrike" kern="0" cap="none" spc="0" normalizeH="0" baseline="0" noProof="0" smtClean="0">
                <a:ln>
                  <a:noFill/>
                </a:ln>
                <a:solidFill>
                  <a:srgbClr val="FF3300"/>
                </a:solidFill>
                <a:effectLst>
                  <a:outerShdw blurRad="38100" dist="38100" dir="2700000" algn="tl">
                    <a:srgbClr val="C0C0C0"/>
                  </a:outerShdw>
                </a:effectLst>
                <a:uLnTx/>
                <a:uFillTx/>
                <a:latin typeface="+mn-lt"/>
                <a:ea typeface="+mn-ea"/>
                <a:cs typeface="+mn-cs"/>
              </a:rPr>
              <a:t>数周</a:t>
            </a:r>
            <a:endPar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28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    </a:t>
            </a:r>
            <a:r>
              <a:rPr kumimoji="0" lang="zh-CN" altLang="en-US" sz="2400" b="1" i="0" u="none" strike="noStrike" kern="0" cap="none" spc="0" normalizeH="0" baseline="0" noProof="0" smtClean="0">
                <a:ln>
                  <a:noFill/>
                </a:ln>
                <a:solidFill>
                  <a:srgbClr val="990033"/>
                </a:solidFill>
                <a:effectLst>
                  <a:outerShdw blurRad="38100" dist="38100" dir="2700000" algn="tl">
                    <a:srgbClr val="C0C0C0"/>
                  </a:outerShdw>
                </a:effectLst>
                <a:uLnTx/>
                <a:uFillTx/>
                <a:latin typeface="+mn-lt"/>
                <a:ea typeface="黑体" panose="02010609060101010101" pitchFamily="49" charset="-122"/>
                <a:cs typeface="+mn-cs"/>
              </a:rPr>
              <a:t>死因：</a:t>
            </a:r>
            <a:r>
              <a:rPr kumimoji="0" lang="zh-CN" altLang="en-US" sz="24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严重创伤后引发的重症感染和器官功能衰竭。</a:t>
            </a:r>
            <a:endParaRPr kumimoji="0" lang="zh-CN" altLang="en-US" sz="2400" b="1"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p:txBody>
      </p:sp>
      <p:grpSp>
        <p:nvGrpSpPr>
          <p:cNvPr id="24580" name="Group 4"/>
          <p:cNvGrpSpPr/>
          <p:nvPr/>
        </p:nvGrpSpPr>
        <p:grpSpPr>
          <a:xfrm>
            <a:off x="-249237" y="-239712"/>
            <a:ext cx="9167812" cy="6854825"/>
            <a:chOff x="0" y="0"/>
            <a:chExt cx="5777" cy="4320"/>
          </a:xfrm>
        </p:grpSpPr>
        <p:sp>
          <p:nvSpPr>
            <p:cNvPr id="24581" name="Rectangle 10"/>
            <p:cNvSpPr/>
            <p:nvPr/>
          </p:nvSpPr>
          <p:spPr>
            <a:xfrm>
              <a:off x="17" y="0"/>
              <a:ext cx="5760" cy="4320"/>
            </a:xfrm>
            <a:prstGeom prst="rect">
              <a:avLst/>
            </a:prstGeom>
            <a:noFill/>
            <a:ln w="9525">
              <a:noFill/>
            </a:ln>
          </p:spPr>
          <p:txBody>
            <a:bodyPr wrap="none" anchor="ctr"/>
            <a:p>
              <a:endParaRPr lang="zh-CN" altLang="en-US" dirty="0">
                <a:latin typeface="Times New Roman" panose="02020603050405020304" pitchFamily="18" charset="0"/>
              </a:endParaRPr>
            </a:p>
          </p:txBody>
        </p:sp>
        <p:sp>
          <p:nvSpPr>
            <p:cNvPr id="24582" name="Rectangle 11"/>
            <p:cNvSpPr/>
            <p:nvPr/>
          </p:nvSpPr>
          <p:spPr>
            <a:xfrm>
              <a:off x="17" y="0"/>
              <a:ext cx="1008" cy="4320"/>
            </a:xfrm>
            <a:prstGeom prst="rect">
              <a:avLst/>
            </a:prstGeom>
            <a:noFill/>
            <a:ln w="9525">
              <a:noFill/>
            </a:ln>
          </p:spPr>
          <p:txBody>
            <a:bodyPr wrap="none" anchor="ctr"/>
            <a:p>
              <a:pPr algn="ctr"/>
              <a:endParaRPr lang="zh-CN" altLang="en-US" sz="1800" b="0" dirty="0">
                <a:latin typeface="Tahoma" panose="020B0604030504040204" pitchFamily="34" charset="0"/>
              </a:endParaRPr>
            </a:p>
          </p:txBody>
        </p:sp>
        <p:sp>
          <p:nvSpPr>
            <p:cNvPr id="24583" name="Text Box 12"/>
            <p:cNvSpPr txBox="1"/>
            <p:nvPr/>
          </p:nvSpPr>
          <p:spPr>
            <a:xfrm rot="10800000">
              <a:off x="0" y="3996"/>
              <a:ext cx="423" cy="58"/>
            </a:xfrm>
            <a:prstGeom prst="rect">
              <a:avLst/>
            </a:prstGeom>
            <a:noFill/>
            <a:ln w="9525">
              <a:noFill/>
            </a:ln>
          </p:spPr>
          <p:txBody>
            <a:bodyPr rot="10800000" vert="eaVert" wrap="none">
              <a:spAutoFit/>
            </a:bodyPr>
            <a:p>
              <a:endParaRPr lang="zh-CN" altLang="en-US" sz="1800" b="0" dirty="0">
                <a:latin typeface="Tahoma" panose="020B0604030504040204" pitchFamily="34" charset="0"/>
              </a:endParaRPr>
            </a:p>
          </p:txBody>
        </p:sp>
        <p:sp>
          <p:nvSpPr>
            <p:cNvPr id="24584" name="Text Box 13"/>
            <p:cNvSpPr txBox="1"/>
            <p:nvPr/>
          </p:nvSpPr>
          <p:spPr>
            <a:xfrm>
              <a:off x="525" y="1056"/>
              <a:ext cx="462" cy="2928"/>
            </a:xfrm>
            <a:prstGeom prst="rect">
              <a:avLst/>
            </a:prstGeom>
            <a:noFill/>
            <a:ln w="9525">
              <a:noFill/>
            </a:ln>
          </p:spPr>
          <p:txBody>
            <a:bodyPr vert="eaVert">
              <a:spAutoFit/>
            </a:bodyPr>
            <a:p>
              <a:endParaRPr lang="zh-CN" altLang="en-US" sz="1800" b="0" dirty="0">
                <a:latin typeface="Tahoma" panose="020B0604030504040204" pitchFamily="34" charset="0"/>
              </a:endParaRPr>
            </a:p>
          </p:txBody>
        </p:sp>
        <p:pic>
          <p:nvPicPr>
            <p:cNvPr id="24585" name="Picture 14" descr="Red">
              <a:hlinkClick r:id="rId1" action="ppaction://hlinksldjump"/>
            </p:cNvPr>
            <p:cNvPicPr>
              <a:picLocks noChangeAspect="1"/>
            </p:cNvPicPr>
            <p:nvPr/>
          </p:nvPicPr>
          <p:blipFill>
            <a:blip r:embed="rId2"/>
            <a:stretch>
              <a:fillRect/>
            </a:stretch>
          </p:blipFill>
          <p:spPr>
            <a:xfrm>
              <a:off x="161" y="144"/>
              <a:ext cx="672" cy="672"/>
            </a:xfrm>
            <a:prstGeom prst="rect">
              <a:avLst/>
            </a:prstGeom>
            <a:noFill/>
            <a:ln w="9525">
              <a:noFill/>
            </a:ln>
          </p:spPr>
        </p:pic>
      </p:grpSp>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2" name="TextBox 8"/>
          <p:cNvSpPr txBox="1"/>
          <p:nvPr/>
        </p:nvSpPr>
        <p:spPr>
          <a:xfrm>
            <a:off x="500063" y="1000125"/>
            <a:ext cx="6223000" cy="4524375"/>
          </a:xfrm>
          <a:prstGeom prst="rect">
            <a:avLst/>
          </a:prstGeom>
          <a:noFill/>
          <a:ln w="9525">
            <a:noFill/>
          </a:ln>
        </p:spPr>
        <p:txBody>
          <a:bodyPr>
            <a:spAutoFit/>
          </a:bodyPr>
          <a:p>
            <a:pPr>
              <a:lnSpc>
                <a:spcPct val="150000"/>
              </a:lnSpc>
              <a:buFont typeface="Wingdings" panose="05000000000000000000" pitchFamily="2" charset="2"/>
              <a:buChar char="l"/>
            </a:pPr>
            <a:r>
              <a:rPr lang="zh-CN" altLang="en-US" sz="2400" b="1" dirty="0">
                <a:solidFill>
                  <a:srgbClr val="FF0000"/>
                </a:solidFill>
                <a:latin typeface="宋体" panose="02010600030101010101" pitchFamily="2" charset="-122"/>
                <a:ea typeface="微软雅黑" panose="020B0503020204020204" pitchFamily="34" charset="-122"/>
              </a:rPr>
              <a:t>注意</a:t>
            </a:r>
            <a:r>
              <a:rPr lang="en-US" altLang="zh-CN" sz="2400" b="1" dirty="0">
                <a:solidFill>
                  <a:srgbClr val="FF0000"/>
                </a:solidFill>
                <a:latin typeface="宋体" panose="02010600030101010101" pitchFamily="2" charset="-122"/>
                <a:ea typeface="微软雅黑" panose="020B0503020204020204" pitchFamily="34" charset="-122"/>
              </a:rPr>
              <a:t> </a:t>
            </a:r>
            <a:endParaRPr lang="en-US" altLang="zh-CN" sz="2400" b="1" dirty="0">
              <a:solidFill>
                <a:srgbClr val="FF0000"/>
              </a:solidFill>
              <a:latin typeface="宋体" panose="02010600030101010101" pitchFamily="2" charset="-122"/>
              <a:ea typeface="微软雅黑" panose="020B0503020204020204" pitchFamily="34" charset="-122"/>
            </a:endParaRPr>
          </a:p>
          <a:p>
            <a:pPr>
              <a:lnSpc>
                <a:spcPct val="150000"/>
              </a:lnSpc>
              <a:buFont typeface="Wingdings" panose="05000000000000000000" pitchFamily="2" charset="2"/>
              <a:buChar char="l"/>
            </a:pPr>
            <a:r>
              <a:rPr lang="zh-CN" altLang="en-US" sz="2400" b="1" dirty="0">
                <a:solidFill>
                  <a:srgbClr val="FF0000"/>
                </a:solidFill>
                <a:latin typeface="宋体" panose="02010600030101010101" pitchFamily="2" charset="-122"/>
                <a:ea typeface="微软雅黑" panose="020B0503020204020204" pitchFamily="34" charset="-122"/>
              </a:rPr>
              <a:t>  </a:t>
            </a:r>
            <a:r>
              <a:rPr lang="zh-CN" altLang="en-US" sz="2400" b="1" dirty="0">
                <a:solidFill>
                  <a:srgbClr val="595959"/>
                </a:solidFill>
                <a:latin typeface="宋体" panose="02010600030101010101" pitchFamily="2" charset="-122"/>
                <a:ea typeface="微软雅黑" panose="020B0503020204020204" pitchFamily="34" charset="-122"/>
              </a:rPr>
              <a:t>关注生命体征</a:t>
            </a:r>
            <a:endParaRPr lang="en-US" altLang="zh-CN" sz="2400" b="1" dirty="0">
              <a:solidFill>
                <a:srgbClr val="595959"/>
              </a:solidFill>
              <a:latin typeface="宋体" panose="02010600030101010101" pitchFamily="2" charset="-122"/>
              <a:ea typeface="微软雅黑" panose="020B0503020204020204" pitchFamily="34" charset="-122"/>
            </a:endParaRPr>
          </a:p>
          <a:p>
            <a:pPr>
              <a:lnSpc>
                <a:spcPct val="150000"/>
              </a:lnSpc>
              <a:buFont typeface="Wingdings" panose="05000000000000000000" pitchFamily="2" charset="2"/>
              <a:buChar char="l"/>
            </a:pPr>
            <a:r>
              <a:rPr lang="en-US" altLang="zh-CN" sz="2400" b="1" dirty="0">
                <a:solidFill>
                  <a:srgbClr val="FF0000"/>
                </a:solidFill>
                <a:latin typeface="宋体" panose="02010600030101010101" pitchFamily="2" charset="-122"/>
                <a:ea typeface="微软雅黑" panose="020B0503020204020204" pitchFamily="34" charset="-122"/>
              </a:rPr>
              <a:t>  </a:t>
            </a:r>
            <a:r>
              <a:rPr lang="zh-CN" altLang="en-US" sz="2400" b="1" dirty="0">
                <a:solidFill>
                  <a:srgbClr val="595959"/>
                </a:solidFill>
                <a:latin typeface="宋体" panose="02010600030101010101" pitchFamily="2" charset="-122"/>
                <a:ea typeface="微软雅黑" panose="020B0503020204020204" pitchFamily="34" charset="-122"/>
              </a:rPr>
              <a:t>断端止血</a:t>
            </a:r>
            <a:endParaRPr lang="zh-CN" altLang="en-US" sz="2400" b="1" dirty="0">
              <a:solidFill>
                <a:srgbClr val="595959"/>
              </a:solidFill>
              <a:latin typeface="宋体" panose="02010600030101010101" pitchFamily="2" charset="-122"/>
              <a:ea typeface="微软雅黑" panose="020B0503020204020204" pitchFamily="34" charset="-122"/>
            </a:endParaRPr>
          </a:p>
          <a:p>
            <a:pPr>
              <a:lnSpc>
                <a:spcPct val="150000"/>
              </a:lnSpc>
              <a:buFont typeface="Wingdings" panose="05000000000000000000" pitchFamily="2" charset="2"/>
              <a:buChar char="l"/>
            </a:pPr>
            <a:r>
              <a:rPr lang="en-US" altLang="zh-CN" sz="2400" b="1" dirty="0">
                <a:solidFill>
                  <a:srgbClr val="FF0000"/>
                </a:solidFill>
                <a:latin typeface="宋体" panose="02010600030101010101" pitchFamily="2" charset="-122"/>
                <a:ea typeface="微软雅黑" panose="020B0503020204020204" pitchFamily="34" charset="-122"/>
              </a:rPr>
              <a:t>  </a:t>
            </a:r>
            <a:r>
              <a:rPr lang="zh-CN" altLang="en-US" sz="2400" b="1" dirty="0">
                <a:solidFill>
                  <a:srgbClr val="595959"/>
                </a:solidFill>
                <a:latin typeface="宋体" panose="02010600030101010101" pitchFamily="2" charset="-122"/>
                <a:ea typeface="微软雅黑" panose="020B0503020204020204" pitchFamily="34" charset="-122"/>
              </a:rPr>
              <a:t>离断肢体处理：</a:t>
            </a:r>
            <a:endParaRPr lang="zh-CN" altLang="en-US" sz="2400" b="1" dirty="0">
              <a:solidFill>
                <a:srgbClr val="595959"/>
              </a:solidFill>
              <a:latin typeface="宋体" panose="02010600030101010101" pitchFamily="2" charset="-122"/>
              <a:ea typeface="微软雅黑" panose="020B0503020204020204" pitchFamily="34" charset="-122"/>
            </a:endParaRPr>
          </a:p>
          <a:p>
            <a:pPr>
              <a:lnSpc>
                <a:spcPct val="150000"/>
              </a:lnSpc>
              <a:buFont typeface="Wingdings" panose="05000000000000000000" pitchFamily="2" charset="2"/>
              <a:buChar char="l"/>
            </a:pPr>
            <a:r>
              <a:rPr lang="en-US" altLang="zh-CN" sz="2400" b="1" dirty="0">
                <a:solidFill>
                  <a:srgbClr val="595959"/>
                </a:solidFill>
                <a:latin typeface="宋体" panose="02010600030101010101" pitchFamily="2" charset="-122"/>
                <a:ea typeface="微软雅黑" panose="020B0503020204020204" pitchFamily="34" charset="-122"/>
              </a:rPr>
              <a:t>  </a:t>
            </a:r>
            <a:r>
              <a:rPr lang="zh-CN" altLang="en-US" sz="2400" b="1" dirty="0">
                <a:solidFill>
                  <a:srgbClr val="FF0000"/>
                </a:solidFill>
                <a:latin typeface="宋体" panose="02010600030101010101" pitchFamily="2" charset="-122"/>
                <a:ea typeface="微软雅黑" panose="020B0503020204020204" pitchFamily="34" charset="-122"/>
              </a:rPr>
              <a:t>干燥</a:t>
            </a:r>
            <a:r>
              <a:rPr lang="en-US" altLang="zh-CN" sz="2400" b="1" dirty="0">
                <a:solidFill>
                  <a:srgbClr val="595959"/>
                </a:solidFill>
                <a:latin typeface="宋体" panose="02010600030101010101" pitchFamily="2" charset="-122"/>
                <a:ea typeface="微软雅黑" panose="020B0503020204020204" pitchFamily="34" charset="-122"/>
              </a:rPr>
              <a:t>(</a:t>
            </a:r>
            <a:r>
              <a:rPr lang="zh-CN" altLang="en-US" sz="2400" b="1" dirty="0">
                <a:solidFill>
                  <a:srgbClr val="FF0066"/>
                </a:solidFill>
                <a:latin typeface="宋体" panose="02010600030101010101" pitchFamily="2" charset="-122"/>
              </a:rPr>
              <a:t>禁止将断肢直接浸在水中、冰中、酒精中。</a:t>
            </a:r>
            <a:endParaRPr lang="en-US" altLang="zh-CN" sz="2400" b="1" dirty="0">
              <a:solidFill>
                <a:srgbClr val="FF0066"/>
              </a:solidFill>
              <a:latin typeface="宋体" panose="02010600030101010101" pitchFamily="2" charset="-122"/>
            </a:endParaRPr>
          </a:p>
          <a:p>
            <a:pPr>
              <a:lnSpc>
                <a:spcPct val="150000"/>
              </a:lnSpc>
              <a:buFont typeface="Wingdings" panose="05000000000000000000" pitchFamily="2" charset="2"/>
              <a:buChar char="l"/>
            </a:pPr>
            <a:r>
              <a:rPr lang="zh-CN" altLang="en-US" sz="2400" b="1" dirty="0">
                <a:solidFill>
                  <a:srgbClr val="595959"/>
                </a:solidFill>
                <a:latin typeface="宋体" panose="02010600030101010101" pitchFamily="2" charset="-122"/>
                <a:ea typeface="微软雅黑" panose="020B0503020204020204" pitchFamily="34" charset="-122"/>
              </a:rPr>
              <a:t>  </a:t>
            </a:r>
            <a:r>
              <a:rPr lang="zh-CN" altLang="en-US" sz="2400" b="1" dirty="0">
                <a:solidFill>
                  <a:srgbClr val="FF0000"/>
                </a:solidFill>
                <a:latin typeface="宋体" panose="02010600030101010101" pitchFamily="2" charset="-122"/>
                <a:ea typeface="微软雅黑" panose="020B0503020204020204" pitchFamily="34" charset="-122"/>
              </a:rPr>
              <a:t>低温 </a:t>
            </a:r>
            <a:r>
              <a:rPr lang="en-US" altLang="zh-CN" sz="2400" b="1" dirty="0">
                <a:solidFill>
                  <a:srgbClr val="595959"/>
                </a:solidFill>
                <a:latin typeface="宋体" panose="02010600030101010101" pitchFamily="2" charset="-122"/>
                <a:ea typeface="微软雅黑" panose="020B0503020204020204" pitchFamily="34" charset="-122"/>
              </a:rPr>
              <a:t>(</a:t>
            </a:r>
            <a:r>
              <a:rPr lang="en-US" altLang="zh-CN" sz="2400" b="1" dirty="0">
                <a:solidFill>
                  <a:srgbClr val="FF0000"/>
                </a:solidFill>
                <a:latin typeface="宋体" panose="02010600030101010101" pitchFamily="2" charset="-122"/>
                <a:ea typeface="微软雅黑" panose="020B0503020204020204" pitchFamily="34" charset="-122"/>
              </a:rPr>
              <a:t>2-3</a:t>
            </a:r>
            <a:r>
              <a:rPr lang="zh-CN" altLang="en-US" sz="2400" b="1" dirty="0">
                <a:solidFill>
                  <a:srgbClr val="FF0000"/>
                </a:solidFill>
                <a:latin typeface="宋体" panose="02010600030101010101" pitchFamily="2" charset="-122"/>
                <a:ea typeface="微软雅黑" panose="020B0503020204020204" pitchFamily="34" charset="-122"/>
              </a:rPr>
              <a:t>度</a:t>
            </a:r>
            <a:r>
              <a:rPr lang="en-US" altLang="zh-CN" sz="2400" b="1" dirty="0">
                <a:solidFill>
                  <a:srgbClr val="595959"/>
                </a:solidFill>
                <a:latin typeface="宋体" panose="02010600030101010101" pitchFamily="2" charset="-122"/>
                <a:ea typeface="微软雅黑" panose="020B0503020204020204" pitchFamily="34" charset="-122"/>
              </a:rPr>
              <a:t>)</a:t>
            </a:r>
            <a:endParaRPr lang="zh-CN" altLang="en-US" sz="2400" b="1" dirty="0">
              <a:solidFill>
                <a:srgbClr val="595959"/>
              </a:solidFill>
              <a:latin typeface="宋体" panose="02010600030101010101" pitchFamily="2" charset="-122"/>
              <a:ea typeface="微软雅黑" panose="020B0503020204020204" pitchFamily="34" charset="-122"/>
            </a:endParaRPr>
          </a:p>
          <a:p>
            <a:pPr>
              <a:lnSpc>
                <a:spcPct val="150000"/>
              </a:lnSpc>
              <a:buFont typeface="Wingdings" panose="05000000000000000000" pitchFamily="2" charset="2"/>
              <a:buChar char="l"/>
            </a:pPr>
            <a:r>
              <a:rPr lang="en-US" altLang="zh-CN" sz="2400" b="1" dirty="0">
                <a:solidFill>
                  <a:srgbClr val="FF0000"/>
                </a:solidFill>
                <a:latin typeface="宋体" panose="02010600030101010101" pitchFamily="2" charset="-122"/>
                <a:ea typeface="微软雅黑" panose="020B0503020204020204" pitchFamily="34" charset="-122"/>
              </a:rPr>
              <a:t>  </a:t>
            </a:r>
            <a:r>
              <a:rPr lang="zh-CN" altLang="en-US" sz="2400" b="1" dirty="0">
                <a:solidFill>
                  <a:srgbClr val="595959"/>
                </a:solidFill>
                <a:latin typeface="宋体" panose="02010600030101010101" pitchFamily="2" charset="-122"/>
                <a:ea typeface="微软雅黑" panose="020B0503020204020204" pitchFamily="34" charset="-122"/>
              </a:rPr>
              <a:t>及时送往医院</a:t>
            </a:r>
            <a:r>
              <a:rPr lang="en-US" altLang="zh-CN" sz="2400" b="1" dirty="0">
                <a:solidFill>
                  <a:srgbClr val="595959"/>
                </a:solidFill>
                <a:latin typeface="宋体" panose="02010600030101010101" pitchFamily="2" charset="-122"/>
                <a:ea typeface="微软雅黑" panose="020B0503020204020204" pitchFamily="34" charset="-122"/>
              </a:rPr>
              <a:t>(</a:t>
            </a:r>
            <a:r>
              <a:rPr lang="zh-CN" altLang="en-US" sz="2400" b="1" dirty="0">
                <a:solidFill>
                  <a:srgbClr val="595959"/>
                </a:solidFill>
                <a:latin typeface="宋体" panose="02010600030101010101" pitchFamily="2" charset="-122"/>
                <a:ea typeface="微软雅黑" panose="020B0503020204020204" pitchFamily="34" charset="-122"/>
              </a:rPr>
              <a:t>不超</a:t>
            </a:r>
            <a:r>
              <a:rPr lang="en-US" altLang="zh-CN" sz="2400" b="1" dirty="0">
                <a:solidFill>
                  <a:srgbClr val="595959"/>
                </a:solidFill>
                <a:latin typeface="宋体" panose="02010600030101010101" pitchFamily="2" charset="-122"/>
                <a:ea typeface="微软雅黑" panose="020B0503020204020204" pitchFamily="34" charset="-122"/>
              </a:rPr>
              <a:t>6~8</a:t>
            </a:r>
            <a:r>
              <a:rPr lang="zh-CN" altLang="en-US" sz="2400" b="1" dirty="0">
                <a:solidFill>
                  <a:srgbClr val="595959"/>
                </a:solidFill>
                <a:latin typeface="宋体" panose="02010600030101010101" pitchFamily="2" charset="-122"/>
                <a:ea typeface="微软雅黑" panose="020B0503020204020204" pitchFamily="34" charset="-122"/>
              </a:rPr>
              <a:t>小时）</a:t>
            </a:r>
            <a:endParaRPr lang="en-US" altLang="zh-CN" sz="2400" b="1" dirty="0">
              <a:solidFill>
                <a:srgbClr val="595959"/>
              </a:solidFill>
              <a:latin typeface="宋体" panose="02010600030101010101" pitchFamily="2" charset="-122"/>
              <a:ea typeface="微软雅黑" panose="020B0503020204020204" pitchFamily="34" charset="-122"/>
            </a:endParaRPr>
          </a:p>
        </p:txBody>
      </p:sp>
      <p:pic>
        <p:nvPicPr>
          <p:cNvPr id="4" name="Picture 8"/>
          <p:cNvPicPr>
            <a:picLocks noChangeAspect="1"/>
          </p:cNvPicPr>
          <p:nvPr/>
        </p:nvPicPr>
        <p:blipFill>
          <a:blip r:embed="rId1"/>
          <a:srcRect l="9525" r="9525"/>
          <a:stretch>
            <a:fillRect/>
          </a:stretch>
        </p:blipFill>
        <p:spPr>
          <a:xfrm>
            <a:off x="4572000" y="765175"/>
            <a:ext cx="1152525" cy="1577975"/>
          </a:xfrm>
          <a:prstGeom prst="rect">
            <a:avLst/>
          </a:prstGeom>
          <a:solidFill>
            <a:schemeClr val="bg1"/>
          </a:solidFill>
          <a:ln w="28575" cap="flat" cmpd="sng">
            <a:solidFill>
              <a:schemeClr val="bg1"/>
            </a:solidFill>
            <a:prstDash val="solid"/>
            <a:miter/>
            <a:headEnd type="none" w="med" len="med"/>
            <a:tailEnd type="none" w="med" len="med"/>
          </a:ln>
        </p:spPr>
      </p:pic>
      <p:pic>
        <p:nvPicPr>
          <p:cNvPr id="5" name="Picture 9"/>
          <p:cNvPicPr>
            <a:picLocks noChangeAspect="1"/>
          </p:cNvPicPr>
          <p:nvPr/>
        </p:nvPicPr>
        <p:blipFill>
          <a:blip r:embed="rId2"/>
          <a:srcRect l="4710"/>
          <a:stretch>
            <a:fillRect/>
          </a:stretch>
        </p:blipFill>
        <p:spPr>
          <a:xfrm>
            <a:off x="7164388" y="622300"/>
            <a:ext cx="1308100" cy="1919288"/>
          </a:xfrm>
          <a:prstGeom prst="rect">
            <a:avLst/>
          </a:prstGeom>
          <a:solidFill>
            <a:srgbClr val="EE0000"/>
          </a:solidFill>
          <a:ln w="28575" cap="flat" cmpd="sng">
            <a:solidFill>
              <a:schemeClr val="bg1"/>
            </a:solidFill>
            <a:prstDash val="solid"/>
            <a:miter/>
            <a:headEnd type="none" w="med" len="med"/>
            <a:tailEnd type="none" w="med" len="med"/>
          </a:ln>
        </p:spPr>
      </p:pic>
      <p:sp>
        <p:nvSpPr>
          <p:cNvPr id="6" name="右箭头 5"/>
          <p:cNvSpPr/>
          <p:nvPr/>
        </p:nvSpPr>
        <p:spPr>
          <a:xfrm>
            <a:off x="6002338" y="1493838"/>
            <a:ext cx="792163" cy="215900"/>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pic>
        <p:nvPicPr>
          <p:cNvPr id="2" name="图片 1"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4</a:t>
            </a:r>
            <a:endParaRPr lang="zh-CN" altLang="en-US" sz="3200" b="1" dirty="0">
              <a:solidFill>
                <a:schemeClr val="bg1"/>
              </a:solidFill>
              <a:latin typeface="宋体" panose="02010600030101010101" pitchFamily="2" charset="-122"/>
            </a:endParaRPr>
          </a:p>
        </p:txBody>
      </p:sp>
      <p:sp>
        <p:nvSpPr>
          <p:cNvPr id="108547" name="Rectangle 22"/>
          <p:cNvSpPr/>
          <p:nvPr/>
        </p:nvSpPr>
        <p:spPr>
          <a:xfrm>
            <a:off x="971550" y="188913"/>
            <a:ext cx="4321175" cy="682625"/>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开放性气胸处理</a:t>
            </a:r>
            <a:endParaRPr lang="zh-CN" altLang="en-US" sz="3200" b="1" dirty="0">
              <a:solidFill>
                <a:srgbClr val="5F5F5F"/>
              </a:solidFill>
              <a:latin typeface="宋体" panose="02010600030101010101" pitchFamily="2" charset="-122"/>
            </a:endParaRPr>
          </a:p>
        </p:txBody>
      </p:sp>
      <p:sp>
        <p:nvSpPr>
          <p:cNvPr id="4" name="TextBox 10"/>
          <p:cNvSpPr txBox="1">
            <a:spLocks noChangeArrowheads="1"/>
          </p:cNvSpPr>
          <p:nvPr/>
        </p:nvSpPr>
        <p:spPr bwMode="auto">
          <a:xfrm>
            <a:off x="280988" y="2668588"/>
            <a:ext cx="7315200" cy="3878263"/>
          </a:xfrm>
          <a:prstGeom prst="rect">
            <a:avLst/>
          </a:prstGeom>
          <a:noFill/>
          <a:ln w="9525">
            <a:noFill/>
            <a:miter lim="800000"/>
          </a:ln>
        </p:spPr>
        <p:txBody>
          <a:bodyPr>
            <a:spAutoFit/>
          </a:bodyPr>
          <a:lstStyle/>
          <a:p>
            <a:pPr marR="0" defTabSz="914400" fontAlgn="auto">
              <a:lnSpc>
                <a:spcPct val="150000"/>
              </a:lnSpc>
              <a:spcBef>
                <a:spcPts val="0"/>
              </a:spcBef>
              <a:spcAft>
                <a:spcPts val="0"/>
              </a:spcAft>
              <a:buClrTx/>
              <a:buSzTx/>
              <a:buFontTx/>
              <a:buNone/>
              <a:defRPr/>
            </a:pPr>
            <a:r>
              <a:rPr kumimoji="0" lang="zh-CN" altLang="en-US" sz="2400" b="1" kern="1200" cap="none" spc="0" normalizeH="0" baseline="0" noProof="0" dirty="0">
                <a:solidFill>
                  <a:srgbClr val="C00000"/>
                </a:solidFill>
                <a:latin typeface="宋体" panose="02010600030101010101" pitchFamily="2" charset="-122"/>
                <a:ea typeface="宋体" panose="02010600030101010101" pitchFamily="2" charset="-122"/>
                <a:cs typeface="+mn-cs"/>
              </a:rPr>
              <a:t>注意</a:t>
            </a:r>
            <a:endParaRPr kumimoji="0" lang="en-US" altLang="zh-CN" sz="2400" b="1" kern="1200" cap="none" spc="0" normalizeH="0" baseline="0" noProof="0" dirty="0">
              <a:solidFill>
                <a:srgbClr val="C00000"/>
              </a:solidFill>
              <a:latin typeface="宋体" panose="02010600030101010101" pitchFamily="2" charset="-122"/>
              <a:ea typeface="宋体" panose="02010600030101010101" pitchFamily="2" charset="-122"/>
              <a:cs typeface="+mn-cs"/>
            </a:endParaRPr>
          </a:p>
          <a:p>
            <a:pPr marR="0" defTabSz="914400" fontAlgn="auto">
              <a:lnSpc>
                <a:spcPct val="150000"/>
              </a:lnSpc>
              <a:spcBef>
                <a:spcPts val="0"/>
              </a:spcBef>
              <a:spcAft>
                <a:spcPts val="0"/>
              </a:spcAft>
              <a:buClrTx/>
              <a:buSzTx/>
              <a:buFont typeface="Arial" panose="020B0604020202020204" pitchFamily="34" charset="0"/>
              <a:buChar char="•"/>
              <a:defRPr/>
            </a:pPr>
            <a:r>
              <a:rPr kumimoji="0" lang="en-US" altLang="zh-CN" sz="2400" b="1" kern="1200" cap="none" spc="0" normalizeH="0" baseline="0" noProof="0" dirty="0">
                <a:latin typeface="宋体" panose="02010600030101010101" pitchFamily="2" charset="-122"/>
                <a:ea typeface="宋体" panose="02010600030101010101" pitchFamily="2" charset="-122"/>
                <a:cs typeface="+mn-cs"/>
              </a:rPr>
              <a:t>  </a:t>
            </a:r>
            <a:r>
              <a:rPr kumimoji="0" lang="zh-CN" altLang="en-US" sz="2400" kern="1200" cap="none" spc="0" normalizeH="0" baseline="0" noProof="0" dirty="0">
                <a:latin typeface="宋体" panose="02010600030101010101" pitchFamily="2" charset="-122"/>
                <a:ea typeface="宋体" panose="02010600030101010101" pitchFamily="2" charset="-122"/>
                <a:cs typeface="+mn-cs"/>
              </a:rPr>
              <a:t>伤员坐位或半卧位，快速呼救</a:t>
            </a:r>
            <a:endParaRPr kumimoji="0" lang="en-US" altLang="zh-CN" sz="2400" kern="1200" cap="none" spc="0" normalizeH="0" baseline="0" noProof="0" dirty="0">
              <a:latin typeface="宋体" panose="02010600030101010101" pitchFamily="2" charset="-122"/>
              <a:ea typeface="宋体" panose="02010600030101010101" pitchFamily="2" charset="-122"/>
              <a:cs typeface="+mn-cs"/>
            </a:endParaRPr>
          </a:p>
          <a:p>
            <a:pPr marR="0" defTabSz="914400" fontAlgn="auto">
              <a:lnSpc>
                <a:spcPct val="150000"/>
              </a:lnSpc>
              <a:spcBef>
                <a:spcPts val="0"/>
              </a:spcBef>
              <a:spcAft>
                <a:spcPts val="0"/>
              </a:spcAft>
              <a:buClrTx/>
              <a:buSzTx/>
              <a:buFont typeface="Arial" panose="020B0604020202020204" pitchFamily="34" charset="0"/>
              <a:buChar char="•"/>
              <a:defRPr/>
            </a:pPr>
            <a:r>
              <a:rPr kumimoji="0" lang="zh-CN" altLang="en-US" sz="2400" kern="1200" cap="none" spc="0" normalizeH="0" baseline="0" noProof="0" dirty="0">
                <a:latin typeface="宋体" panose="02010600030101010101" pitchFamily="2" charset="-122"/>
                <a:ea typeface="宋体" panose="02010600030101010101" pitchFamily="2" charset="-122"/>
                <a:cs typeface="+mn-cs"/>
              </a:rPr>
              <a:t>  关注生命体征</a:t>
            </a:r>
            <a:endParaRPr kumimoji="0" lang="en-US" altLang="zh-CN" sz="2400" kern="1200" cap="none" spc="0" normalizeH="0" baseline="0" noProof="0" dirty="0">
              <a:latin typeface="宋体" panose="02010600030101010101" pitchFamily="2" charset="-122"/>
              <a:ea typeface="宋体" panose="02010600030101010101" pitchFamily="2" charset="-122"/>
              <a:cs typeface="+mn-cs"/>
            </a:endParaRPr>
          </a:p>
          <a:p>
            <a:pPr marR="0" defTabSz="914400" fontAlgn="auto">
              <a:lnSpc>
                <a:spcPct val="150000"/>
              </a:lnSpc>
              <a:spcBef>
                <a:spcPts val="0"/>
              </a:spcBef>
              <a:spcAft>
                <a:spcPts val="0"/>
              </a:spcAft>
              <a:buClrTx/>
              <a:buSzTx/>
              <a:buFont typeface="Arial" panose="020B0604020202020204" pitchFamily="34" charset="0"/>
              <a:buChar char="•"/>
              <a:defRPr/>
            </a:pPr>
            <a:r>
              <a:rPr kumimoji="0" lang="zh-CN" altLang="en-US" sz="2400" kern="1200" cap="none" spc="0" normalizeH="0" baseline="0" noProof="0" dirty="0">
                <a:latin typeface="宋体" panose="02010600030101010101" pitchFamily="2" charset="-122"/>
                <a:ea typeface="宋体" panose="02010600030101010101" pitchFamily="2" charset="-122"/>
                <a:cs typeface="+mn-cs"/>
              </a:rPr>
              <a:t>  快堵伤口！（也可让患者用手捂住伤口）</a:t>
            </a:r>
            <a:endParaRPr kumimoji="0" lang="zh-CN" altLang="en-US" sz="2400" kern="1200" cap="none" spc="0" normalizeH="0" baseline="0" noProof="0" dirty="0">
              <a:latin typeface="宋体" panose="02010600030101010101" pitchFamily="2" charset="-122"/>
              <a:ea typeface="宋体" panose="02010600030101010101" pitchFamily="2" charset="-122"/>
              <a:cs typeface="+mn-cs"/>
            </a:endParaRPr>
          </a:p>
          <a:p>
            <a:pPr marR="0" defTabSz="914400" fontAlgn="auto">
              <a:lnSpc>
                <a:spcPct val="150000"/>
              </a:lnSpc>
              <a:spcBef>
                <a:spcPts val="0"/>
              </a:spcBef>
              <a:spcAft>
                <a:spcPts val="0"/>
              </a:spcAft>
              <a:buClrTx/>
              <a:buSzTx/>
              <a:buFont typeface="Arial" panose="020B0604020202020204" pitchFamily="34" charset="0"/>
              <a:buChar char="•"/>
              <a:defRPr/>
            </a:pPr>
            <a:r>
              <a:rPr kumimoji="0" lang="en-US" altLang="zh-CN" sz="2400" kern="1200" cap="none" spc="0" normalizeH="0" baseline="0" noProof="0" dirty="0">
                <a:latin typeface="宋体" panose="02010600030101010101" pitchFamily="2" charset="-122"/>
                <a:ea typeface="宋体" panose="02010600030101010101" pitchFamily="2" charset="-122"/>
                <a:cs typeface="+mn-cs"/>
              </a:rPr>
              <a:t>  </a:t>
            </a:r>
            <a:r>
              <a:rPr kumimoji="0" lang="zh-CN" altLang="en-US" sz="2400" kern="1200" cap="none" spc="0" normalizeH="0" baseline="0" noProof="0" dirty="0">
                <a:latin typeface="宋体" panose="02010600030101010101" pitchFamily="2" charset="-122"/>
                <a:ea typeface="宋体" panose="02010600030101010101" pitchFamily="2" charset="-122"/>
                <a:cs typeface="+mn-cs"/>
              </a:rPr>
              <a:t>用敷料覆盖伤口再用塑料布置于敷料上 ，然后宽带固定，再包扎</a:t>
            </a:r>
            <a:r>
              <a:rPr kumimoji="0" lang="zh-CN" altLang="en-US" sz="2400" kern="1200" cap="none" spc="0" normalizeH="0" baseline="0" noProof="0" dirty="0">
                <a:solidFill>
                  <a:srgbClr val="C00000"/>
                </a:solidFill>
                <a:latin typeface="宋体" panose="02010600030101010101" pitchFamily="2" charset="-122"/>
                <a:ea typeface="宋体" panose="02010600030101010101" pitchFamily="2" charset="-122"/>
                <a:cs typeface="+mn-cs"/>
              </a:rPr>
              <a:t>（有条件时三边封固包扎）</a:t>
            </a:r>
            <a:endParaRPr kumimoji="0" lang="zh-CN" altLang="en-US" sz="2400" kern="1200" cap="none" spc="0" normalizeH="0" baseline="0" noProof="0" dirty="0">
              <a:solidFill>
                <a:srgbClr val="C00000"/>
              </a:solidFill>
              <a:latin typeface="宋体" panose="02010600030101010101" pitchFamily="2" charset="-122"/>
              <a:ea typeface="宋体" panose="02010600030101010101" pitchFamily="2" charset="-122"/>
              <a:cs typeface="+mn-cs"/>
            </a:endParaRPr>
          </a:p>
          <a:p>
            <a:pPr marR="0" defTabSz="914400" fontAlgn="auto">
              <a:lnSpc>
                <a:spcPct val="150000"/>
              </a:lnSpc>
              <a:spcBef>
                <a:spcPts val="0"/>
              </a:spcBef>
              <a:spcAft>
                <a:spcPts val="0"/>
              </a:spcAft>
              <a:buClrTx/>
              <a:buSzTx/>
              <a:buFontTx/>
              <a:buNone/>
              <a:defRPr/>
            </a:pPr>
            <a:endParaRPr kumimoji="0" lang="zh-CN" altLang="en-US" sz="20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108549" name="Picture 4"/>
          <p:cNvPicPr>
            <a:picLocks noChangeAspect="1"/>
          </p:cNvPicPr>
          <p:nvPr/>
        </p:nvPicPr>
        <p:blipFill>
          <a:blip r:embed="rId1"/>
          <a:stretch>
            <a:fillRect/>
          </a:stretch>
        </p:blipFill>
        <p:spPr>
          <a:xfrm>
            <a:off x="1914525" y="1071563"/>
            <a:ext cx="3698875" cy="2109787"/>
          </a:xfrm>
          <a:prstGeom prst="rect">
            <a:avLst/>
          </a:prstGeom>
          <a:noFill/>
          <a:ln w="9525">
            <a:noFill/>
          </a:ln>
        </p:spPr>
      </p:pic>
      <p:sp>
        <p:nvSpPr>
          <p:cNvPr id="6" name="Text Box 13"/>
          <p:cNvSpPr txBox="1"/>
          <p:nvPr/>
        </p:nvSpPr>
        <p:spPr>
          <a:xfrm>
            <a:off x="6113463" y="3530600"/>
            <a:ext cx="2592387" cy="523875"/>
          </a:xfrm>
          <a:prstGeom prst="rect">
            <a:avLst/>
          </a:prstGeom>
          <a:noFill/>
          <a:ln w="9525">
            <a:noFill/>
          </a:ln>
        </p:spPr>
        <p:txBody>
          <a:bodyPr>
            <a:spAutoFit/>
          </a:bodyPr>
          <a:p>
            <a:pPr>
              <a:spcBef>
                <a:spcPct val="50000"/>
              </a:spcBef>
            </a:pPr>
            <a:r>
              <a:rPr lang="zh-CN" altLang="en-US" sz="2800" b="1" dirty="0">
                <a:solidFill>
                  <a:srgbClr val="FF0000"/>
                </a:solidFill>
                <a:latin typeface="宋体" panose="02010600030101010101" pitchFamily="2" charset="-122"/>
              </a:rPr>
              <a:t>快堵</a:t>
            </a:r>
            <a:endParaRPr lang="zh-CN" altLang="en-US" sz="2800" b="1" dirty="0">
              <a:solidFill>
                <a:srgbClr val="FF0000"/>
              </a:solidFill>
              <a:latin typeface="宋体" panose="02010600030101010101" pitchFamily="2" charset="-122"/>
            </a:endParaRPr>
          </a:p>
        </p:txBody>
      </p:sp>
      <p:pic>
        <p:nvPicPr>
          <p:cNvPr id="108551" name="Picture 3"/>
          <p:cNvPicPr>
            <a:picLocks noChangeAspect="1"/>
          </p:cNvPicPr>
          <p:nvPr/>
        </p:nvPicPr>
        <p:blipFill>
          <a:blip r:embed="rId2"/>
          <a:stretch>
            <a:fillRect/>
          </a:stretch>
        </p:blipFill>
        <p:spPr>
          <a:xfrm>
            <a:off x="6724650" y="1470025"/>
            <a:ext cx="1928813" cy="2060575"/>
          </a:xfrm>
          <a:prstGeom prst="rect">
            <a:avLst/>
          </a:prstGeom>
          <a:noFill/>
          <a:ln w="9525">
            <a:noFill/>
          </a:ln>
        </p:spPr>
      </p:pic>
      <p:pic>
        <p:nvPicPr>
          <p:cNvPr id="2" name="图片 1"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par>
                          <p:cTn id="8" fill="hold">
                            <p:stCondLst>
                              <p:cond delay="2000"/>
                            </p:stCondLst>
                            <p:childTnLst>
                              <p:par>
                                <p:cTn id="9" presetID="6" presetClass="emph" presetSubtype="0" fill="hold" grpId="1" nodeType="after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9570" name="Picture 2"/>
          <p:cNvPicPr>
            <a:picLocks noChangeAspect="1"/>
          </p:cNvPicPr>
          <p:nvPr/>
        </p:nvPicPr>
        <p:blipFill>
          <a:blip r:embed="rId1"/>
          <a:stretch>
            <a:fillRect/>
          </a:stretch>
        </p:blipFill>
        <p:spPr>
          <a:xfrm>
            <a:off x="250825" y="188913"/>
            <a:ext cx="2165350" cy="1441450"/>
          </a:xfrm>
          <a:prstGeom prst="rect">
            <a:avLst/>
          </a:prstGeom>
          <a:noFill/>
          <a:ln w="9525">
            <a:noFill/>
          </a:ln>
        </p:spPr>
      </p:pic>
      <p:pic>
        <p:nvPicPr>
          <p:cNvPr id="109571" name="Picture 3"/>
          <p:cNvPicPr>
            <a:picLocks noChangeAspect="1"/>
          </p:cNvPicPr>
          <p:nvPr/>
        </p:nvPicPr>
        <p:blipFill>
          <a:blip r:embed="rId2"/>
          <a:stretch>
            <a:fillRect/>
          </a:stretch>
        </p:blipFill>
        <p:spPr>
          <a:xfrm>
            <a:off x="2484438" y="1412875"/>
            <a:ext cx="2270125" cy="1511300"/>
          </a:xfrm>
          <a:prstGeom prst="rect">
            <a:avLst/>
          </a:prstGeom>
          <a:noFill/>
          <a:ln w="9525">
            <a:noFill/>
          </a:ln>
        </p:spPr>
      </p:pic>
      <p:pic>
        <p:nvPicPr>
          <p:cNvPr id="109572" name="Picture 4"/>
          <p:cNvPicPr>
            <a:picLocks noChangeAspect="1"/>
          </p:cNvPicPr>
          <p:nvPr/>
        </p:nvPicPr>
        <p:blipFill>
          <a:blip r:embed="rId3"/>
          <a:stretch>
            <a:fillRect/>
          </a:stretch>
        </p:blipFill>
        <p:spPr>
          <a:xfrm>
            <a:off x="4859338" y="2781300"/>
            <a:ext cx="2165350" cy="1441450"/>
          </a:xfrm>
          <a:prstGeom prst="rect">
            <a:avLst/>
          </a:prstGeom>
          <a:noFill/>
          <a:ln w="9525">
            <a:noFill/>
          </a:ln>
        </p:spPr>
      </p:pic>
      <p:sp>
        <p:nvSpPr>
          <p:cNvPr id="138245" name="Rectangle 5"/>
          <p:cNvSpPr>
            <a:spLocks noChangeArrowheads="1"/>
          </p:cNvSpPr>
          <p:nvPr/>
        </p:nvSpPr>
        <p:spPr bwMode="auto">
          <a:xfrm>
            <a:off x="250825" y="4221163"/>
            <a:ext cx="8424863" cy="2032000"/>
          </a:xfrm>
          <a:prstGeom prst="rect">
            <a:avLst/>
          </a:prstGeom>
          <a:noFill/>
          <a:ln w="9525">
            <a:no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ct val="100000"/>
              </a:lnSpc>
              <a:spcBef>
                <a:spcPct val="0"/>
              </a:spcBef>
              <a:spcAft>
                <a:spcPct val="0"/>
              </a:spcAft>
              <a:buClrTx/>
              <a:buSzTx/>
              <a:buFontTx/>
              <a:buNone/>
              <a:defRPr/>
            </a:pPr>
            <a:r>
              <a:rPr kumimoji="0" 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病情危重。胸壁有伤口，胸膜腔与外界相通，空气可自由进出，胸膜腔负压消失，伤侧肺压缩。伤病员表现气促、呼吸困难，严重者出现休克。</a:t>
            </a:r>
            <a:endParaRPr kumimoji="0" 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266700" algn="l" defTabSz="914400" rtl="0" eaLnBrk="0" fontAlgn="base" latinLnBrk="0" hangingPunct="0">
              <a:lnSpc>
                <a:spcPct val="100000"/>
              </a:lnSpc>
              <a:spcBef>
                <a:spcPct val="0"/>
              </a:spcBef>
              <a:spcAft>
                <a:spcPct val="0"/>
              </a:spcAft>
              <a:buClrTx/>
              <a:buSzTx/>
              <a:buFontTx/>
              <a:buNone/>
              <a:defRPr/>
            </a:pPr>
            <a:r>
              <a:rPr kumimoji="0" 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开放性气胸的现场处理：</a:t>
            </a:r>
            <a:endParaRPr kumimoji="0" 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26670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a:t>
            </a:r>
            <a:r>
              <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环境安全，救护员做好自我防护</a:t>
            </a:r>
            <a:r>
              <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0" lang="en-US" alt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2.</a:t>
            </a:r>
            <a:r>
              <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伤病员无昏迷、休克取半卧位，立即启动</a:t>
            </a:r>
            <a:r>
              <a:rPr kumimoji="0" lang="en-US" alt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EMS</a:t>
            </a:r>
            <a:r>
              <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系统</a:t>
            </a:r>
            <a:r>
              <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0" lang="en-US" alt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3.  </a:t>
            </a:r>
            <a:r>
              <a:rPr kumimoji="0" lang="en-US" altLang="zh-CN" sz="18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A.</a:t>
            </a:r>
            <a:r>
              <a:rPr kumimoji="0" lang="zh-CN" altLang="en-US" sz="18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简单包扎：</a:t>
            </a:r>
            <a:r>
              <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立即用纱布或清洁敷料压在伤口上宽带包扎；</a:t>
            </a:r>
            <a:r>
              <a:rPr kumimoji="0" lang="en-US" altLang="zh-CN" sz="18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B.</a:t>
            </a:r>
            <a:r>
              <a:rPr kumimoji="0" lang="zh-CN" altLang="en-US" sz="18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三边封固包扎 有条件时用保鲜膜或塑料布（袋）三边封固包扎</a:t>
            </a:r>
            <a:r>
              <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  </a:t>
            </a:r>
            <a:endParaRPr kumimoji="0" lang="en-US" alt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26670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4.</a:t>
            </a:r>
            <a:r>
              <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观察伤病员意识、呼吸、脉搏，保持呼吸道通畅</a:t>
            </a:r>
            <a:r>
              <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endParaRPr kumimoji="0" lang="zh-CN" altLang="en-US" sz="1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pic>
        <p:nvPicPr>
          <p:cNvPr id="109574" name="Picture 6" descr="C:\Users\Administrator\AppData\Roaming\Tencent\Users\1210877157\QQ\WinTemp\RichOle\I9ZO))DQ)6I`20C%4@`C]PC.png"/>
          <p:cNvPicPr>
            <a:picLocks noChangeAspect="1"/>
          </p:cNvPicPr>
          <p:nvPr/>
        </p:nvPicPr>
        <p:blipFill>
          <a:blip r:embed="rId4"/>
          <a:stretch>
            <a:fillRect/>
          </a:stretch>
        </p:blipFill>
        <p:spPr>
          <a:xfrm>
            <a:off x="5795963" y="188913"/>
            <a:ext cx="3127375" cy="2566987"/>
          </a:xfrm>
          <a:prstGeom prst="rect">
            <a:avLst/>
          </a:prstGeom>
          <a:noFill/>
          <a:ln w="9525">
            <a:noFill/>
          </a:ln>
        </p:spPr>
      </p:pic>
      <p:pic>
        <p:nvPicPr>
          <p:cNvPr id="4" name="图片 3" descr="图片1"/>
          <p:cNvPicPr>
            <a:picLocks noChangeAspect="1"/>
          </p:cNvPicPr>
          <p:nvPr/>
        </p:nvPicPr>
        <p:blipFill>
          <a:blip r:embed="rId5"/>
          <a:stretch>
            <a:fillRect/>
          </a:stretch>
        </p:blipFill>
        <p:spPr>
          <a:xfrm>
            <a:off x="-6350" y="6253480"/>
            <a:ext cx="9156700" cy="65151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5</a:t>
            </a:r>
            <a:endParaRPr lang="zh-CN" altLang="en-US" sz="3200" b="1" dirty="0">
              <a:solidFill>
                <a:schemeClr val="bg1"/>
              </a:solidFill>
              <a:latin typeface="宋体" panose="02010600030101010101" pitchFamily="2" charset="-122"/>
            </a:endParaRPr>
          </a:p>
        </p:txBody>
      </p:sp>
      <p:sp>
        <p:nvSpPr>
          <p:cNvPr id="110595" name="Rectangle 22"/>
          <p:cNvSpPr/>
          <p:nvPr/>
        </p:nvSpPr>
        <p:spPr>
          <a:xfrm>
            <a:off x="971550" y="188913"/>
            <a:ext cx="4321175" cy="682625"/>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骨盆骨折处理</a:t>
            </a:r>
            <a:endParaRPr lang="zh-CN" altLang="en-US" sz="3200" b="1" dirty="0">
              <a:solidFill>
                <a:srgbClr val="5F5F5F"/>
              </a:solidFill>
              <a:latin typeface="宋体" panose="02010600030101010101" pitchFamily="2" charset="-122"/>
            </a:endParaRPr>
          </a:p>
        </p:txBody>
      </p:sp>
      <p:pic>
        <p:nvPicPr>
          <p:cNvPr id="110596" name="Picture 4" descr="C:\Documents and Settings\Administrator\Application Data\Tencent\Users\1210877157\QQ\WinTemp\RichOle\$8K$4]]%ZKLB`SR]SDT(J]9.png"/>
          <p:cNvPicPr>
            <a:picLocks noChangeAspect="1"/>
          </p:cNvPicPr>
          <p:nvPr/>
        </p:nvPicPr>
        <p:blipFill>
          <a:blip r:embed="rId1"/>
          <a:stretch>
            <a:fillRect/>
          </a:stretch>
        </p:blipFill>
        <p:spPr>
          <a:xfrm>
            <a:off x="6072188" y="928688"/>
            <a:ext cx="2403475" cy="2562225"/>
          </a:xfrm>
          <a:prstGeom prst="rect">
            <a:avLst/>
          </a:prstGeom>
          <a:noFill/>
          <a:ln w="9525">
            <a:noFill/>
          </a:ln>
        </p:spPr>
      </p:pic>
      <p:pic>
        <p:nvPicPr>
          <p:cNvPr id="9" name="Picture 14" descr="p89b"/>
          <p:cNvPicPr>
            <a:picLocks noChangeAspect="1"/>
          </p:cNvPicPr>
          <p:nvPr/>
        </p:nvPicPr>
        <p:blipFill>
          <a:blip r:embed="rId2"/>
          <a:stretch>
            <a:fillRect/>
          </a:stretch>
        </p:blipFill>
        <p:spPr>
          <a:xfrm>
            <a:off x="4143375" y="3571875"/>
            <a:ext cx="4768850" cy="2784475"/>
          </a:xfrm>
          <a:prstGeom prst="rect">
            <a:avLst/>
          </a:prstGeom>
          <a:noFill/>
          <a:ln w="9525">
            <a:noFill/>
          </a:ln>
        </p:spPr>
      </p:pic>
      <p:pic>
        <p:nvPicPr>
          <p:cNvPr id="110598" name="Picture 1" descr="C:\Users\adminhy\AppData\Roaming\Tencent\Users\1210877157\QQ\WinTemp\RichOle\N}3J0F7@L[AKGA$LD82]@DL.png"/>
          <p:cNvPicPr>
            <a:picLocks noChangeAspect="1"/>
          </p:cNvPicPr>
          <p:nvPr/>
        </p:nvPicPr>
        <p:blipFill>
          <a:blip r:embed="rId3"/>
          <a:stretch>
            <a:fillRect/>
          </a:stretch>
        </p:blipFill>
        <p:spPr>
          <a:xfrm>
            <a:off x="214313" y="1000125"/>
            <a:ext cx="4581525" cy="2832100"/>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111619" name="Rectangle 22"/>
          <p:cNvSpPr/>
          <p:nvPr/>
        </p:nvSpPr>
        <p:spPr>
          <a:xfrm>
            <a:off x="971550" y="188913"/>
            <a:ext cx="4321175" cy="682625"/>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颅底骨折处理</a:t>
            </a:r>
            <a:endParaRPr lang="zh-CN" altLang="en-US" sz="3200" b="1" dirty="0">
              <a:solidFill>
                <a:srgbClr val="5F5F5F"/>
              </a:solidFill>
              <a:latin typeface="宋体" panose="02010600030101010101" pitchFamily="2" charset="-122"/>
            </a:endParaRPr>
          </a:p>
        </p:txBody>
      </p:sp>
      <p:grpSp>
        <p:nvGrpSpPr>
          <p:cNvPr id="2" name="Group 265"/>
          <p:cNvGrpSpPr/>
          <p:nvPr/>
        </p:nvGrpSpPr>
        <p:grpSpPr>
          <a:xfrm>
            <a:off x="4400550" y="1139825"/>
            <a:ext cx="3944938" cy="3562350"/>
            <a:chOff x="0" y="-171"/>
            <a:chExt cx="1919" cy="1471"/>
          </a:xfrm>
        </p:grpSpPr>
        <p:sp>
          <p:nvSpPr>
            <p:cNvPr id="111626" name="Rectangle 4"/>
            <p:cNvSpPr/>
            <p:nvPr/>
          </p:nvSpPr>
          <p:spPr>
            <a:xfrm rot="-10800000" flipV="1">
              <a:off x="125" y="-171"/>
              <a:ext cx="1643" cy="1277"/>
            </a:xfrm>
            <a:prstGeom prst="rect">
              <a:avLst/>
            </a:prstGeom>
            <a:gradFill rotWithShape="0">
              <a:gsLst>
                <a:gs pos="0">
                  <a:srgbClr val="F9F9F9">
                    <a:alpha val="100000"/>
                  </a:srgbClr>
                </a:gs>
                <a:gs pos="32999">
                  <a:srgbClr val="F9F9F9">
                    <a:alpha val="100000"/>
                  </a:srgbClr>
                </a:gs>
                <a:gs pos="100000">
                  <a:srgbClr val="D7D7D7">
                    <a:alpha val="100000"/>
                  </a:srgbClr>
                </a:gs>
              </a:gsLst>
              <a:lin ang="5400000" scaled="1"/>
              <a:tileRect/>
            </a:gradFill>
            <a:ln w="3175" cap="flat" cmpd="sng">
              <a:solidFill>
                <a:srgbClr val="D7D7D7"/>
              </a:solidFill>
              <a:prstDash val="solid"/>
              <a:miter/>
              <a:headEnd type="none" w="med" len="med"/>
              <a:tailEnd type="none" w="med" len="med"/>
            </a:ln>
          </p:spPr>
          <p:txBody>
            <a:bodyPr/>
            <a:p>
              <a:pPr>
                <a:spcBef>
                  <a:spcPts val="600"/>
                </a:spcBef>
              </a:pPr>
              <a:r>
                <a:rPr lang="zh-CN" altLang="en-US" sz="2400" b="1" dirty="0">
                  <a:solidFill>
                    <a:srgbClr val="FF0000"/>
                  </a:solidFill>
                  <a:latin typeface="宋体" panose="02010600030101010101" pitchFamily="2" charset="-122"/>
                </a:rPr>
                <a:t>表现</a:t>
              </a:r>
              <a:endParaRPr lang="en-US" altLang="zh-CN" sz="2400" b="1" dirty="0">
                <a:solidFill>
                  <a:srgbClr val="FF0000"/>
                </a:solidFill>
                <a:latin typeface="宋体" panose="02010600030101010101" pitchFamily="2" charset="-122"/>
              </a:endParaRPr>
            </a:p>
            <a:p>
              <a:pPr>
                <a:spcBef>
                  <a:spcPts val="600"/>
                </a:spcBef>
                <a:buFont typeface="Arial" panose="020B0604020202020204" pitchFamily="34" charset="0"/>
                <a:buChar char="•"/>
              </a:pPr>
              <a:r>
                <a:rPr lang="en-US" altLang="zh-TW" sz="2400" dirty="0">
                  <a:solidFill>
                    <a:srgbClr val="FF0000"/>
                  </a:solidFill>
                  <a:latin typeface="宋体" panose="02010600030101010101" pitchFamily="2" charset="-122"/>
                </a:rPr>
                <a:t>  </a:t>
              </a:r>
              <a:r>
                <a:rPr lang="zh-TW" altLang="en-US" sz="2400" b="1" dirty="0">
                  <a:solidFill>
                    <a:srgbClr val="FF3300"/>
                  </a:solidFill>
                  <a:latin typeface="宋体" panose="02010600030101010101" pitchFamily="2" charset="-122"/>
                </a:rPr>
                <a:t>耳、鼻</a:t>
              </a:r>
              <a:r>
                <a:rPr lang="zh-CN" altLang="en-US" sz="2400" b="1" dirty="0">
                  <a:solidFill>
                    <a:srgbClr val="FF3300"/>
                  </a:solidFill>
                  <a:latin typeface="宋体" panose="02010600030101010101" pitchFamily="2" charset="-122"/>
                </a:rPr>
                <a:t>、眼及口</a:t>
              </a:r>
              <a:r>
                <a:rPr lang="zh-TW" altLang="en-US" sz="2400" b="1" dirty="0">
                  <a:solidFill>
                    <a:srgbClr val="FF3300"/>
                  </a:solidFill>
                  <a:latin typeface="宋体" panose="02010600030101010101" pitchFamily="2" charset="-122"/>
                </a:rPr>
                <a:t>出血或流出透明液体</a:t>
              </a:r>
              <a:endParaRPr lang="en-US" altLang="zh-CN" sz="2400" b="1" dirty="0">
                <a:solidFill>
                  <a:schemeClr val="hlink"/>
                </a:solidFill>
                <a:latin typeface="宋体" panose="02010600030101010101" pitchFamily="2" charset="-122"/>
              </a:endParaRPr>
            </a:p>
            <a:p>
              <a:pPr>
                <a:spcBef>
                  <a:spcPts val="600"/>
                </a:spcBef>
                <a:buFont typeface="Arial" panose="020B0604020202020204" pitchFamily="34" charset="0"/>
                <a:buChar char="•"/>
              </a:pPr>
              <a:r>
                <a:rPr lang="zh-TW" altLang="en-US" sz="2400" b="1" dirty="0">
                  <a:solidFill>
                    <a:srgbClr val="FF0000"/>
                  </a:solidFill>
                  <a:latin typeface="宋体" panose="02010600030101010101" pitchFamily="2" charset="-122"/>
                </a:rPr>
                <a:t>  </a:t>
              </a:r>
              <a:r>
                <a:rPr lang="zh-TW" altLang="en-US" sz="2400" b="1" dirty="0">
                  <a:solidFill>
                    <a:srgbClr val="595959"/>
                  </a:solidFill>
                  <a:latin typeface="宋体" panose="02010600030101010101" pitchFamily="2" charset="-122"/>
                </a:rPr>
                <a:t>眼部充血（眼眶积血</a:t>
              </a:r>
              <a:r>
                <a:rPr lang="zh-TW" altLang="en-US" sz="2400" b="1" dirty="0">
                  <a:solidFill>
                    <a:schemeClr val="hlink"/>
                  </a:solidFill>
                  <a:latin typeface="宋体" panose="02010600030101010101" pitchFamily="2" charset="-122"/>
                </a:rPr>
                <a:t>）</a:t>
              </a:r>
              <a:endParaRPr lang="en-US" altLang="zh-CN" sz="2400" b="1" dirty="0">
                <a:solidFill>
                  <a:schemeClr val="hlink"/>
                </a:solidFill>
                <a:latin typeface="宋体" panose="02010600030101010101" pitchFamily="2" charset="-122"/>
              </a:endParaRPr>
            </a:p>
            <a:p>
              <a:pPr>
                <a:spcBef>
                  <a:spcPts val="600"/>
                </a:spcBef>
                <a:buFont typeface="Arial" panose="020B0604020202020204" pitchFamily="34" charset="0"/>
                <a:buChar char="•"/>
              </a:pPr>
              <a:r>
                <a:rPr lang="zh-TW" altLang="en-US" sz="2400" b="1" dirty="0">
                  <a:solidFill>
                    <a:srgbClr val="FF0000"/>
                  </a:solidFill>
                  <a:latin typeface="宋体" panose="02010600030101010101" pitchFamily="2" charset="-122"/>
                </a:rPr>
                <a:t>  </a:t>
              </a:r>
              <a:r>
                <a:rPr lang="zh-TW" altLang="en-US" sz="2400" b="1" dirty="0">
                  <a:solidFill>
                    <a:srgbClr val="595959"/>
                  </a:solidFill>
                  <a:latin typeface="宋体" panose="02010600030101010101" pitchFamily="2" charset="-122"/>
                </a:rPr>
                <a:t>耳后积血 </a:t>
              </a:r>
              <a:endParaRPr lang="zh-TW" altLang="en-US" sz="2400" b="1" dirty="0">
                <a:solidFill>
                  <a:srgbClr val="595959"/>
                </a:solidFill>
                <a:latin typeface="宋体" panose="02010600030101010101" pitchFamily="2" charset="-122"/>
              </a:endParaRPr>
            </a:p>
            <a:p>
              <a:pPr>
                <a:spcBef>
                  <a:spcPts val="600"/>
                </a:spcBef>
                <a:buFont typeface="Arial" panose="020B0604020202020204" pitchFamily="34" charset="0"/>
                <a:buChar char="•"/>
              </a:pPr>
              <a:r>
                <a:rPr lang="zh-CN" altLang="en-US" sz="2400" b="1" dirty="0">
                  <a:solidFill>
                    <a:srgbClr val="FF0000"/>
                  </a:solidFill>
                  <a:latin typeface="宋体" panose="02010600030101010101" pitchFamily="2" charset="-122"/>
                </a:rPr>
                <a:t>  </a:t>
              </a:r>
              <a:r>
                <a:rPr lang="zh-CN" altLang="en-US" sz="2400" b="1" dirty="0">
                  <a:solidFill>
                    <a:srgbClr val="595959"/>
                  </a:solidFill>
                  <a:latin typeface="宋体" panose="02010600030101010101" pitchFamily="2" charset="-122"/>
                </a:rPr>
                <a:t>瞳孔反应异常</a:t>
              </a:r>
              <a:endParaRPr lang="zh-TW" altLang="en-US" sz="2400" b="1" dirty="0">
                <a:solidFill>
                  <a:srgbClr val="595959"/>
                </a:solidFill>
                <a:latin typeface="宋体" panose="02010600030101010101" pitchFamily="2" charset="-122"/>
              </a:endParaRPr>
            </a:p>
            <a:p>
              <a:pPr>
                <a:spcBef>
                  <a:spcPts val="600"/>
                </a:spcBef>
                <a:buFont typeface="Arial" panose="020B0604020202020204" pitchFamily="34" charset="0"/>
                <a:buChar char="•"/>
              </a:pPr>
              <a:r>
                <a:rPr lang="zh-CN" altLang="en-US" sz="2400" b="1" dirty="0">
                  <a:solidFill>
                    <a:srgbClr val="FF0000"/>
                  </a:solidFill>
                  <a:latin typeface="宋体" panose="02010600030101010101" pitchFamily="2" charset="-122"/>
                </a:rPr>
                <a:t>  </a:t>
              </a:r>
              <a:r>
                <a:rPr lang="zh-CN" altLang="en-US" sz="2400" b="1" dirty="0">
                  <a:solidFill>
                    <a:srgbClr val="595959"/>
                  </a:solidFill>
                  <a:latin typeface="宋体" panose="02010600030101010101" pitchFamily="2" charset="-122"/>
                </a:rPr>
                <a:t>有颅内压增高之症状</a:t>
              </a:r>
              <a:endParaRPr lang="zh-TW" altLang="en-US" sz="2400" b="1" dirty="0">
                <a:solidFill>
                  <a:srgbClr val="595959"/>
                </a:solidFill>
                <a:latin typeface="宋体" panose="02010600030101010101" pitchFamily="2" charset="-122"/>
              </a:endParaRPr>
            </a:p>
          </p:txBody>
        </p:sp>
        <p:sp>
          <p:nvSpPr>
            <p:cNvPr id="111627" name="AutoShape 5"/>
            <p:cNvSpPr/>
            <p:nvPr/>
          </p:nvSpPr>
          <p:spPr>
            <a:xfrm rot="10800000">
              <a:off x="0" y="1134"/>
              <a:ext cx="1919" cy="166"/>
            </a:xfrm>
            <a:custGeom>
              <a:avLst/>
              <a:gdLst>
                <a:gd name="txL" fmla="*/ 0 w 21600"/>
                <a:gd name="txT" fmla="*/ 0 h 21600"/>
                <a:gd name="txR" fmla="*/ 21600 w 21600"/>
                <a:gd name="txB" fmla="*/ 21600 h 21600"/>
              </a:gdLst>
              <a:ahLst/>
              <a:cxnLst>
                <a:cxn ang="0">
                  <a:pos x="0" y="0"/>
                </a:cxn>
                <a:cxn ang="0">
                  <a:pos x="0" y="0"/>
                </a:cxn>
                <a:cxn ang="0">
                  <a:pos x="0" y="0"/>
                </a:cxn>
                <a:cxn ang="0">
                  <a:pos x="0" y="0"/>
                </a:cxn>
              </a:cxnLst>
              <a:rect l="txL" t="txT" r="txR" b="txB"/>
              <a:pathLst>
                <a:path w="21600" h="21600">
                  <a:moveTo>
                    <a:pt x="0" y="0"/>
                  </a:moveTo>
                  <a:lnTo>
                    <a:pt x="1730" y="21600"/>
                  </a:lnTo>
                  <a:lnTo>
                    <a:pt x="19870" y="21600"/>
                  </a:lnTo>
                  <a:lnTo>
                    <a:pt x="21600" y="0"/>
                  </a:lnTo>
                  <a:lnTo>
                    <a:pt x="0" y="0"/>
                  </a:lnTo>
                  <a:close/>
                </a:path>
              </a:pathLst>
            </a:custGeom>
            <a:gradFill rotWithShape="1">
              <a:gsLst>
                <a:gs pos="0">
                  <a:srgbClr val="800000">
                    <a:alpha val="100000"/>
                  </a:srgbClr>
                </a:gs>
                <a:gs pos="100000">
                  <a:srgbClr val="000000">
                    <a:alpha val="100000"/>
                  </a:srgbClr>
                </a:gs>
              </a:gsLst>
              <a:lin ang="5400000" scaled="1"/>
              <a:tileRect/>
            </a:gradFill>
            <a:ln w="9525">
              <a:noFill/>
            </a:ln>
          </p:spPr>
          <p:txBody>
            <a:bodyPr/>
            <a:p>
              <a:endParaRPr lang="zh-CN" altLang="en-US"/>
            </a:p>
          </p:txBody>
        </p:sp>
      </p:grpSp>
      <p:sp>
        <p:nvSpPr>
          <p:cNvPr id="9" name="TextBox 8"/>
          <p:cNvSpPr txBox="1"/>
          <p:nvPr/>
        </p:nvSpPr>
        <p:spPr>
          <a:xfrm>
            <a:off x="2686050" y="5129213"/>
            <a:ext cx="5918200" cy="461962"/>
          </a:xfrm>
          <a:prstGeom prst="rect">
            <a:avLst/>
          </a:prstGeom>
          <a:noFill/>
          <a:ln w="9525">
            <a:noFill/>
          </a:ln>
        </p:spPr>
        <p:txBody>
          <a:bodyPr>
            <a:spAutoFit/>
          </a:bodyPr>
          <a:p>
            <a:r>
              <a:rPr lang="en-US" altLang="zh-CN" sz="2400" dirty="0">
                <a:latin typeface="Arial" panose="020B0604020202020204" pitchFamily="34" charset="0"/>
              </a:rPr>
              <a:t> </a:t>
            </a:r>
            <a:r>
              <a:rPr lang="zh-CN" altLang="en-US" sz="2400" b="1" dirty="0">
                <a:latin typeface="Arial" panose="020B0604020202020204" pitchFamily="34" charset="0"/>
              </a:rPr>
              <a:t>严禁擤鼻涕、切勿冲洗和填塞耳道鼻孔</a:t>
            </a:r>
            <a:endParaRPr lang="zh-CN" altLang="en-US" sz="2400" b="1" dirty="0">
              <a:solidFill>
                <a:srgbClr val="FF0000"/>
              </a:solidFill>
              <a:latin typeface="Arial" panose="020B0604020202020204" pitchFamily="34" charset="0"/>
            </a:endParaRPr>
          </a:p>
        </p:txBody>
      </p:sp>
      <p:pic>
        <p:nvPicPr>
          <p:cNvPr id="10" name="Picture 2" descr="Pict046"/>
          <p:cNvPicPr>
            <a:picLocks noChangeAspect="1" noChangeArrowheads="1"/>
          </p:cNvPicPr>
          <p:nvPr/>
        </p:nvPicPr>
        <p:blipFill>
          <a:blip r:embed="rId1" cstate="print">
            <a:lum bright="-6000" contrast="24000"/>
          </a:blip>
          <a:srcRect l="29930" t="18980" r="9827" b="14032"/>
          <a:stretch>
            <a:fillRect/>
          </a:stretch>
        </p:blipFill>
        <p:spPr bwMode="auto">
          <a:xfrm>
            <a:off x="899592" y="1556792"/>
            <a:ext cx="2991367" cy="292895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1" name="云形标注 10"/>
          <p:cNvSpPr/>
          <p:nvPr/>
        </p:nvSpPr>
        <p:spPr bwMode="auto">
          <a:xfrm>
            <a:off x="251520" y="4581128"/>
            <a:ext cx="2143140" cy="642942"/>
          </a:xfrm>
          <a:prstGeom prst="cloudCallout">
            <a:avLst>
              <a:gd name="adj1" fmla="val 48056"/>
              <a:gd name="adj2" fmla="val -192314"/>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r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595959"/>
                </a:solidFill>
                <a:effectLst/>
                <a:uLnTx/>
                <a:uFillTx/>
                <a:latin typeface="宋体" panose="02010600030101010101" pitchFamily="2" charset="-122"/>
                <a:ea typeface="宋体" panose="02010600030101010101" pitchFamily="2" charset="-122"/>
                <a:cs typeface="+mn-cs"/>
              </a:rPr>
              <a:t>不能堵</a:t>
            </a:r>
            <a:endParaRPr kumimoji="0" lang="zh-CN" altLang="en-US" sz="2800" b="1" i="0" u="none" strike="noStrike" kern="1200" cap="none" spc="0" normalizeH="0" baseline="0" noProof="0" dirty="0">
              <a:ln>
                <a:noFill/>
              </a:ln>
              <a:solidFill>
                <a:srgbClr val="595959"/>
              </a:solidFill>
              <a:effectLst/>
              <a:uLnTx/>
              <a:uFillTx/>
              <a:latin typeface="宋体" panose="02010600030101010101" pitchFamily="2" charset="-122"/>
              <a:ea typeface="宋体" panose="02010600030101010101" pitchFamily="2" charset="-122"/>
              <a:cs typeface="+mn-cs"/>
            </a:endParaRPr>
          </a:p>
        </p:txBody>
      </p: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000000"/>
                                          </p:val>
                                        </p:tav>
                                        <p:tav tm="100000">
                                          <p:val>
                                            <p:strVal val="#ppt_w"/>
                                          </p:val>
                                        </p:tav>
                                      </p:tavLst>
                                    </p:anim>
                                    <p:anim calcmode="lin" valueType="num">
                                      <p:cBhvr>
                                        <p:cTn id="8" dur="1000" fill="hold"/>
                                        <p:tgtEl>
                                          <p:spTgt spid="2"/>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2000"/>
                                        <p:tgtEl>
                                          <p:spTgt spid="10"/>
                                        </p:tgtEl>
                                      </p:cBhvr>
                                    </p:animEffect>
                                  </p:childTnLst>
                                </p:cTn>
                              </p:par>
                            </p:childTnLst>
                          </p:cTn>
                        </p:par>
                        <p:par>
                          <p:cTn id="13" fill="hold">
                            <p:stCondLst>
                              <p:cond delay="3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3500"/>
                            </p:stCondLst>
                            <p:childTnLst>
                              <p:par>
                                <p:cTn id="18" presetID="22" presetClass="entr" presetSubtype="8" fill="hold" nodeType="afterEffect">
                                  <p:stCondLst>
                                    <p:cond delay="0"/>
                                  </p:stCondLst>
                                  <p:childTnLst>
                                    <p:set>
                                      <p:cBhvr>
                                        <p:cTn id="19" dur="1" fill="hold">
                                          <p:stCondLst>
                                            <p:cond delay="0"/>
                                          </p:stCondLst>
                                        </p:cTn>
                                        <p:tgtEl>
                                          <p:spTgt spid="9">
                                            <p:txEl>
                                              <p:charRg st="0" end="19"/>
                                            </p:txEl>
                                          </p:spTgt>
                                        </p:tgtEl>
                                        <p:attrNameLst>
                                          <p:attrName>style.visibility</p:attrName>
                                        </p:attrNameLst>
                                      </p:cBhvr>
                                      <p:to>
                                        <p:strVal val="visible"/>
                                      </p:to>
                                    </p:set>
                                    <p:animEffect transition="in" filter="wipe(left)">
                                      <p:cBhvr>
                                        <p:cTn id="20" dur="1000"/>
                                        <p:tgtEl>
                                          <p:spTgt spid="9">
                                            <p:txEl>
                                              <p:charRg st="0"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112643"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开放性颅脑损伤</a:t>
            </a:r>
            <a:endParaRPr lang="zh-CN" altLang="en-US" sz="3200" b="1" dirty="0">
              <a:solidFill>
                <a:srgbClr val="5F5F5F"/>
              </a:solidFill>
              <a:latin typeface="宋体" panose="02010600030101010101" pitchFamily="2" charset="-122"/>
            </a:endParaRPr>
          </a:p>
        </p:txBody>
      </p:sp>
      <p:pic>
        <p:nvPicPr>
          <p:cNvPr id="112644" name="Picture 3"/>
          <p:cNvPicPr>
            <a:picLocks noChangeAspect="1"/>
          </p:cNvPicPr>
          <p:nvPr/>
        </p:nvPicPr>
        <p:blipFill>
          <a:blip r:embed="rId1"/>
          <a:stretch>
            <a:fillRect/>
          </a:stretch>
        </p:blipFill>
        <p:spPr>
          <a:xfrm>
            <a:off x="920750" y="1557338"/>
            <a:ext cx="3476625" cy="3867150"/>
          </a:xfrm>
          <a:prstGeom prst="rect">
            <a:avLst/>
          </a:prstGeom>
          <a:noFill/>
          <a:ln w="9525">
            <a:noFill/>
          </a:ln>
        </p:spPr>
      </p:pic>
      <p:sp>
        <p:nvSpPr>
          <p:cNvPr id="20" name="Line 10"/>
          <p:cNvSpPr>
            <a:spLocks noChangeShapeType="1"/>
          </p:cNvSpPr>
          <p:nvPr/>
        </p:nvSpPr>
        <p:spPr bwMode="auto">
          <a:xfrm>
            <a:off x="1254125" y="3714750"/>
            <a:ext cx="381000" cy="609600"/>
          </a:xfrm>
          <a:prstGeom prst="line">
            <a:avLst/>
          </a:prstGeom>
          <a:noFill/>
          <a:ln w="38100">
            <a:solidFill>
              <a:srgbClr val="339933"/>
            </a:solidFill>
            <a:rou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sp>
        <p:nvSpPr>
          <p:cNvPr id="112646" name="Text Box 16"/>
          <p:cNvSpPr txBox="1"/>
          <p:nvPr/>
        </p:nvSpPr>
        <p:spPr>
          <a:xfrm>
            <a:off x="835025" y="3252788"/>
            <a:ext cx="954088" cy="400050"/>
          </a:xfrm>
          <a:prstGeom prst="rect">
            <a:avLst/>
          </a:prstGeom>
          <a:noFill/>
          <a:ln w="9525">
            <a:noFill/>
          </a:ln>
        </p:spPr>
        <p:txBody>
          <a:bodyPr wrap="none">
            <a:spAutoFit/>
          </a:bodyPr>
          <a:p>
            <a:r>
              <a:rPr lang="zh-CN" altLang="en-US" sz="2000" dirty="0">
                <a:solidFill>
                  <a:srgbClr val="FF0066"/>
                </a:solidFill>
                <a:latin typeface="宋体" panose="02010600030101010101" pitchFamily="2" charset="-122"/>
              </a:rPr>
              <a:t>环形圈</a:t>
            </a:r>
            <a:endParaRPr lang="zh-CN" altLang="en-US" sz="2000" dirty="0">
              <a:solidFill>
                <a:srgbClr val="FF0066"/>
              </a:solidFill>
              <a:latin typeface="宋体" panose="02010600030101010101" pitchFamily="2" charset="-122"/>
            </a:endParaRPr>
          </a:p>
        </p:txBody>
      </p:sp>
      <p:sp>
        <p:nvSpPr>
          <p:cNvPr id="22" name="Line 9"/>
          <p:cNvSpPr>
            <a:spLocks noChangeShapeType="1"/>
          </p:cNvSpPr>
          <p:nvPr/>
        </p:nvSpPr>
        <p:spPr bwMode="auto">
          <a:xfrm flipH="1">
            <a:off x="3455988" y="3714750"/>
            <a:ext cx="609600" cy="914400"/>
          </a:xfrm>
          <a:prstGeom prst="line">
            <a:avLst/>
          </a:prstGeom>
          <a:noFill/>
          <a:ln w="38100">
            <a:solidFill>
              <a:srgbClr val="339933"/>
            </a:solidFill>
            <a:rou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sp>
        <p:nvSpPr>
          <p:cNvPr id="112648" name="Text Box 16"/>
          <p:cNvSpPr txBox="1"/>
          <p:nvPr/>
        </p:nvSpPr>
        <p:spPr>
          <a:xfrm>
            <a:off x="4065588" y="3254375"/>
            <a:ext cx="696912" cy="400050"/>
          </a:xfrm>
          <a:prstGeom prst="rect">
            <a:avLst/>
          </a:prstGeom>
          <a:noFill/>
          <a:ln w="9525">
            <a:noFill/>
          </a:ln>
        </p:spPr>
        <p:txBody>
          <a:bodyPr wrap="none">
            <a:spAutoFit/>
          </a:bodyPr>
          <a:p>
            <a:r>
              <a:rPr lang="zh-CN" altLang="en-US" sz="2000" dirty="0">
                <a:solidFill>
                  <a:srgbClr val="FF0066"/>
                </a:solidFill>
                <a:latin typeface="宋体" panose="02010600030101010101" pitchFamily="2" charset="-122"/>
              </a:rPr>
              <a:t>敷料</a:t>
            </a:r>
            <a:endParaRPr lang="zh-CN" altLang="en-US" sz="2000" dirty="0">
              <a:solidFill>
                <a:srgbClr val="FF0066"/>
              </a:solidFill>
              <a:latin typeface="宋体" panose="02010600030101010101" pitchFamily="2" charset="-122"/>
            </a:endParaRPr>
          </a:p>
        </p:txBody>
      </p:sp>
      <p:sp>
        <p:nvSpPr>
          <p:cNvPr id="24" name="Line 11"/>
          <p:cNvSpPr>
            <a:spLocks noChangeShapeType="1"/>
          </p:cNvSpPr>
          <p:nvPr/>
        </p:nvSpPr>
        <p:spPr bwMode="auto">
          <a:xfrm flipH="1">
            <a:off x="2862263" y="3333750"/>
            <a:ext cx="593725" cy="531813"/>
          </a:xfrm>
          <a:prstGeom prst="line">
            <a:avLst/>
          </a:prstGeom>
          <a:noFill/>
          <a:ln w="38100">
            <a:solidFill>
              <a:srgbClr val="339933"/>
            </a:solidFill>
            <a:rou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sp>
        <p:nvSpPr>
          <p:cNvPr id="112650" name="Text Box 16"/>
          <p:cNvSpPr txBox="1"/>
          <p:nvPr/>
        </p:nvSpPr>
        <p:spPr>
          <a:xfrm>
            <a:off x="3427413" y="3046413"/>
            <a:ext cx="441325" cy="400050"/>
          </a:xfrm>
          <a:prstGeom prst="rect">
            <a:avLst/>
          </a:prstGeom>
          <a:noFill/>
          <a:ln w="9525">
            <a:noFill/>
          </a:ln>
        </p:spPr>
        <p:txBody>
          <a:bodyPr wrap="none">
            <a:spAutoFit/>
          </a:bodyPr>
          <a:p>
            <a:r>
              <a:rPr lang="zh-CN" altLang="en-US" sz="2000" dirty="0">
                <a:solidFill>
                  <a:srgbClr val="FF0066"/>
                </a:solidFill>
                <a:latin typeface="宋体" panose="02010600030101010101" pitchFamily="2" charset="-122"/>
              </a:rPr>
              <a:t>碗</a:t>
            </a:r>
            <a:endParaRPr lang="zh-CN" altLang="en-US" sz="2000" dirty="0">
              <a:solidFill>
                <a:srgbClr val="FF0066"/>
              </a:solidFill>
              <a:latin typeface="宋体" panose="02010600030101010101" pitchFamily="2" charset="-122"/>
            </a:endParaRPr>
          </a:p>
        </p:txBody>
      </p:sp>
      <p:sp>
        <p:nvSpPr>
          <p:cNvPr id="26" name="Line 12"/>
          <p:cNvSpPr>
            <a:spLocks noChangeShapeType="1"/>
          </p:cNvSpPr>
          <p:nvPr/>
        </p:nvSpPr>
        <p:spPr bwMode="auto">
          <a:xfrm>
            <a:off x="644525" y="5037138"/>
            <a:ext cx="381000" cy="0"/>
          </a:xfrm>
          <a:prstGeom prst="line">
            <a:avLst/>
          </a:prstGeom>
          <a:noFill/>
          <a:ln w="38100">
            <a:solidFill>
              <a:srgbClr val="339933"/>
            </a:solidFill>
            <a:rou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sp>
        <p:nvSpPr>
          <p:cNvPr id="112652" name="Text Box 13"/>
          <p:cNvSpPr txBox="1"/>
          <p:nvPr/>
        </p:nvSpPr>
        <p:spPr>
          <a:xfrm>
            <a:off x="0" y="4740275"/>
            <a:ext cx="762000" cy="396875"/>
          </a:xfrm>
          <a:prstGeom prst="rect">
            <a:avLst/>
          </a:prstGeom>
          <a:noFill/>
          <a:ln w="9525">
            <a:noFill/>
          </a:ln>
        </p:spPr>
        <p:txBody>
          <a:bodyPr>
            <a:spAutoFit/>
          </a:bodyPr>
          <a:p>
            <a:pPr>
              <a:spcBef>
                <a:spcPct val="50000"/>
              </a:spcBef>
            </a:pPr>
            <a:r>
              <a:rPr lang="zh-CN" altLang="en-US" sz="2000" dirty="0">
                <a:solidFill>
                  <a:srgbClr val="FF3300"/>
                </a:solidFill>
                <a:latin typeface="宋体" panose="02010600030101010101" pitchFamily="2" charset="-122"/>
              </a:rPr>
              <a:t>颅骨</a:t>
            </a:r>
            <a:endParaRPr lang="zh-CN" altLang="en-US" sz="2000" dirty="0">
              <a:solidFill>
                <a:srgbClr val="FF3300"/>
              </a:solidFill>
              <a:latin typeface="宋体" panose="02010600030101010101" pitchFamily="2" charset="-122"/>
            </a:endParaRPr>
          </a:p>
        </p:txBody>
      </p:sp>
      <p:sp>
        <p:nvSpPr>
          <p:cNvPr id="28" name="Line 14"/>
          <p:cNvSpPr>
            <a:spLocks noChangeShapeType="1"/>
          </p:cNvSpPr>
          <p:nvPr/>
        </p:nvSpPr>
        <p:spPr bwMode="auto">
          <a:xfrm flipH="1" flipV="1">
            <a:off x="3562350" y="5137150"/>
            <a:ext cx="1219200" cy="228600"/>
          </a:xfrm>
          <a:prstGeom prst="line">
            <a:avLst/>
          </a:prstGeom>
          <a:noFill/>
          <a:ln w="38100">
            <a:solidFill>
              <a:srgbClr val="339933"/>
            </a:solidFill>
            <a:rou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sp>
        <p:nvSpPr>
          <p:cNvPr id="112654" name="Text Box 15"/>
          <p:cNvSpPr txBox="1"/>
          <p:nvPr/>
        </p:nvSpPr>
        <p:spPr>
          <a:xfrm>
            <a:off x="4865688" y="5226050"/>
            <a:ext cx="1143000" cy="396875"/>
          </a:xfrm>
          <a:prstGeom prst="rect">
            <a:avLst/>
          </a:prstGeom>
          <a:noFill/>
          <a:ln w="9525">
            <a:noFill/>
          </a:ln>
        </p:spPr>
        <p:txBody>
          <a:bodyPr>
            <a:spAutoFit/>
          </a:bodyPr>
          <a:p>
            <a:pPr>
              <a:spcBef>
                <a:spcPct val="50000"/>
              </a:spcBef>
            </a:pPr>
            <a:r>
              <a:rPr lang="zh-CN" altLang="en-US" sz="2000" dirty="0">
                <a:solidFill>
                  <a:srgbClr val="FF3300"/>
                </a:solidFill>
                <a:latin typeface="宋体" panose="02010600030101010101" pitchFamily="2" charset="-122"/>
              </a:rPr>
              <a:t>脑组织</a:t>
            </a:r>
            <a:endParaRPr lang="zh-CN" altLang="en-US" sz="2000" dirty="0">
              <a:solidFill>
                <a:srgbClr val="FF3300"/>
              </a:solidFill>
              <a:latin typeface="宋体" panose="02010600030101010101" pitchFamily="2" charset="-122"/>
            </a:endParaRPr>
          </a:p>
        </p:txBody>
      </p:sp>
      <p:sp>
        <p:nvSpPr>
          <p:cNvPr id="30" name="AutoShape 8"/>
          <p:cNvSpPr/>
          <p:nvPr/>
        </p:nvSpPr>
        <p:spPr>
          <a:xfrm>
            <a:off x="4787900" y="2852738"/>
            <a:ext cx="4248150" cy="1655762"/>
          </a:xfrm>
          <a:prstGeom prst="wedgeRectCallout">
            <a:avLst>
              <a:gd name="adj1" fmla="val -77620"/>
              <a:gd name="adj2" fmla="val 24338"/>
            </a:avLst>
          </a:prstGeom>
          <a:noFill/>
          <a:ln w="38100" cap="flat" cmpd="sng">
            <a:solidFill>
              <a:srgbClr val="0000FF"/>
            </a:solidFill>
            <a:prstDash val="solid"/>
            <a:miter/>
            <a:headEnd type="none" w="med" len="med"/>
            <a:tailEnd type="none" w="med" len="med"/>
          </a:ln>
        </p:spPr>
        <p:txBody>
          <a:bodyPr wrap="none" anchor="ctr"/>
          <a:p>
            <a:pPr>
              <a:buFont typeface="Arial" panose="020B0604020202020204" pitchFamily="34" charset="0"/>
              <a:buNone/>
            </a:pPr>
            <a:r>
              <a:rPr lang="zh-CN" altLang="en-US" sz="2000" b="1" dirty="0">
                <a:solidFill>
                  <a:srgbClr val="000066"/>
                </a:solidFill>
                <a:latin typeface="宋体" panose="02010600030101010101" pitchFamily="2" charset="-122"/>
              </a:rPr>
              <a:t>迅速止血，膨出的脑组织可用保鲜膜</a:t>
            </a:r>
            <a:endParaRPr lang="en-US" altLang="zh-CN" sz="2000" b="1" dirty="0">
              <a:solidFill>
                <a:srgbClr val="000066"/>
              </a:solidFill>
              <a:latin typeface="宋体" panose="02010600030101010101" pitchFamily="2" charset="-122"/>
            </a:endParaRPr>
          </a:p>
          <a:p>
            <a:pPr>
              <a:buFont typeface="Arial" panose="020B0604020202020204" pitchFamily="34" charset="0"/>
              <a:buNone/>
            </a:pPr>
            <a:r>
              <a:rPr lang="zh-CN" altLang="en-US" sz="2000" b="1" dirty="0">
                <a:solidFill>
                  <a:srgbClr val="000066"/>
                </a:solidFill>
                <a:latin typeface="宋体" panose="02010600030101010101" pitchFamily="2" charset="-122"/>
              </a:rPr>
              <a:t>或塑料袋、清洁敷料覆盖不要压迫，</a:t>
            </a:r>
            <a:endParaRPr lang="en-US" altLang="zh-CN" sz="2000" b="1" dirty="0">
              <a:solidFill>
                <a:srgbClr val="000066"/>
              </a:solidFill>
              <a:latin typeface="宋体" panose="02010600030101010101" pitchFamily="2" charset="-122"/>
            </a:endParaRPr>
          </a:p>
          <a:p>
            <a:pPr>
              <a:buFont typeface="Arial" panose="020B0604020202020204" pitchFamily="34" charset="0"/>
              <a:buNone/>
            </a:pPr>
            <a:r>
              <a:rPr lang="zh-CN" altLang="en-US" sz="2000" b="1" dirty="0">
                <a:solidFill>
                  <a:srgbClr val="000066"/>
                </a:solidFill>
                <a:latin typeface="宋体" panose="02010600030101010101" pitchFamily="2" charset="-122"/>
              </a:rPr>
              <a:t>外套环形圈，再用碗扣在环形圈上</a:t>
            </a:r>
            <a:endParaRPr lang="en-US" altLang="zh-CN" sz="2000" b="1" dirty="0">
              <a:solidFill>
                <a:srgbClr val="000066"/>
              </a:solidFill>
              <a:latin typeface="宋体" panose="02010600030101010101" pitchFamily="2" charset="-122"/>
            </a:endParaRPr>
          </a:p>
          <a:p>
            <a:pPr>
              <a:buFont typeface="Arial" panose="020B0604020202020204" pitchFamily="34" charset="0"/>
              <a:buNone/>
            </a:pPr>
            <a:r>
              <a:rPr lang="zh-CN" altLang="en-US" sz="2000" b="1" dirty="0">
                <a:solidFill>
                  <a:srgbClr val="000066"/>
                </a:solidFill>
                <a:latin typeface="宋体" panose="02010600030101010101" pitchFamily="2" charset="-122"/>
              </a:rPr>
              <a:t>保护脑组织不受压迫和损伤，头顶帽</a:t>
            </a:r>
            <a:endParaRPr lang="en-US" altLang="zh-CN" sz="2000" b="1" dirty="0">
              <a:solidFill>
                <a:srgbClr val="000066"/>
              </a:solidFill>
              <a:latin typeface="宋体" panose="02010600030101010101" pitchFamily="2" charset="-122"/>
            </a:endParaRPr>
          </a:p>
          <a:p>
            <a:pPr>
              <a:buFont typeface="Arial" panose="020B0604020202020204" pitchFamily="34" charset="0"/>
              <a:buNone/>
            </a:pPr>
            <a:r>
              <a:rPr lang="zh-CN" altLang="en-US" sz="2000" b="1" dirty="0">
                <a:solidFill>
                  <a:srgbClr val="000066"/>
                </a:solidFill>
                <a:latin typeface="宋体" panose="02010600030101010101" pitchFamily="2" charset="-122"/>
              </a:rPr>
              <a:t>式或弹力尼龙网套包扎</a:t>
            </a:r>
            <a:endParaRPr lang="zh-CN" altLang="en-US" sz="2000" b="1" dirty="0">
              <a:solidFill>
                <a:srgbClr val="000066"/>
              </a:solidFill>
              <a:latin typeface="宋体" panose="02010600030101010101" pitchFamily="2" charset="-122"/>
            </a:endParaRPr>
          </a:p>
        </p:txBody>
      </p:sp>
      <p:sp>
        <p:nvSpPr>
          <p:cNvPr id="31" name="AutoShape 7"/>
          <p:cNvSpPr/>
          <p:nvPr/>
        </p:nvSpPr>
        <p:spPr>
          <a:xfrm>
            <a:off x="3779838" y="1412875"/>
            <a:ext cx="3887787" cy="495300"/>
          </a:xfrm>
          <a:prstGeom prst="wedgeRectCallout">
            <a:avLst>
              <a:gd name="adj1" fmla="val -69486"/>
              <a:gd name="adj2" fmla="val 35120"/>
            </a:avLst>
          </a:prstGeom>
          <a:noFill/>
          <a:ln w="38100" cap="flat" cmpd="sng">
            <a:solidFill>
              <a:srgbClr val="0000FF"/>
            </a:solidFill>
            <a:prstDash val="solid"/>
            <a:miter/>
            <a:headEnd type="none" w="med" len="med"/>
            <a:tailEnd type="none" w="med" len="med"/>
          </a:ln>
        </p:spPr>
        <p:txBody>
          <a:bodyPr wrap="none" anchor="ctr"/>
          <a:p>
            <a:pPr>
              <a:lnSpc>
                <a:spcPct val="130000"/>
              </a:lnSpc>
              <a:buFont typeface="Arial" panose="020B0604020202020204" pitchFamily="34" charset="0"/>
              <a:buNone/>
            </a:pPr>
            <a:r>
              <a:rPr lang="zh-CN" altLang="en-US" sz="2000" b="1" dirty="0">
                <a:solidFill>
                  <a:srgbClr val="C00000"/>
                </a:solidFill>
                <a:latin typeface="宋体" panose="02010600030101010101" pitchFamily="2" charset="-122"/>
              </a:rPr>
              <a:t>注意不要使脑组织还纳或受压迫</a:t>
            </a:r>
            <a:endParaRPr lang="zh-CN" altLang="en-US" sz="2000" b="1" dirty="0">
              <a:solidFill>
                <a:srgbClr val="C00000"/>
              </a:solidFill>
              <a:latin typeface="宋体" panose="02010600030101010101" pitchFamily="2" charset="-122"/>
            </a:endParaRPr>
          </a:p>
        </p:txBody>
      </p: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ox(in)">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050" name="Object 4"/>
          <p:cNvGraphicFramePr/>
          <p:nvPr/>
        </p:nvGraphicFramePr>
        <p:xfrm>
          <a:off x="1258888" y="1341438"/>
          <a:ext cx="1646237" cy="1611312"/>
        </p:xfrm>
        <a:graphic>
          <a:graphicData uri="http://schemas.openxmlformats.org/presentationml/2006/ole">
            <mc:AlternateContent xmlns:mc="http://schemas.openxmlformats.org/markup-compatibility/2006">
              <mc:Choice xmlns:v="urn:schemas-microsoft-com:vml" Requires="v">
                <p:oleObj spid="_x0000_s3077" name="" r:id="rId1" imgW="3901440" imgH="2926080" progId="Paint.Picture">
                  <p:embed/>
                </p:oleObj>
              </mc:Choice>
              <mc:Fallback>
                <p:oleObj name="" r:id="rId1" imgW="3901440" imgH="2926080" progId="Paint.Picture">
                  <p:embed/>
                  <p:pic>
                    <p:nvPicPr>
                      <p:cNvPr id="0" name="图片 3076"/>
                      <p:cNvPicPr/>
                      <p:nvPr/>
                    </p:nvPicPr>
                    <p:blipFill>
                      <a:blip r:embed="rId2">
                        <a:lum bright="-7999" contrast="22000"/>
                      </a:blip>
                      <a:srcRect t="-2092" r="44112" b="29156"/>
                      <a:stretch>
                        <a:fillRect/>
                      </a:stretch>
                    </p:blipFill>
                    <p:spPr>
                      <a:xfrm>
                        <a:off x="1258888" y="1341438"/>
                        <a:ext cx="1646237" cy="1611312"/>
                      </a:xfrm>
                      <a:prstGeom prst="rect">
                        <a:avLst/>
                      </a:prstGeom>
                      <a:noFill/>
                      <a:ln w="38100">
                        <a:noFill/>
                        <a:miter/>
                      </a:ln>
                    </p:spPr>
                  </p:pic>
                </p:oleObj>
              </mc:Fallback>
            </mc:AlternateContent>
          </a:graphicData>
        </a:graphic>
      </p:graphicFrame>
      <p:pic>
        <p:nvPicPr>
          <p:cNvPr id="3" name="Picture 11" descr="wmf095"/>
          <p:cNvPicPr>
            <a:picLocks noChangeAspect="1"/>
          </p:cNvPicPr>
          <p:nvPr/>
        </p:nvPicPr>
        <p:blipFill>
          <a:blip r:embed="rId3"/>
          <a:stretch>
            <a:fillRect/>
          </a:stretch>
        </p:blipFill>
        <p:spPr>
          <a:xfrm>
            <a:off x="3429000" y="1295400"/>
            <a:ext cx="1865313" cy="2743200"/>
          </a:xfrm>
          <a:prstGeom prst="rect">
            <a:avLst/>
          </a:prstGeom>
          <a:noFill/>
          <a:ln w="9525">
            <a:noFill/>
          </a:ln>
        </p:spPr>
      </p:pic>
      <p:sp>
        <p:nvSpPr>
          <p:cNvPr id="4" name="Text Box 6"/>
          <p:cNvSpPr txBox="1">
            <a:spLocks noChangeArrowheads="1"/>
          </p:cNvSpPr>
          <p:nvPr/>
        </p:nvSpPr>
        <p:spPr bwMode="auto">
          <a:xfrm>
            <a:off x="5562600" y="2057400"/>
            <a:ext cx="2209800" cy="646113"/>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3600" b="1" kern="1200" cap="none" spc="0" normalizeH="0" baseline="0" noProof="0" dirty="0">
                <a:solidFill>
                  <a:srgbClr val="C00000"/>
                </a:solidFill>
                <a:latin typeface="+mj-ea"/>
                <a:ea typeface="+mj-ea"/>
                <a:cs typeface="+mn-cs"/>
              </a:rPr>
              <a:t>不还纳</a:t>
            </a:r>
            <a:endParaRPr kumimoji="0" lang="zh-CN" altLang="en-US" sz="3600" b="1" kern="1200" cap="none" spc="0" normalizeH="0" baseline="0" noProof="0" dirty="0">
              <a:solidFill>
                <a:srgbClr val="C00000"/>
              </a:solidFill>
              <a:latin typeface="+mj-ea"/>
              <a:ea typeface="+mj-ea"/>
              <a:cs typeface="+mn-cs"/>
            </a:endParaRPr>
          </a:p>
        </p:txBody>
      </p:sp>
      <p:sp>
        <p:nvSpPr>
          <p:cNvPr id="5" name="AutoShape 5"/>
          <p:cNvSpPr>
            <a:spLocks noChangeArrowheads="1"/>
          </p:cNvSpPr>
          <p:nvPr/>
        </p:nvSpPr>
        <p:spPr bwMode="auto">
          <a:xfrm>
            <a:off x="7467600" y="1447800"/>
            <a:ext cx="1143000" cy="1219200"/>
          </a:xfrm>
          <a:prstGeom prst="curvedLeftArrow">
            <a:avLst>
              <a:gd name="adj1" fmla="val 21333"/>
              <a:gd name="adj2" fmla="val 42667"/>
              <a:gd name="adj3" fmla="val 33333"/>
            </a:avLst>
          </a:prstGeom>
          <a:solidFill>
            <a:srgbClr val="008000"/>
          </a:solid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sp>
        <p:nvSpPr>
          <p:cNvPr id="2054" name="Rectangle 13"/>
          <p:cNvSpPr/>
          <p:nvPr/>
        </p:nvSpPr>
        <p:spPr>
          <a:xfrm>
            <a:off x="2195513" y="4437063"/>
            <a:ext cx="4779962" cy="1200150"/>
          </a:xfrm>
          <a:prstGeom prst="rect">
            <a:avLst/>
          </a:prstGeom>
          <a:noFill/>
          <a:ln w="9525">
            <a:noFill/>
          </a:ln>
        </p:spPr>
        <p:txBody>
          <a:bodyPr/>
          <a:p>
            <a:pPr marL="342900" indent="-342900" algn="ctr">
              <a:spcBef>
                <a:spcPct val="20000"/>
              </a:spcBef>
            </a:pPr>
            <a:r>
              <a:rPr lang="zh-CN" altLang="en-US" sz="2800" b="1" dirty="0">
                <a:latin typeface="宋体" panose="02010600030101010101" pitchFamily="2" charset="-122"/>
              </a:rPr>
              <a:t>保鲜膜敷盖，盖敷料，扣小酒杯后双眼包扎</a:t>
            </a:r>
            <a:endParaRPr lang="zh-CN" altLang="en-US" sz="2800" b="1" dirty="0">
              <a:latin typeface="宋体" panose="02010600030101010101" pitchFamily="2" charset="-122"/>
            </a:endParaRPr>
          </a:p>
        </p:txBody>
      </p:sp>
      <p:sp>
        <p:nvSpPr>
          <p:cNvPr id="2055" name="矩形 4"/>
          <p:cNvSpPr/>
          <p:nvPr/>
        </p:nvSpPr>
        <p:spPr>
          <a:xfrm>
            <a:off x="3197225" y="214313"/>
            <a:ext cx="3481388" cy="641350"/>
          </a:xfrm>
          <a:prstGeom prst="rect">
            <a:avLst/>
          </a:prstGeom>
          <a:noFill/>
          <a:ln w="9525">
            <a:noFill/>
          </a:ln>
        </p:spPr>
        <p:txBody>
          <a:bodyPr wrap="none">
            <a:spAutoFit/>
          </a:bodyPr>
          <a:p>
            <a:pPr algn="ctr">
              <a:lnSpc>
                <a:spcPct val="130000"/>
              </a:lnSpc>
            </a:pPr>
            <a:r>
              <a:rPr lang="zh-CN" altLang="en-US" sz="3200" b="1" dirty="0">
                <a:latin typeface="宋体" panose="02010600030101010101" pitchFamily="2" charset="-122"/>
              </a:rPr>
              <a:t>眼球脱出现场处理</a:t>
            </a:r>
            <a:endParaRPr lang="zh-CN" altLang="en-US" sz="3200" b="1" dirty="0">
              <a:latin typeface="宋体" panose="02010600030101010101" pitchFamily="2" charset="-122"/>
            </a:endParaRPr>
          </a:p>
        </p:txBody>
      </p:sp>
      <p:pic>
        <p:nvPicPr>
          <p:cNvPr id="2" name="图片 1"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 Box 2"/>
          <p:cNvSpPr txBox="1">
            <a:spLocks noChangeArrowheads="1"/>
          </p:cNvSpPr>
          <p:nvPr/>
        </p:nvSpPr>
        <p:spPr bwMode="auto">
          <a:xfrm>
            <a:off x="1187450" y="1628775"/>
            <a:ext cx="6769100" cy="720725"/>
          </a:xfrm>
          <a:prstGeom prst="rect">
            <a:avLst/>
          </a:prstGeom>
          <a:noFill/>
          <a:ln w="9525">
            <a:solidFill>
              <a:schemeClr val="tx2">
                <a:lumMod val="95000"/>
                <a:lumOff val="5000"/>
              </a:schemeClr>
            </a:solidFill>
            <a:prstDash val="dash"/>
            <a:miter lim="800000"/>
          </a:ln>
        </p:spPr>
        <p:txBody>
          <a:bodyPr>
            <a:spAutoFit/>
          </a:bodyPr>
          <a:lstStyle/>
          <a:p>
            <a:pPr marL="457200" marR="0" indent="-457200" defTabSz="914400">
              <a:lnSpc>
                <a:spcPct val="170000"/>
              </a:lnSpc>
              <a:spcBef>
                <a:spcPct val="20000"/>
              </a:spcBef>
              <a:buClr>
                <a:srgbClr val="FF0000"/>
              </a:buClr>
              <a:buSzTx/>
              <a:buFont typeface="Wingdings" panose="05000000000000000000" pitchFamily="2" charset="2"/>
              <a:buNone/>
              <a:defRPr/>
            </a:pPr>
            <a:r>
              <a:rPr kumimoji="0" lang="zh-CN" altLang="en-US" sz="2400" b="1" kern="1200" cap="none" spc="0" normalizeH="0" baseline="0" noProof="0" dirty="0">
                <a:solidFill>
                  <a:srgbClr val="000000"/>
                </a:solidFill>
                <a:latin typeface="宋体" panose="02010600030101010101" pitchFamily="2" charset="-122"/>
                <a:ea typeface="宋体" panose="02010600030101010101" pitchFamily="2" charset="-122"/>
                <a:cs typeface="+mn-cs"/>
              </a:rPr>
              <a:t>不包扎，压迫止血后，暴露伤口，迅速就医 </a:t>
            </a:r>
            <a:endParaRPr kumimoji="0" lang="zh-CN" altLang="en-US" sz="3600" b="1" kern="1200" cap="none" spc="0" normalizeH="0" baseline="0" noProof="0" dirty="0">
              <a:solidFill>
                <a:srgbClr val="000000"/>
              </a:solidFill>
              <a:latin typeface="宋体" panose="02010600030101010101" pitchFamily="2" charset="-122"/>
              <a:ea typeface="宋体" panose="02010600030101010101" pitchFamily="2" charset="-122"/>
              <a:cs typeface="+mn-cs"/>
            </a:endParaRPr>
          </a:p>
        </p:txBody>
      </p:sp>
      <p:sp>
        <p:nvSpPr>
          <p:cNvPr id="9" name="Rectangle 3"/>
          <p:cNvSpPr txBox="1">
            <a:spLocks noChangeArrowheads="1"/>
          </p:cNvSpPr>
          <p:nvPr/>
        </p:nvSpPr>
        <p:spPr bwMode="auto">
          <a:xfrm>
            <a:off x="1187450" y="765175"/>
            <a:ext cx="6769100" cy="719138"/>
          </a:xfrm>
          <a:prstGeom prst="rect">
            <a:avLst/>
          </a:prstGeom>
          <a:noFill/>
          <a:ln w="9525">
            <a:noFill/>
            <a:miter lim="800000"/>
          </a:ln>
        </p:spPr>
        <p:txBody>
          <a:bodyPr anchor="ctr"/>
          <a:lstStyle/>
          <a:p>
            <a:pPr marR="0" algn="ctr" defTabSz="914400" eaLnBrk="0" hangingPunct="0">
              <a:buClrTx/>
              <a:buSzTx/>
              <a:buFontTx/>
              <a:buNone/>
              <a:defRPr/>
            </a:pPr>
            <a:r>
              <a:rPr kumimoji="0" lang="zh-CN" altLang="en-US" sz="3200" b="1" kern="1200" cap="none" spc="0" normalizeH="0" baseline="0" noProof="0" dirty="0">
                <a:solidFill>
                  <a:srgbClr val="FF0000"/>
                </a:solidFill>
                <a:latin typeface="宋体" panose="02010600030101010101" pitchFamily="2" charset="-122"/>
                <a:ea typeface="宋体" panose="02010600030101010101" pitchFamily="2" charset="-122"/>
                <a:cs typeface="+mj-cs"/>
              </a:rPr>
              <a:t>钉子刺伤处理原则</a:t>
            </a:r>
            <a:endParaRPr kumimoji="0" lang="zh-CN" altLang="en-US" sz="3200" b="1" kern="1200" cap="none" spc="0" normalizeH="0" baseline="0" noProof="0" dirty="0">
              <a:solidFill>
                <a:srgbClr val="FF0000"/>
              </a:solidFill>
              <a:latin typeface="宋体" panose="02010600030101010101" pitchFamily="2" charset="-122"/>
              <a:ea typeface="宋体" panose="02010600030101010101" pitchFamily="2" charset="-122"/>
              <a:cs typeface="+mj-cs"/>
            </a:endParaRPr>
          </a:p>
        </p:txBody>
      </p:sp>
      <p:pic>
        <p:nvPicPr>
          <p:cNvPr id="113668" name="Picture 2"/>
          <p:cNvPicPr>
            <a:picLocks noChangeAspect="1"/>
          </p:cNvPicPr>
          <p:nvPr/>
        </p:nvPicPr>
        <p:blipFill>
          <a:blip r:embed="rId1">
            <a:clrChange>
              <a:clrFrom>
                <a:srgbClr val="FFFFFF"/>
              </a:clrFrom>
              <a:clrTo>
                <a:srgbClr val="FFFFFF">
                  <a:alpha val="0"/>
                </a:srgbClr>
              </a:clrTo>
            </a:clrChange>
            <a:lum bright="-20001" contrast="40000"/>
          </a:blip>
          <a:stretch>
            <a:fillRect/>
          </a:stretch>
        </p:blipFill>
        <p:spPr>
          <a:xfrm>
            <a:off x="5219700" y="2636838"/>
            <a:ext cx="2657475" cy="3181350"/>
          </a:xfrm>
          <a:prstGeom prst="rect">
            <a:avLst/>
          </a:prstGeom>
          <a:noFill/>
          <a:ln w="9525">
            <a:noFill/>
          </a:ln>
        </p:spPr>
      </p:pic>
      <p:pic>
        <p:nvPicPr>
          <p:cNvPr id="113669" name="Picture 6"/>
          <p:cNvPicPr>
            <a:picLocks noChangeAspect="1"/>
          </p:cNvPicPr>
          <p:nvPr/>
        </p:nvPicPr>
        <p:blipFill>
          <a:blip r:embed="rId2">
            <a:clrChange>
              <a:clrFrom>
                <a:srgbClr val="FFFFFF"/>
              </a:clrFrom>
              <a:clrTo>
                <a:srgbClr val="FFFFFF">
                  <a:alpha val="0"/>
                </a:srgbClr>
              </a:clrTo>
            </a:clrChange>
            <a:lum bright="-10001" contrast="40000"/>
          </a:blip>
          <a:stretch>
            <a:fillRect/>
          </a:stretch>
        </p:blipFill>
        <p:spPr>
          <a:xfrm>
            <a:off x="1331913" y="2636838"/>
            <a:ext cx="3240087" cy="3276600"/>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4690" name="图片 6" descr="IMG_20171007_154442.jpg"/>
          <p:cNvPicPr>
            <a:picLocks noChangeAspect="1"/>
          </p:cNvPicPr>
          <p:nvPr/>
        </p:nvPicPr>
        <p:blipFill>
          <a:blip r:embed="rId1"/>
          <a:stretch>
            <a:fillRect/>
          </a:stretch>
        </p:blipFill>
        <p:spPr>
          <a:xfrm>
            <a:off x="250825" y="118110"/>
            <a:ext cx="4249738" cy="5948363"/>
          </a:xfrm>
          <a:prstGeom prst="rect">
            <a:avLst/>
          </a:prstGeom>
          <a:noFill/>
          <a:ln w="9525">
            <a:noFill/>
          </a:ln>
        </p:spPr>
      </p:pic>
      <p:pic>
        <p:nvPicPr>
          <p:cNvPr id="114691" name="图片 9" descr="IMG_20171007_154510.jpg"/>
          <p:cNvPicPr>
            <a:picLocks noChangeAspect="1"/>
          </p:cNvPicPr>
          <p:nvPr/>
        </p:nvPicPr>
        <p:blipFill>
          <a:blip r:embed="rId2"/>
          <a:stretch>
            <a:fillRect/>
          </a:stretch>
        </p:blipFill>
        <p:spPr>
          <a:xfrm>
            <a:off x="4572000" y="118110"/>
            <a:ext cx="4351338" cy="5903913"/>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5714" name="Picture 1" descr="C:\Users\Administrator\AppData\Roaming\Tencent\Users\1210877157\QQ\WinTemp\RichOle\_7R2]))NKPLHQ)HS5)ZA$03.png"/>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3" name="WordArt 4"/>
          <p:cNvPicPr/>
          <p:nvPr/>
        </p:nvPicPr>
        <p:blipFill>
          <a:blip r:embed="rId2">
            <a:clrChange>
              <a:clrFrom>
                <a:srgbClr val="000000"/>
              </a:clrFrom>
              <a:clrTo>
                <a:srgbClr val="000000">
                  <a:alpha val="0"/>
                </a:srgbClr>
              </a:clrTo>
            </a:clrChange>
          </a:blip>
          <a:stretch>
            <a:fillRect/>
          </a:stretch>
        </p:blipFill>
        <p:spPr>
          <a:xfrm>
            <a:off x="571500" y="928688"/>
            <a:ext cx="7929563" cy="4237037"/>
          </a:xfrm>
          <a:prstGeom prst="rect">
            <a:avLst/>
          </a:prstGeom>
          <a:noFill/>
          <a:ln w="9525">
            <a:noFill/>
          </a:ln>
        </p:spPr>
      </p:pic>
      <p:sp>
        <p:nvSpPr>
          <p:cNvPr id="5" name="Rectangle 4"/>
          <p:cNvSpPr>
            <a:spLocks noChangeArrowheads="1"/>
          </p:cNvSpPr>
          <p:nvPr/>
        </p:nvSpPr>
        <p:spPr bwMode="auto">
          <a:xfrm>
            <a:off x="928688" y="4643438"/>
            <a:ext cx="7848600" cy="641350"/>
          </a:xfrm>
          <a:prstGeom prst="rect">
            <a:avLst/>
          </a:prstGeom>
          <a:noFill/>
          <a:ln w="9525">
            <a:noFill/>
            <a:miter lim="800000"/>
          </a:ln>
        </p:spPr>
        <p:txBody>
          <a:bodyPr>
            <a:spAutoFit/>
          </a:bodyPr>
          <a:lstStyle/>
          <a:p>
            <a:pPr marL="342900" marR="0" lvl="0" indent="-34290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让我们携手，共同撑起生命的蓝天！</a:t>
            </a:r>
            <a:endParaRPr kumimoji="0" lang="zh-CN" altLang="en-US" sz="36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p:txBody>
      </p:sp>
      <p:pic>
        <p:nvPicPr>
          <p:cNvPr id="4" name="图片 3" descr="图片1"/>
          <p:cNvPicPr>
            <a:picLocks noChangeAspect="1"/>
          </p:cNvPicPr>
          <p:nvPr/>
        </p:nvPicPr>
        <p:blipFill>
          <a:blip r:embed="rId3"/>
          <a:stretch>
            <a:fillRect/>
          </a:stretch>
        </p:blipFill>
        <p:spPr>
          <a:xfrm>
            <a:off x="-12700" y="606742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000000"/>
                                          </p:val>
                                        </p:tav>
                                        <p:tav tm="100000">
                                          <p:val>
                                            <p:strVal val="#ppt_w"/>
                                          </p:val>
                                        </p:tav>
                                      </p:tavLst>
                                    </p:anim>
                                    <p:anim calcmode="lin" valueType="num">
                                      <p:cBhvr>
                                        <p:cTn id="8" dur="500" fill="hold"/>
                                        <p:tgtEl>
                                          <p:spTgt spid="3"/>
                                        </p:tgtEl>
                                        <p:attrNameLst>
                                          <p:attrName>ppt_h</p:attrName>
                                        </p:attrNameLst>
                                      </p:cBhvr>
                                      <p:tavLst>
                                        <p:tav tm="0">
                                          <p:val>
                                            <p:fltVal val="0.000000"/>
                                          </p:val>
                                        </p:tav>
                                        <p:tav tm="100000">
                                          <p:val>
                                            <p:strVal val="#ppt_h"/>
                                          </p:val>
                                        </p:tav>
                                      </p:tavLst>
                                    </p:anim>
                                    <p:anim calcmode="lin" valueType="num">
                                      <p:cBhvr>
                                        <p:cTn id="9" dur="500" fill="hold"/>
                                        <p:tgtEl>
                                          <p:spTgt spid="3"/>
                                        </p:tgtEl>
                                        <p:attrNameLst>
                                          <p:attrName>ppt_x</p:attrName>
                                        </p:attrNameLst>
                                      </p:cBhvr>
                                      <p:tavLst>
                                        <p:tav tm="0" fmla="#ppt_x+(cos(-2*pi*(1-$))*-#ppt_x-sin(-2*pi*(1-$))*(1-#ppt_y))*(1-$)">
                                          <p:val>
                                            <p:fltVal val="0.000000"/>
                                          </p:val>
                                        </p:tav>
                                        <p:tav tm="100000">
                                          <p:val>
                                            <p:fltVal val="1.000000"/>
                                          </p:val>
                                        </p:tav>
                                      </p:tavLst>
                                    </p:anim>
                                    <p:anim calcmode="lin" valueType="num">
                                      <p:cBhvr>
                                        <p:cTn id="10" dur="500" fill="hold"/>
                                        <p:tgtEl>
                                          <p:spTgt spid="3"/>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ext Box 3"/>
          <p:cNvSpPr txBox="1"/>
          <p:nvPr/>
        </p:nvSpPr>
        <p:spPr>
          <a:xfrm>
            <a:off x="1619250" y="1836738"/>
            <a:ext cx="5184775" cy="5021262"/>
          </a:xfrm>
          <a:prstGeom prst="rect">
            <a:avLst/>
          </a:prstGeom>
          <a:noFill/>
          <a:ln w="9525">
            <a:noFill/>
          </a:ln>
        </p:spPr>
        <p:txBody>
          <a:bodyPr>
            <a:spAutoFit/>
          </a:bodyPr>
          <a:p>
            <a:pPr>
              <a:spcBef>
                <a:spcPct val="50000"/>
              </a:spcBef>
            </a:pPr>
            <a:r>
              <a:rPr lang="zh-CN" altLang="en-US" sz="3800" dirty="0">
                <a:solidFill>
                  <a:srgbClr val="FF0000"/>
                </a:solidFill>
                <a:latin typeface="黑体" panose="02010609060101010101" pitchFamily="49" charset="-122"/>
                <a:ea typeface="黑体" panose="02010609060101010101" pitchFamily="49" charset="-122"/>
              </a:rPr>
              <a:t>止血</a:t>
            </a:r>
            <a:r>
              <a:rPr lang="zh-CN" altLang="en-US" sz="3800" dirty="0">
                <a:latin typeface="黑体" panose="02010609060101010101" pitchFamily="49" charset="-122"/>
                <a:ea typeface="黑体" panose="02010609060101010101" pitchFamily="49" charset="-122"/>
              </a:rPr>
              <a:t>   </a:t>
            </a:r>
            <a:r>
              <a:rPr lang="zh-CN" altLang="en-US" sz="3800" dirty="0">
                <a:solidFill>
                  <a:srgbClr val="000066"/>
                </a:solidFill>
                <a:latin typeface="黑体" panose="02010609060101010101" pitchFamily="49" charset="-122"/>
                <a:ea typeface="黑体" panose="02010609060101010101" pitchFamily="49" charset="-122"/>
              </a:rPr>
              <a:t>要彻底</a:t>
            </a:r>
            <a:r>
              <a:rPr lang="zh-CN" altLang="en-US" sz="3800" dirty="0">
                <a:latin typeface="黑体" panose="02010609060101010101" pitchFamily="49" charset="-122"/>
                <a:ea typeface="黑体" panose="02010609060101010101" pitchFamily="49" charset="-122"/>
              </a:rPr>
              <a:t>  </a:t>
            </a:r>
            <a:endParaRPr lang="zh-CN" altLang="en-US" sz="3800" dirty="0">
              <a:latin typeface="黑体" panose="02010609060101010101" pitchFamily="49" charset="-122"/>
              <a:ea typeface="黑体" panose="02010609060101010101" pitchFamily="49" charset="-122"/>
            </a:endParaRPr>
          </a:p>
          <a:p>
            <a:pPr>
              <a:spcBef>
                <a:spcPct val="50000"/>
              </a:spcBef>
            </a:pPr>
            <a:r>
              <a:rPr lang="zh-CN" altLang="en-US" sz="3800" dirty="0">
                <a:solidFill>
                  <a:srgbClr val="FF0000"/>
                </a:solidFill>
                <a:latin typeface="黑体" panose="02010609060101010101" pitchFamily="49" charset="-122"/>
                <a:ea typeface="黑体" panose="02010609060101010101" pitchFamily="49" charset="-122"/>
              </a:rPr>
              <a:t>包扎</a:t>
            </a:r>
            <a:r>
              <a:rPr lang="zh-CN" altLang="en-US" sz="3800" dirty="0">
                <a:latin typeface="黑体" panose="02010609060101010101" pitchFamily="49" charset="-122"/>
                <a:ea typeface="黑体" panose="02010609060101010101" pitchFamily="49" charset="-122"/>
              </a:rPr>
              <a:t>   </a:t>
            </a:r>
            <a:r>
              <a:rPr lang="zh-CN" altLang="en-US" sz="3800" dirty="0">
                <a:solidFill>
                  <a:srgbClr val="000066"/>
                </a:solidFill>
                <a:latin typeface="黑体" panose="02010609060101010101" pitchFamily="49" charset="-122"/>
                <a:ea typeface="黑体" panose="02010609060101010101" pitchFamily="49" charset="-122"/>
              </a:rPr>
              <a:t>要准确</a:t>
            </a:r>
            <a:endParaRPr lang="zh-CN" altLang="en-US" sz="3800" dirty="0">
              <a:solidFill>
                <a:srgbClr val="000066"/>
              </a:solidFill>
              <a:latin typeface="黑体" panose="02010609060101010101" pitchFamily="49" charset="-122"/>
              <a:ea typeface="黑体" panose="02010609060101010101" pitchFamily="49" charset="-122"/>
            </a:endParaRPr>
          </a:p>
          <a:p>
            <a:pPr>
              <a:spcBef>
                <a:spcPct val="50000"/>
              </a:spcBef>
            </a:pPr>
            <a:r>
              <a:rPr lang="zh-CN" altLang="en-US" sz="3800" dirty="0">
                <a:solidFill>
                  <a:srgbClr val="FF0000"/>
                </a:solidFill>
                <a:latin typeface="黑体" panose="02010609060101010101" pitchFamily="49" charset="-122"/>
                <a:ea typeface="黑体" panose="02010609060101010101" pitchFamily="49" charset="-122"/>
              </a:rPr>
              <a:t>固定</a:t>
            </a:r>
            <a:r>
              <a:rPr lang="zh-CN" altLang="en-US" sz="3800" dirty="0">
                <a:latin typeface="黑体" panose="02010609060101010101" pitchFamily="49" charset="-122"/>
                <a:ea typeface="黑体" panose="02010609060101010101" pitchFamily="49" charset="-122"/>
              </a:rPr>
              <a:t>   </a:t>
            </a:r>
            <a:r>
              <a:rPr lang="zh-CN" altLang="en-US" sz="3800" dirty="0">
                <a:solidFill>
                  <a:srgbClr val="000066"/>
                </a:solidFill>
                <a:latin typeface="黑体" panose="02010609060101010101" pitchFamily="49" charset="-122"/>
                <a:ea typeface="黑体" panose="02010609060101010101" pitchFamily="49" charset="-122"/>
              </a:rPr>
              <a:t>要牢固</a:t>
            </a:r>
            <a:endParaRPr lang="zh-CN" altLang="en-US" sz="3800" dirty="0">
              <a:solidFill>
                <a:srgbClr val="000066"/>
              </a:solidFill>
              <a:latin typeface="黑体" panose="02010609060101010101" pitchFamily="49" charset="-122"/>
              <a:ea typeface="黑体" panose="02010609060101010101" pitchFamily="49" charset="-122"/>
            </a:endParaRPr>
          </a:p>
          <a:p>
            <a:pPr>
              <a:spcBef>
                <a:spcPct val="50000"/>
              </a:spcBef>
            </a:pPr>
            <a:r>
              <a:rPr lang="zh-CN" altLang="en-US" sz="3800" dirty="0">
                <a:solidFill>
                  <a:srgbClr val="FF0000"/>
                </a:solidFill>
                <a:latin typeface="黑体" panose="02010609060101010101" pitchFamily="49" charset="-122"/>
                <a:ea typeface="黑体" panose="02010609060101010101" pitchFamily="49" charset="-122"/>
              </a:rPr>
              <a:t>搬运</a:t>
            </a:r>
            <a:r>
              <a:rPr lang="zh-CN" altLang="en-US" sz="3800" dirty="0">
                <a:latin typeface="黑体" panose="02010609060101010101" pitchFamily="49" charset="-122"/>
                <a:ea typeface="黑体" panose="02010609060101010101" pitchFamily="49" charset="-122"/>
              </a:rPr>
              <a:t>   </a:t>
            </a:r>
            <a:r>
              <a:rPr lang="zh-CN" altLang="en-US" sz="3800" dirty="0">
                <a:solidFill>
                  <a:srgbClr val="000066"/>
                </a:solidFill>
                <a:latin typeface="黑体" panose="02010609060101010101" pitchFamily="49" charset="-122"/>
                <a:ea typeface="黑体" panose="02010609060101010101" pitchFamily="49" charset="-122"/>
              </a:rPr>
              <a:t>要安全</a:t>
            </a:r>
            <a:endParaRPr lang="zh-CN" altLang="en-US" sz="3800" dirty="0">
              <a:solidFill>
                <a:srgbClr val="000066"/>
              </a:solidFill>
              <a:latin typeface="黑体" panose="02010609060101010101" pitchFamily="49" charset="-122"/>
              <a:ea typeface="黑体" panose="02010609060101010101" pitchFamily="49" charset="-122"/>
            </a:endParaRPr>
          </a:p>
          <a:p>
            <a:pPr>
              <a:spcBef>
                <a:spcPct val="50000"/>
              </a:spcBef>
            </a:pPr>
            <a:endParaRPr lang="zh-CN" altLang="en-US" sz="3800" dirty="0">
              <a:latin typeface="黑体" panose="02010609060101010101" pitchFamily="49" charset="-122"/>
              <a:ea typeface="黑体" panose="02010609060101010101" pitchFamily="49" charset="-122"/>
            </a:endParaRPr>
          </a:p>
          <a:p>
            <a:pPr>
              <a:spcBef>
                <a:spcPct val="50000"/>
              </a:spcBef>
            </a:pPr>
            <a:endParaRPr lang="en-US" altLang="zh-CN" sz="3800" dirty="0">
              <a:latin typeface="Times New Roman" panose="02020603050405020304" pitchFamily="18" charset="0"/>
            </a:endParaRPr>
          </a:p>
        </p:txBody>
      </p:sp>
      <p:sp>
        <p:nvSpPr>
          <p:cNvPr id="25603" name="Text Box 15"/>
          <p:cNvSpPr txBox="1"/>
          <p:nvPr/>
        </p:nvSpPr>
        <p:spPr>
          <a:xfrm>
            <a:off x="1331913" y="692150"/>
            <a:ext cx="6551612" cy="762000"/>
          </a:xfrm>
          <a:prstGeom prst="rect">
            <a:avLst/>
          </a:prstGeom>
          <a:noFill/>
          <a:ln w="9525">
            <a:noFill/>
          </a:ln>
        </p:spPr>
        <p:txBody>
          <a:bodyPr>
            <a:spAutoFit/>
          </a:bodyPr>
          <a:p>
            <a:pPr>
              <a:spcBef>
                <a:spcPct val="50000"/>
              </a:spcBef>
            </a:pPr>
            <a:r>
              <a:rPr lang="zh-CN" altLang="en-US" sz="4400" dirty="0">
                <a:solidFill>
                  <a:srgbClr val="CC0000"/>
                </a:solidFill>
                <a:latin typeface="黑体" panose="02010609060101010101" pitchFamily="49" charset="-122"/>
                <a:ea typeface="黑体" panose="02010609060101010101" pitchFamily="49" charset="-122"/>
              </a:rPr>
              <a:t>创伤救护 四大技术</a:t>
            </a:r>
            <a:endParaRPr lang="zh-CN" altLang="en-US" sz="4400" dirty="0">
              <a:solidFill>
                <a:srgbClr val="CC0000"/>
              </a:solidFill>
              <a:latin typeface="黑体" panose="02010609060101010101" pitchFamily="49" charset="-122"/>
              <a:ea typeface="黑体" panose="02010609060101010101" pitchFamily="49" charset="-122"/>
            </a:endParaRPr>
          </a:p>
        </p:txBody>
      </p:sp>
      <p:sp>
        <p:nvSpPr>
          <p:cNvPr id="7172" name="AutoShape 17">
            <a:hlinkClick r:id="rId1" action="ppaction://hlinksldjump"/>
          </p:cNvPr>
          <p:cNvSpPr/>
          <p:nvPr/>
        </p:nvSpPr>
        <p:spPr>
          <a:xfrm>
            <a:off x="4932363" y="2133600"/>
            <a:ext cx="658812" cy="2952750"/>
          </a:xfrm>
          <a:prstGeom prst="rightBrace">
            <a:avLst>
              <a:gd name="adj1" fmla="val 37349"/>
              <a:gd name="adj2" fmla="val 50657"/>
            </a:avLst>
          </a:prstGeom>
          <a:noFill/>
          <a:ln w="9525" cap="flat" cmpd="sng">
            <a:solidFill>
              <a:schemeClr val="tx1"/>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7173" name="Text Box 19"/>
          <p:cNvSpPr txBox="1">
            <a:spLocks noChangeArrowheads="1"/>
          </p:cNvSpPr>
          <p:nvPr/>
        </p:nvSpPr>
        <p:spPr bwMode="auto">
          <a:xfrm>
            <a:off x="5795963" y="3068638"/>
            <a:ext cx="2449513" cy="1373188"/>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800" b="0" kern="1200" cap="none" spc="0" normalizeH="0" baseline="0" noProof="0" smtClean="0">
                <a:solidFill>
                  <a:schemeClr val="hlink"/>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可以避免和降低</a:t>
            </a:r>
            <a:r>
              <a:rPr kumimoji="0" lang="zh-CN" altLang="en-US" sz="2800" kern="1200" cap="none" spc="0" normalizeH="0" baseline="0" noProof="0" smtClean="0">
                <a:solidFill>
                  <a:srgbClr val="FF0000"/>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第二</a:t>
            </a:r>
            <a:r>
              <a:rPr kumimoji="0" lang="zh-CN" altLang="en-US" sz="2800" b="0" kern="1200" cap="none" spc="0" normalizeH="0" baseline="0" noProof="0" smtClean="0">
                <a:solidFill>
                  <a:schemeClr val="hlink"/>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a:t>
            </a:r>
            <a:r>
              <a:rPr kumimoji="0" lang="zh-CN" altLang="en-US" sz="2800" kern="1200" cap="none" spc="0" normalizeH="0" baseline="0" noProof="0" smtClean="0">
                <a:solidFill>
                  <a:srgbClr val="FF0000"/>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第三</a:t>
            </a:r>
            <a:r>
              <a:rPr kumimoji="0" lang="zh-CN" altLang="en-US" sz="2800" b="0" kern="1200" cap="none" spc="0" normalizeH="0" baseline="0" noProof="0" smtClean="0">
                <a:solidFill>
                  <a:schemeClr val="hlink"/>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个死亡高峰</a:t>
            </a:r>
            <a:endParaRPr kumimoji="0" lang="zh-CN" altLang="en-US" sz="2800" b="0" kern="1200" cap="none" spc="0" normalizeH="0" baseline="0" noProof="0" smtClean="0">
              <a:solidFill>
                <a:srgbClr val="0066FF"/>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endParaRPr>
          </a:p>
        </p:txBody>
      </p: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left)">
                                      <p:cBhvr>
                                        <p:cTn id="7" dur="5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wipe(up)">
                                      <p:cBhvr>
                                        <p:cTn id="12" dur="3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ldLvl="0" animBg="1"/>
      <p:bldP spid="7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2"/>
          <p:cNvSpPr>
            <a:spLocks noGrp="1" noChangeArrowheads="1"/>
          </p:cNvSpPr>
          <p:nvPr>
            <p:ph type="title"/>
          </p:nvPr>
        </p:nvSpPr>
        <p:spPr>
          <a:xfrm>
            <a:off x="357188" y="714375"/>
            <a:ext cx="8229600" cy="11557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smtClean="0">
                <a:ln>
                  <a:noFill/>
                </a:ln>
                <a:solidFill>
                  <a:srgbClr val="CC0000"/>
                </a:solidFill>
                <a:effectLst>
                  <a:outerShdw blurRad="38100" dist="38100" dir="2700000" algn="tl">
                    <a:srgbClr val="C0C0C0"/>
                  </a:outerShdw>
                </a:effectLst>
                <a:uLnTx/>
                <a:uFillTx/>
                <a:latin typeface="+mj-lt"/>
                <a:ea typeface="黑体" panose="02010609060101010101" pitchFamily="49" charset="-122"/>
                <a:cs typeface="+mj-cs"/>
              </a:rPr>
              <a:t>创伤急救的基本原则</a:t>
            </a:r>
            <a:endParaRPr kumimoji="0" lang="zh-CN" altLang="en-US" sz="4000" b="1" i="0" u="none" strike="noStrike" kern="0" cap="none" spc="0" normalizeH="0" baseline="0" noProof="0" smtClean="0">
              <a:ln>
                <a:noFill/>
              </a:ln>
              <a:solidFill>
                <a:srgbClr val="CC0000"/>
              </a:solidFill>
              <a:effectLst>
                <a:outerShdw blurRad="38100" dist="38100" dir="2700000" algn="tl">
                  <a:srgbClr val="C0C0C0"/>
                </a:outerShdw>
              </a:effectLst>
              <a:uLnTx/>
              <a:uFillTx/>
              <a:latin typeface="+mj-lt"/>
              <a:ea typeface="黑体" panose="02010609060101010101" pitchFamily="49" charset="-122"/>
              <a:cs typeface="+mj-cs"/>
            </a:endParaRPr>
          </a:p>
        </p:txBody>
      </p:sp>
      <p:sp>
        <p:nvSpPr>
          <p:cNvPr id="8195" name="Rectangle 3"/>
          <p:cNvSpPr>
            <a:spLocks noGrp="1" noChangeArrowheads="1"/>
          </p:cNvSpPr>
          <p:nvPr>
            <p:ph type="body" idx="1"/>
          </p:nvPr>
        </p:nvSpPr>
        <p:spPr>
          <a:xfrm>
            <a:off x="1042988" y="1700213"/>
            <a:ext cx="7000875" cy="3565525"/>
          </a:xfrm>
        </p:spPr>
        <p:txBody>
          <a:bodyPr vert="horz" wrap="square" lIns="91440" tIns="45720" rIns="91440" bIns="45720" numCol="1" anchor="t" anchorCtr="0" compatLnSpc="1"/>
          <a:lstStyle/>
          <a:p>
            <a:pPr marL="742950" marR="0" lvl="1" indent="-285750" algn="l" defTabSz="914400" rtl="0" eaLnBrk="1" fontAlgn="base" latinLnBrk="0" hangingPunct="1">
              <a:lnSpc>
                <a:spcPct val="80000"/>
              </a:lnSpc>
              <a:spcBef>
                <a:spcPct val="20000"/>
              </a:spcBef>
              <a:spcAft>
                <a:spcPct val="0"/>
              </a:spcAft>
              <a:buClr>
                <a:srgbClr val="FF0000"/>
              </a:buClr>
              <a:buSzTx/>
              <a:buFontTx/>
              <a:buNone/>
              <a:defRPr/>
            </a:pPr>
            <a:r>
              <a:rPr kumimoji="0" lang="zh-CN" altLang="en-US" sz="1300"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rPr>
              <a:t>  </a:t>
            </a:r>
            <a:endParaRPr kumimoji="0" lang="en-US" sz="1300"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endParaRPr>
          </a:p>
          <a:p>
            <a:pPr marL="342900" marR="0" lvl="0" indent="-342900" algn="l" defTabSz="914400" rtl="0" eaLnBrk="1" fontAlgn="base" latinLnBrk="0" hangingPunct="1">
              <a:lnSpc>
                <a:spcPct val="80000"/>
              </a:lnSpc>
              <a:spcBef>
                <a:spcPct val="20000"/>
              </a:spcBef>
              <a:spcAft>
                <a:spcPct val="0"/>
              </a:spcAft>
              <a:buClr>
                <a:srgbClr val="FF0000"/>
              </a:buClr>
              <a:buSzTx/>
              <a:buFont typeface="Wingdings" panose="05000000000000000000" pitchFamily="2" charset="2"/>
              <a:buChar char="Ø"/>
              <a:defRPr/>
            </a:pPr>
            <a:r>
              <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保证安全（救护员、伤病员）</a:t>
            </a:r>
            <a:endPar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rgbClr val="FF0000"/>
              </a:buClr>
              <a:buSzTx/>
              <a:buFont typeface="Wingdings" panose="05000000000000000000" pitchFamily="2" charset="2"/>
              <a:buChar char="Ø"/>
              <a:defRPr/>
            </a:pPr>
            <a:r>
              <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预防交叉感染</a:t>
            </a:r>
            <a:endPar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rgbClr val="FF0000"/>
              </a:buClr>
              <a:buSzTx/>
              <a:buFont typeface="Wingdings" panose="05000000000000000000" pitchFamily="2" charset="2"/>
              <a:buChar char="Ø"/>
              <a:defRPr/>
            </a:pPr>
            <a:r>
              <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及时、合理抢救</a:t>
            </a:r>
            <a:endPar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rgbClr val="FF0000"/>
              </a:buClr>
              <a:buSzTx/>
              <a:buFont typeface="Wingdings" panose="05000000000000000000" pitchFamily="2" charset="2"/>
              <a:buNone/>
              <a:defRPr/>
            </a:pPr>
            <a:r>
              <a:rPr kumimoji="0" lang="zh-CN" altLang="en-US" sz="2400"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    先救命 ，后治伤</a:t>
            </a:r>
            <a:endParaRPr kumimoji="0" lang="zh-CN" altLang="en-US" sz="2400"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a:p>
            <a:pPr marL="342900" marR="0" lvl="0" indent="-342900" algn="l" defTabSz="914400" rtl="0" eaLnBrk="1" fontAlgn="base" latinLnBrk="0" hangingPunct="1">
              <a:lnSpc>
                <a:spcPct val="80000"/>
              </a:lnSpc>
              <a:spcBef>
                <a:spcPct val="20000"/>
              </a:spcBef>
              <a:spcAft>
                <a:spcPct val="0"/>
              </a:spcAft>
              <a:buClr>
                <a:srgbClr val="FF0000"/>
              </a:buClr>
              <a:buSzTx/>
              <a:buFont typeface="Wingdings" panose="05000000000000000000" pitchFamily="2" charset="2"/>
              <a:buNone/>
              <a:defRPr/>
            </a:pPr>
            <a:r>
              <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         先重后轻，先抢后救、抢中有救</a:t>
            </a:r>
            <a:endPar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rgbClr val="FF0000"/>
              </a:buClr>
              <a:buSzTx/>
              <a:buFont typeface="Wingdings" panose="05000000000000000000" pitchFamily="2" charset="2"/>
              <a:buNone/>
              <a:defRPr/>
            </a:pPr>
            <a:r>
              <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         需要急诊手术的伤员，禁止进食和饮水，以</a:t>
            </a:r>
            <a:endPar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rgbClr val="FF0000"/>
              </a:buClr>
              <a:buSzTx/>
              <a:buFont typeface="Wingdings" panose="05000000000000000000" pitchFamily="2" charset="2"/>
              <a:buNone/>
              <a:defRPr/>
            </a:pPr>
            <a:r>
              <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         免影响手术和麻醉</a:t>
            </a:r>
            <a:endPar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rgbClr val="FF0000"/>
              </a:buClr>
              <a:buSzTx/>
              <a:buFont typeface="Wingdings" panose="05000000000000000000" pitchFamily="2" charset="2"/>
              <a:buChar char="Ø"/>
              <a:defRPr/>
            </a:pPr>
            <a:r>
              <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 救护现场的协作（团队精神）</a:t>
            </a:r>
            <a:endParaRPr kumimoji="0" lang="zh-CN" altLang="en-US" sz="2400" b="0" i="0" u="none" strike="noStrike" kern="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p:txBody>
      </p:sp>
      <p:grpSp>
        <p:nvGrpSpPr>
          <p:cNvPr id="26628" name="Group 4"/>
          <p:cNvGrpSpPr/>
          <p:nvPr/>
        </p:nvGrpSpPr>
        <p:grpSpPr>
          <a:xfrm>
            <a:off x="-222250" y="-239712"/>
            <a:ext cx="9140825" cy="6854825"/>
            <a:chOff x="0" y="0"/>
            <a:chExt cx="5760" cy="4320"/>
          </a:xfrm>
        </p:grpSpPr>
        <p:sp>
          <p:nvSpPr>
            <p:cNvPr id="26629" name="Rectangle 10"/>
            <p:cNvSpPr/>
            <p:nvPr/>
          </p:nvSpPr>
          <p:spPr>
            <a:xfrm>
              <a:off x="0" y="0"/>
              <a:ext cx="5760" cy="4320"/>
            </a:xfrm>
            <a:prstGeom prst="rect">
              <a:avLst/>
            </a:prstGeom>
            <a:noFill/>
            <a:ln w="9525">
              <a:noFill/>
            </a:ln>
          </p:spPr>
          <p:txBody>
            <a:bodyPr wrap="none" anchor="ctr"/>
            <a:p>
              <a:endParaRPr lang="zh-CN" altLang="en-US" sz="2800" dirty="0">
                <a:latin typeface="Times New Roman" panose="02020603050405020304" pitchFamily="18" charset="0"/>
              </a:endParaRPr>
            </a:p>
          </p:txBody>
        </p:sp>
        <p:sp>
          <p:nvSpPr>
            <p:cNvPr id="26630" name="Rectangle 11"/>
            <p:cNvSpPr/>
            <p:nvPr/>
          </p:nvSpPr>
          <p:spPr>
            <a:xfrm>
              <a:off x="0" y="0"/>
              <a:ext cx="1008" cy="4320"/>
            </a:xfrm>
            <a:prstGeom prst="rect">
              <a:avLst/>
            </a:prstGeom>
            <a:noFill/>
            <a:ln w="9525">
              <a:noFill/>
            </a:ln>
          </p:spPr>
          <p:txBody>
            <a:bodyPr wrap="none" anchor="ctr"/>
            <a:p>
              <a:pPr algn="ctr"/>
              <a:endParaRPr lang="zh-CN" altLang="en-US" sz="2800" b="0" dirty="0">
                <a:latin typeface="Tahoma" panose="020B0604030504040204" pitchFamily="34" charset="0"/>
              </a:endParaRPr>
            </a:p>
          </p:txBody>
        </p:sp>
        <p:sp>
          <p:nvSpPr>
            <p:cNvPr id="26631" name="Text Box 12"/>
            <p:cNvSpPr txBox="1"/>
            <p:nvPr/>
          </p:nvSpPr>
          <p:spPr>
            <a:xfrm rot="10800000">
              <a:off x="22" y="3996"/>
              <a:ext cx="385" cy="58"/>
            </a:xfrm>
            <a:prstGeom prst="rect">
              <a:avLst/>
            </a:prstGeom>
            <a:noFill/>
            <a:ln w="9525">
              <a:noFill/>
            </a:ln>
          </p:spPr>
          <p:txBody>
            <a:bodyPr rot="10800000" vert="eaVert" wrap="none">
              <a:spAutoFit/>
            </a:bodyPr>
            <a:p>
              <a:endParaRPr lang="zh-CN" altLang="en-US" sz="2800" b="0" dirty="0">
                <a:latin typeface="Tahoma" panose="020B0604030504040204" pitchFamily="34" charset="0"/>
              </a:endParaRPr>
            </a:p>
          </p:txBody>
        </p:sp>
        <p:sp>
          <p:nvSpPr>
            <p:cNvPr id="26632" name="Text Box 13"/>
            <p:cNvSpPr txBox="1"/>
            <p:nvPr/>
          </p:nvSpPr>
          <p:spPr>
            <a:xfrm>
              <a:off x="585" y="1056"/>
              <a:ext cx="385" cy="2928"/>
            </a:xfrm>
            <a:prstGeom prst="rect">
              <a:avLst/>
            </a:prstGeom>
            <a:noFill/>
            <a:ln w="9525">
              <a:noFill/>
            </a:ln>
          </p:spPr>
          <p:txBody>
            <a:bodyPr vert="eaVert">
              <a:spAutoFit/>
            </a:bodyPr>
            <a:p>
              <a:endParaRPr lang="zh-CN" altLang="en-US" sz="2800" b="0" dirty="0">
                <a:latin typeface="Tahoma" panose="020B0604030504040204" pitchFamily="34" charset="0"/>
              </a:endParaRPr>
            </a:p>
          </p:txBody>
        </p:sp>
        <p:pic>
          <p:nvPicPr>
            <p:cNvPr id="26633" name="Picture 14" descr="Red">
              <a:hlinkClick r:id="rId1" action="ppaction://hlinksldjump"/>
            </p:cNvPr>
            <p:cNvPicPr>
              <a:picLocks noChangeAspect="1"/>
            </p:cNvPicPr>
            <p:nvPr/>
          </p:nvPicPr>
          <p:blipFill>
            <a:blip r:embed="rId2"/>
            <a:stretch>
              <a:fillRect/>
            </a:stretch>
          </p:blipFill>
          <p:spPr>
            <a:xfrm>
              <a:off x="144" y="144"/>
              <a:ext cx="672" cy="672"/>
            </a:xfrm>
            <a:prstGeom prst="rect">
              <a:avLst/>
            </a:prstGeom>
            <a:noFill/>
            <a:ln w="9525">
              <a:noFill/>
            </a:ln>
          </p:spPr>
        </p:pic>
      </p:grpSp>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7" name="Text Box 5"/>
          <p:cNvSpPr txBox="1"/>
          <p:nvPr/>
        </p:nvSpPr>
        <p:spPr>
          <a:xfrm>
            <a:off x="387350" y="-11430"/>
            <a:ext cx="8763000" cy="4373563"/>
          </a:xfrm>
          <a:prstGeom prst="rect">
            <a:avLst/>
          </a:prstGeom>
          <a:noFill/>
          <a:ln w="9525">
            <a:noFill/>
          </a:ln>
        </p:spPr>
        <p:txBody>
          <a:bodyPr>
            <a:spAutoFit/>
          </a:bodyPr>
          <a:p>
            <a:pPr marL="457200" indent="-457200" algn="ctr">
              <a:lnSpc>
                <a:spcPct val="170000"/>
              </a:lnSpc>
              <a:spcBef>
                <a:spcPct val="20000"/>
              </a:spcBef>
            </a:pPr>
            <a:r>
              <a:rPr lang="zh-CN" altLang="en-US" sz="4000" dirty="0">
                <a:solidFill>
                  <a:srgbClr val="CC0000"/>
                </a:solidFill>
                <a:latin typeface="黑体" panose="02010609060101010101" pitchFamily="49" charset="-122"/>
                <a:ea typeface="黑体" panose="02010609060101010101" pitchFamily="49" charset="-122"/>
              </a:rPr>
              <a:t>现场急救的处理步骤</a:t>
            </a:r>
            <a:endParaRPr lang="zh-CN" altLang="en-US" sz="4000" dirty="0">
              <a:solidFill>
                <a:srgbClr val="CC0000"/>
              </a:solidFill>
              <a:latin typeface="黑体" panose="02010609060101010101" pitchFamily="49" charset="-122"/>
              <a:ea typeface="黑体" panose="02010609060101010101" pitchFamily="49" charset="-122"/>
            </a:endParaRPr>
          </a:p>
          <a:p>
            <a:pPr marL="457200" indent="-457200">
              <a:lnSpc>
                <a:spcPct val="160000"/>
              </a:lnSpc>
              <a:spcBef>
                <a:spcPct val="20000"/>
              </a:spcBef>
              <a:buAutoNum type="arabicPeriod"/>
            </a:pPr>
            <a:r>
              <a:rPr lang="zh-CN" altLang="en-US" sz="2800" dirty="0">
                <a:solidFill>
                  <a:srgbClr val="000066"/>
                </a:solidFill>
                <a:latin typeface="宋体" panose="02010600030101010101" pitchFamily="2" charset="-122"/>
              </a:rPr>
              <a:t> </a:t>
            </a:r>
            <a:r>
              <a:rPr lang="zh-CN" altLang="en-US" sz="2800" dirty="0">
                <a:solidFill>
                  <a:srgbClr val="000066"/>
                </a:solidFill>
                <a:latin typeface="黑体" panose="02010609060101010101" pitchFamily="49" charset="-122"/>
                <a:ea typeface="黑体" panose="02010609060101010101" pitchFamily="49" charset="-122"/>
              </a:rPr>
              <a:t>观察</a:t>
            </a:r>
            <a:r>
              <a:rPr lang="zh-CN" altLang="en-US" sz="2800" dirty="0">
                <a:solidFill>
                  <a:srgbClr val="000066"/>
                </a:solidFill>
                <a:latin typeface="黑体" panose="02010609060101010101" pitchFamily="49" charset="-122"/>
                <a:ea typeface="黑体" panose="02010609060101010101" pitchFamily="49" charset="-122"/>
                <a:hlinkClick r:id="rId1" action="ppaction://hlinksldjump"/>
              </a:rPr>
              <a:t>环境</a:t>
            </a:r>
            <a:r>
              <a:rPr lang="zh-CN" altLang="en-US" sz="2800" dirty="0">
                <a:solidFill>
                  <a:srgbClr val="000066"/>
                </a:solidFill>
                <a:latin typeface="黑体" panose="02010609060101010101" pitchFamily="49" charset="-122"/>
                <a:ea typeface="黑体" panose="02010609060101010101" pitchFamily="49" charset="-122"/>
              </a:rPr>
              <a:t>   </a:t>
            </a:r>
            <a:endParaRPr lang="zh-CN" altLang="en-US" sz="2800" dirty="0">
              <a:solidFill>
                <a:srgbClr val="000066"/>
              </a:solidFill>
              <a:latin typeface="黑体" panose="02010609060101010101" pitchFamily="49" charset="-122"/>
              <a:ea typeface="黑体" panose="02010609060101010101" pitchFamily="49" charset="-122"/>
            </a:endParaRPr>
          </a:p>
          <a:p>
            <a:pPr marL="457200" indent="-457200">
              <a:lnSpc>
                <a:spcPct val="160000"/>
              </a:lnSpc>
              <a:spcBef>
                <a:spcPct val="20000"/>
              </a:spcBef>
            </a:pPr>
            <a:r>
              <a:rPr lang="en-US" altLang="zh-CN" sz="2800" dirty="0">
                <a:solidFill>
                  <a:srgbClr val="000066"/>
                </a:solidFill>
                <a:latin typeface="黑体" panose="02010609060101010101" pitchFamily="49" charset="-122"/>
                <a:ea typeface="黑体" panose="02010609060101010101" pitchFamily="49" charset="-122"/>
              </a:rPr>
              <a:t>2.  </a:t>
            </a:r>
            <a:r>
              <a:rPr lang="zh-CN" altLang="en-US" sz="2800" dirty="0">
                <a:solidFill>
                  <a:srgbClr val="000066"/>
                </a:solidFill>
                <a:latin typeface="黑体" panose="02010609060101010101" pitchFamily="49" charset="-122"/>
                <a:ea typeface="黑体" panose="02010609060101010101" pitchFamily="49" charset="-122"/>
              </a:rPr>
              <a:t>尽早呼叫   </a:t>
            </a:r>
            <a:r>
              <a:rPr lang="en-US" altLang="zh-CN" sz="2800" dirty="0">
                <a:solidFill>
                  <a:srgbClr val="000066"/>
                </a:solidFill>
                <a:latin typeface="黑体" panose="02010609060101010101" pitchFamily="49" charset="-122"/>
                <a:ea typeface="黑体" panose="02010609060101010101" pitchFamily="49" charset="-122"/>
              </a:rPr>
              <a:t>120</a:t>
            </a:r>
            <a:endParaRPr lang="en-US" altLang="zh-CN" sz="2800" dirty="0">
              <a:solidFill>
                <a:srgbClr val="000066"/>
              </a:solidFill>
              <a:latin typeface="黑体" panose="02010609060101010101" pitchFamily="49" charset="-122"/>
              <a:ea typeface="黑体" panose="02010609060101010101" pitchFamily="49" charset="-122"/>
            </a:endParaRPr>
          </a:p>
          <a:p>
            <a:pPr marL="457200" indent="-457200">
              <a:lnSpc>
                <a:spcPct val="180000"/>
              </a:lnSpc>
              <a:spcBef>
                <a:spcPct val="20000"/>
              </a:spcBef>
              <a:buClr>
                <a:srgbClr val="CC0099"/>
              </a:buClr>
              <a:buFont typeface="Wingdings" panose="05000000000000000000" pitchFamily="2" charset="2"/>
              <a:buNone/>
            </a:pPr>
            <a:r>
              <a:rPr lang="en-US" altLang="zh-CN" sz="2800" dirty="0">
                <a:solidFill>
                  <a:srgbClr val="000066"/>
                </a:solidFill>
                <a:latin typeface="黑体" panose="02010609060101010101" pitchFamily="49" charset="-122"/>
                <a:ea typeface="黑体" panose="02010609060101010101" pitchFamily="49" charset="-122"/>
              </a:rPr>
              <a:t>3.  </a:t>
            </a:r>
            <a:r>
              <a:rPr lang="zh-CN" altLang="en-US" sz="2800" dirty="0">
                <a:solidFill>
                  <a:srgbClr val="000066"/>
                </a:solidFill>
                <a:latin typeface="黑体" panose="02010609060101010101" pitchFamily="49" charset="-122"/>
                <a:ea typeface="黑体" panose="02010609060101010101" pitchFamily="49" charset="-122"/>
              </a:rPr>
              <a:t>表明身份</a:t>
            </a:r>
            <a:endParaRPr lang="zh-CN" altLang="en-US" sz="2800" dirty="0">
              <a:solidFill>
                <a:srgbClr val="000066"/>
              </a:solidFill>
              <a:latin typeface="黑体" panose="02010609060101010101" pitchFamily="49" charset="-122"/>
              <a:ea typeface="黑体" panose="02010609060101010101" pitchFamily="49" charset="-122"/>
            </a:endParaRPr>
          </a:p>
          <a:p>
            <a:pPr marL="457200" indent="-457200">
              <a:lnSpc>
                <a:spcPct val="180000"/>
              </a:lnSpc>
              <a:spcBef>
                <a:spcPct val="20000"/>
              </a:spcBef>
              <a:buClr>
                <a:srgbClr val="CC0099"/>
              </a:buClr>
              <a:buFont typeface="Wingdings" panose="05000000000000000000" pitchFamily="2" charset="2"/>
              <a:buNone/>
            </a:pPr>
            <a:r>
              <a:rPr lang="en-US" altLang="zh-CN" sz="2800" dirty="0">
                <a:solidFill>
                  <a:srgbClr val="000066"/>
                </a:solidFill>
                <a:latin typeface="黑体" panose="02010609060101010101" pitchFamily="49" charset="-122"/>
                <a:ea typeface="黑体" panose="02010609060101010101" pitchFamily="49" charset="-122"/>
              </a:rPr>
              <a:t>4.  </a:t>
            </a:r>
            <a:r>
              <a:rPr lang="zh-CN" altLang="en-US" sz="2800" dirty="0">
                <a:solidFill>
                  <a:srgbClr val="000066"/>
                </a:solidFill>
                <a:latin typeface="黑体" panose="02010609060101010101" pitchFamily="49" charset="-122"/>
                <a:ea typeface="黑体" panose="02010609060101010101" pitchFamily="49" charset="-122"/>
              </a:rPr>
              <a:t>现场急救</a:t>
            </a:r>
            <a:endParaRPr lang="zh-CN" altLang="en-US" sz="2800" dirty="0">
              <a:solidFill>
                <a:srgbClr val="000066"/>
              </a:solidFill>
              <a:latin typeface="黑体" panose="02010609060101010101" pitchFamily="49" charset="-122"/>
              <a:ea typeface="黑体" panose="02010609060101010101" pitchFamily="49" charset="-122"/>
            </a:endParaRPr>
          </a:p>
        </p:txBody>
      </p:sp>
      <p:sp>
        <p:nvSpPr>
          <p:cNvPr id="1028" name="AutoShape 6"/>
          <p:cNvSpPr/>
          <p:nvPr/>
        </p:nvSpPr>
        <p:spPr>
          <a:xfrm>
            <a:off x="2771775" y="3429000"/>
            <a:ext cx="433388" cy="1655763"/>
          </a:xfrm>
          <a:prstGeom prst="leftBrace">
            <a:avLst>
              <a:gd name="adj1" fmla="val 31837"/>
              <a:gd name="adj2" fmla="val 50000"/>
            </a:avLst>
          </a:prstGeom>
          <a:noFill/>
          <a:ln w="28575" cap="flat" cmpd="sng">
            <a:solidFill>
              <a:schemeClr val="tx1"/>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1029" name="Text Box 7"/>
          <p:cNvSpPr txBox="1"/>
          <p:nvPr/>
        </p:nvSpPr>
        <p:spPr>
          <a:xfrm>
            <a:off x="3203575" y="3213100"/>
            <a:ext cx="2520950" cy="2445385"/>
          </a:xfrm>
          <a:prstGeom prst="rect">
            <a:avLst/>
          </a:prstGeom>
          <a:noFill/>
          <a:ln w="9525">
            <a:noFill/>
          </a:ln>
        </p:spPr>
        <p:txBody>
          <a:bodyPr wrap="square">
            <a:spAutoFit/>
          </a:bodyPr>
          <a:p>
            <a:pPr>
              <a:spcBef>
                <a:spcPct val="50000"/>
              </a:spcBef>
            </a:pPr>
            <a:r>
              <a:rPr lang="zh-CN" altLang="en-US" dirty="0">
                <a:solidFill>
                  <a:schemeClr val="accent2"/>
                </a:solidFill>
                <a:latin typeface="Times New Roman" panose="02020603050405020304" pitchFamily="18" charset="0"/>
                <a:hlinkClick r:id="" action="ppaction://noaction"/>
              </a:rPr>
              <a:t>详查伤情</a:t>
            </a:r>
            <a:endParaRPr lang="zh-CN" altLang="en-US" dirty="0">
              <a:solidFill>
                <a:schemeClr val="accent2"/>
              </a:solidFill>
              <a:latin typeface="Times New Roman" panose="02020603050405020304" pitchFamily="18" charset="0"/>
            </a:endParaRPr>
          </a:p>
          <a:p>
            <a:pPr>
              <a:spcBef>
                <a:spcPct val="50000"/>
              </a:spcBef>
            </a:pPr>
            <a:r>
              <a:rPr lang="zh-CN" altLang="en-US" dirty="0">
                <a:solidFill>
                  <a:srgbClr val="000066"/>
                </a:solidFill>
                <a:latin typeface="Times New Roman" panose="02020603050405020304" pitchFamily="18" charset="0"/>
              </a:rPr>
              <a:t>安抚伤员</a:t>
            </a:r>
            <a:endParaRPr lang="zh-CN" altLang="en-US" dirty="0">
              <a:solidFill>
                <a:srgbClr val="000066"/>
              </a:solidFill>
              <a:latin typeface="Times New Roman" panose="02020603050405020304" pitchFamily="18" charset="0"/>
            </a:endParaRPr>
          </a:p>
          <a:p>
            <a:pPr>
              <a:spcBef>
                <a:spcPct val="50000"/>
              </a:spcBef>
            </a:pPr>
            <a:r>
              <a:rPr lang="zh-CN" altLang="en-US" dirty="0">
                <a:solidFill>
                  <a:srgbClr val="000066"/>
                </a:solidFill>
                <a:latin typeface="Times New Roman" panose="02020603050405020304" pitchFamily="18" charset="0"/>
              </a:rPr>
              <a:t>预防传染</a:t>
            </a:r>
            <a:endParaRPr lang="zh-CN" altLang="en-US" dirty="0">
              <a:solidFill>
                <a:srgbClr val="000066"/>
              </a:solidFill>
              <a:latin typeface="Times New Roman" panose="02020603050405020304" pitchFamily="18" charset="0"/>
            </a:endParaRPr>
          </a:p>
          <a:p>
            <a:pPr>
              <a:spcBef>
                <a:spcPct val="50000"/>
              </a:spcBef>
            </a:pPr>
            <a:endParaRPr lang="zh-CN" altLang="en-US" dirty="0">
              <a:solidFill>
                <a:srgbClr val="000066"/>
              </a:solidFill>
              <a:latin typeface="Times New Roman" panose="02020603050405020304" pitchFamily="18" charset="0"/>
            </a:endParaRPr>
          </a:p>
          <a:p>
            <a:pPr>
              <a:spcBef>
                <a:spcPct val="50000"/>
              </a:spcBef>
            </a:pPr>
            <a:r>
              <a:rPr lang="zh-CN" altLang="en-US" dirty="0">
                <a:solidFill>
                  <a:srgbClr val="000066"/>
                </a:solidFill>
                <a:latin typeface="Times New Roman" panose="02020603050405020304" pitchFamily="18" charset="0"/>
              </a:rPr>
              <a:t>正确救护</a:t>
            </a:r>
            <a:endParaRPr lang="zh-CN" altLang="en-US" dirty="0">
              <a:solidFill>
                <a:srgbClr val="000066"/>
              </a:solidFill>
              <a:latin typeface="Times New Roman" panose="02020603050405020304" pitchFamily="18" charset="0"/>
            </a:endParaRPr>
          </a:p>
          <a:p>
            <a:pPr>
              <a:spcBef>
                <a:spcPct val="50000"/>
              </a:spcBef>
            </a:pPr>
            <a:endParaRPr lang="en-US" altLang="zh-CN" dirty="0">
              <a:solidFill>
                <a:srgbClr val="000066"/>
              </a:solidFill>
              <a:latin typeface="Times New Roman" panose="02020603050405020304" pitchFamily="18" charset="0"/>
            </a:endParaRPr>
          </a:p>
        </p:txBody>
      </p:sp>
      <p:graphicFrame>
        <p:nvGraphicFramePr>
          <p:cNvPr id="1026" name="Object 9"/>
          <p:cNvGraphicFramePr>
            <a:graphicFrameLocks noChangeAspect="1"/>
          </p:cNvGraphicFramePr>
          <p:nvPr>
            <p:ph idx="1"/>
          </p:nvPr>
        </p:nvGraphicFramePr>
        <p:xfrm>
          <a:off x="5586095" y="4292918"/>
          <a:ext cx="2136775" cy="1435100"/>
        </p:xfrm>
        <a:graphic>
          <a:graphicData uri="http://schemas.openxmlformats.org/presentationml/2006/ole">
            <mc:AlternateContent xmlns:mc="http://schemas.openxmlformats.org/markup-compatibility/2006">
              <mc:Choice xmlns:v="urn:schemas-microsoft-com:vml" Requires="v">
                <p:oleObj spid="_x0000_s3076" name="" r:id="rId2" imgW="5715000" imgH="3838575" progId="MS_ClipArt_Gallery.5">
                  <p:embed/>
                </p:oleObj>
              </mc:Choice>
              <mc:Fallback>
                <p:oleObj name="" r:id="rId2" imgW="5715000" imgH="3838575" progId="MS_ClipArt_Gallery.5">
                  <p:embed/>
                  <p:pic>
                    <p:nvPicPr>
                      <p:cNvPr id="0" name="图片 3075"/>
                      <p:cNvPicPr/>
                      <p:nvPr/>
                    </p:nvPicPr>
                    <p:blipFill>
                      <a:blip r:embed="rId3"/>
                      <a:srcRect l="13513" t="8047" b="15508"/>
                      <a:stretch>
                        <a:fillRect/>
                      </a:stretch>
                    </p:blipFill>
                    <p:spPr>
                      <a:xfrm>
                        <a:off x="5586095" y="4292918"/>
                        <a:ext cx="2136775" cy="1435100"/>
                      </a:xfrm>
                      <a:prstGeom prst="rect">
                        <a:avLst/>
                      </a:prstGeom>
                      <a:noFill/>
                      <a:ln w="38100">
                        <a:miter/>
                      </a:ln>
                    </p:spPr>
                  </p:pic>
                </p:oleObj>
              </mc:Fallback>
            </mc:AlternateContent>
          </a:graphicData>
        </a:graphic>
      </p:graphicFrame>
      <p:sp>
        <p:nvSpPr>
          <p:cNvPr id="1030" name="Text Box 11"/>
          <p:cNvSpPr txBox="1"/>
          <p:nvPr/>
        </p:nvSpPr>
        <p:spPr>
          <a:xfrm>
            <a:off x="4298950" y="4005263"/>
            <a:ext cx="184150" cy="457200"/>
          </a:xfrm>
          <a:prstGeom prst="rect">
            <a:avLst/>
          </a:prstGeom>
          <a:noFill/>
          <a:ln w="9525">
            <a:noFill/>
          </a:ln>
        </p:spPr>
        <p:txBody>
          <a:bodyPr>
            <a:spAutoFit/>
          </a:bodyPr>
          <a:p>
            <a:pPr>
              <a:spcBef>
                <a:spcPct val="50000"/>
              </a:spcBef>
            </a:pPr>
            <a:endParaRPr lang="zh-CN" altLang="en-US" dirty="0">
              <a:latin typeface="Times New Roman" panose="02020603050405020304" pitchFamily="18" charset="0"/>
            </a:endParaRPr>
          </a:p>
        </p:txBody>
      </p:sp>
      <p:pic>
        <p:nvPicPr>
          <p:cNvPr id="1031" name="Picture 14" descr="e2005051536">
            <a:hlinkClick r:id="rId4" action="ppaction://hlinksldjump"/>
          </p:cNvPr>
          <p:cNvPicPr>
            <a:picLocks noChangeAspect="1"/>
          </p:cNvPicPr>
          <p:nvPr/>
        </p:nvPicPr>
        <p:blipFill>
          <a:blip r:embed="rId5"/>
          <a:srcRect l="1923" t="64743" r="77885" b="7051"/>
          <a:stretch>
            <a:fillRect/>
          </a:stretch>
        </p:blipFill>
        <p:spPr>
          <a:xfrm>
            <a:off x="5194300" y="1989138"/>
            <a:ext cx="1944688" cy="1727200"/>
          </a:xfrm>
          <a:prstGeom prst="rect">
            <a:avLst/>
          </a:prstGeom>
          <a:noFill/>
          <a:ln w="9525">
            <a:noFill/>
          </a:ln>
        </p:spPr>
      </p:pic>
      <p:grpSp>
        <p:nvGrpSpPr>
          <p:cNvPr id="1032" name="Group 8"/>
          <p:cNvGrpSpPr/>
          <p:nvPr/>
        </p:nvGrpSpPr>
        <p:grpSpPr>
          <a:xfrm>
            <a:off x="-249237" y="-239712"/>
            <a:ext cx="9167812" cy="6854825"/>
            <a:chOff x="0" y="0"/>
            <a:chExt cx="5777" cy="4320"/>
          </a:xfrm>
        </p:grpSpPr>
        <p:sp>
          <p:nvSpPr>
            <p:cNvPr id="1036" name="Rectangle 18"/>
            <p:cNvSpPr/>
            <p:nvPr/>
          </p:nvSpPr>
          <p:spPr>
            <a:xfrm>
              <a:off x="17" y="0"/>
              <a:ext cx="5760" cy="4320"/>
            </a:xfrm>
            <a:prstGeom prst="rect">
              <a:avLst/>
            </a:prstGeom>
            <a:noFill/>
            <a:ln w="9525">
              <a:noFill/>
            </a:ln>
          </p:spPr>
          <p:txBody>
            <a:bodyPr wrap="none" anchor="ctr"/>
            <a:p>
              <a:endParaRPr lang="zh-CN" altLang="en-US" dirty="0">
                <a:latin typeface="Times New Roman" panose="02020603050405020304" pitchFamily="18" charset="0"/>
              </a:endParaRPr>
            </a:p>
          </p:txBody>
        </p:sp>
        <p:sp>
          <p:nvSpPr>
            <p:cNvPr id="1037" name="Rectangle 19"/>
            <p:cNvSpPr/>
            <p:nvPr/>
          </p:nvSpPr>
          <p:spPr>
            <a:xfrm>
              <a:off x="17" y="0"/>
              <a:ext cx="1008" cy="4320"/>
            </a:xfrm>
            <a:prstGeom prst="rect">
              <a:avLst/>
            </a:prstGeom>
            <a:noFill/>
            <a:ln w="9525">
              <a:noFill/>
            </a:ln>
          </p:spPr>
          <p:txBody>
            <a:bodyPr wrap="none" anchor="ctr"/>
            <a:p>
              <a:pPr algn="ctr"/>
              <a:endParaRPr lang="zh-CN" altLang="en-US" sz="1800" b="0" dirty="0">
                <a:latin typeface="Tahoma" panose="020B0604030504040204" pitchFamily="34" charset="0"/>
              </a:endParaRPr>
            </a:p>
          </p:txBody>
        </p:sp>
        <p:sp>
          <p:nvSpPr>
            <p:cNvPr id="1038" name="Text Box 20"/>
            <p:cNvSpPr txBox="1"/>
            <p:nvPr/>
          </p:nvSpPr>
          <p:spPr>
            <a:xfrm rot="10800000">
              <a:off x="0" y="3996"/>
              <a:ext cx="423" cy="58"/>
            </a:xfrm>
            <a:prstGeom prst="rect">
              <a:avLst/>
            </a:prstGeom>
            <a:noFill/>
            <a:ln w="9525">
              <a:noFill/>
            </a:ln>
          </p:spPr>
          <p:txBody>
            <a:bodyPr rot="10800000" vert="eaVert" wrap="none">
              <a:spAutoFit/>
            </a:bodyPr>
            <a:p>
              <a:endParaRPr lang="zh-CN" altLang="en-US" sz="1800" b="0" dirty="0">
                <a:latin typeface="Tahoma" panose="020B0604030504040204" pitchFamily="34" charset="0"/>
              </a:endParaRPr>
            </a:p>
          </p:txBody>
        </p:sp>
        <p:sp>
          <p:nvSpPr>
            <p:cNvPr id="1039" name="Text Box 21"/>
            <p:cNvSpPr txBox="1"/>
            <p:nvPr/>
          </p:nvSpPr>
          <p:spPr>
            <a:xfrm>
              <a:off x="525" y="1056"/>
              <a:ext cx="462" cy="2928"/>
            </a:xfrm>
            <a:prstGeom prst="rect">
              <a:avLst/>
            </a:prstGeom>
            <a:noFill/>
            <a:ln w="9525">
              <a:noFill/>
            </a:ln>
          </p:spPr>
          <p:txBody>
            <a:bodyPr vert="eaVert">
              <a:spAutoFit/>
            </a:bodyPr>
            <a:p>
              <a:endParaRPr lang="zh-CN" altLang="en-US" sz="1800" b="0" dirty="0">
                <a:latin typeface="Tahoma" panose="020B0604030504040204" pitchFamily="34" charset="0"/>
              </a:endParaRPr>
            </a:p>
          </p:txBody>
        </p:sp>
        <p:pic>
          <p:nvPicPr>
            <p:cNvPr id="1040" name="Picture 22" descr="Red"/>
            <p:cNvPicPr>
              <a:picLocks noChangeAspect="1"/>
            </p:cNvPicPr>
            <p:nvPr/>
          </p:nvPicPr>
          <p:blipFill>
            <a:blip r:embed="rId6"/>
            <a:stretch>
              <a:fillRect/>
            </a:stretch>
          </p:blipFill>
          <p:spPr>
            <a:xfrm>
              <a:off x="161" y="144"/>
              <a:ext cx="672" cy="672"/>
            </a:xfrm>
            <a:prstGeom prst="rect">
              <a:avLst/>
            </a:prstGeom>
            <a:noFill/>
            <a:ln w="9525">
              <a:noFill/>
            </a:ln>
          </p:spPr>
        </p:pic>
      </p:grpSp>
      <p:sp>
        <p:nvSpPr>
          <p:cNvPr id="1033" name="Text Box 23"/>
          <p:cNvSpPr txBox="1"/>
          <p:nvPr/>
        </p:nvSpPr>
        <p:spPr>
          <a:xfrm>
            <a:off x="2916238" y="1268413"/>
            <a:ext cx="5041900" cy="1223962"/>
          </a:xfrm>
          <a:prstGeom prst="rect">
            <a:avLst/>
          </a:prstGeom>
          <a:noFill/>
          <a:ln w="9525">
            <a:noFill/>
          </a:ln>
        </p:spPr>
        <p:txBody>
          <a:bodyPr>
            <a:spAutoFit/>
          </a:bodyPr>
          <a:p>
            <a:pPr marL="457200" indent="-457200">
              <a:lnSpc>
                <a:spcPct val="160000"/>
              </a:lnSpc>
              <a:spcBef>
                <a:spcPct val="20000"/>
              </a:spcBef>
            </a:pPr>
            <a:r>
              <a:rPr lang="zh-CN" altLang="en-US" dirty="0">
                <a:solidFill>
                  <a:srgbClr val="000066"/>
                </a:solidFill>
                <a:latin typeface="Times New Roman" panose="02020603050405020304" pitchFamily="18" charset="0"/>
              </a:rPr>
              <a:t>检伤，初步评估    审视能力 </a:t>
            </a:r>
            <a:endParaRPr lang="zh-CN" altLang="en-US" dirty="0">
              <a:solidFill>
                <a:srgbClr val="000066"/>
              </a:solidFill>
              <a:latin typeface="Times New Roman" panose="02020603050405020304" pitchFamily="18" charset="0"/>
            </a:endParaRPr>
          </a:p>
          <a:p>
            <a:pPr marL="457200" indent="-457200">
              <a:spcBef>
                <a:spcPct val="50000"/>
              </a:spcBef>
            </a:pPr>
            <a:endParaRPr lang="en-US" altLang="zh-CN" dirty="0">
              <a:latin typeface="Times New Roman" panose="02020603050405020304" pitchFamily="18" charset="0"/>
            </a:endParaRPr>
          </a:p>
        </p:txBody>
      </p:sp>
      <p:sp>
        <p:nvSpPr>
          <p:cNvPr id="9232" name="Text Box 16"/>
          <p:cNvSpPr txBox="1">
            <a:spLocks noChangeArrowheads="1"/>
          </p:cNvSpPr>
          <p:nvPr/>
        </p:nvSpPr>
        <p:spPr bwMode="auto">
          <a:xfrm>
            <a:off x="3205480" y="4436428"/>
            <a:ext cx="1511300" cy="457200"/>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kern="1200" cap="none" spc="0" normalizeH="0" baseline="0" noProof="0" smtClean="0">
                <a:solidFill>
                  <a:srgbClr val="CC0000"/>
                </a:solidFill>
                <a:latin typeface="Times New Roman" panose="02020603050405020304" pitchFamily="18" charset="0"/>
                <a:ea typeface="宋体" panose="02010600030101010101" pitchFamily="2" charset="-122"/>
                <a:cs typeface="+mn-cs"/>
              </a:rPr>
              <a:t>心理援助</a:t>
            </a:r>
            <a:endParaRPr kumimoji="0" lang="zh-CN" altLang="en-US" kern="1200" cap="none" spc="0" normalizeH="0" baseline="0" noProof="0" smtClean="0">
              <a:solidFill>
                <a:srgbClr val="CC0000"/>
              </a:solidFill>
              <a:latin typeface="Times New Roman" panose="02020603050405020304" pitchFamily="18" charset="0"/>
              <a:ea typeface="宋体" panose="02010600030101010101" pitchFamily="2" charset="-122"/>
              <a:cs typeface="+mn-cs"/>
            </a:endParaRPr>
          </a:p>
        </p:txBody>
      </p:sp>
      <p:pic>
        <p:nvPicPr>
          <p:cNvPr id="4" name="图片 3" descr="图片1"/>
          <p:cNvPicPr>
            <a:picLocks noChangeAspect="1"/>
          </p:cNvPicPr>
          <p:nvPr/>
        </p:nvPicPr>
        <p:blipFill>
          <a:blip r:embed="rId7"/>
          <a:stretch>
            <a:fillRect/>
          </a:stretch>
        </p:blipFill>
        <p:spPr>
          <a:xfrm>
            <a:off x="-6350" y="6114415"/>
            <a:ext cx="9156700" cy="790575"/>
          </a:xfrm>
          <a:prstGeom prst="rect">
            <a:avLst/>
          </a:prstGeom>
        </p:spPr>
      </p:pic>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Line 2"/>
          <p:cNvSpPr/>
          <p:nvPr/>
        </p:nvSpPr>
        <p:spPr>
          <a:xfrm>
            <a:off x="4427538" y="1198880"/>
            <a:ext cx="0" cy="215900"/>
          </a:xfrm>
          <a:prstGeom prst="line">
            <a:avLst/>
          </a:prstGeom>
          <a:ln w="28575" cap="flat" cmpd="sng">
            <a:solidFill>
              <a:srgbClr val="CC0000"/>
            </a:solidFill>
            <a:prstDash val="solid"/>
            <a:headEnd type="none" w="med" len="med"/>
            <a:tailEnd type="triangle" w="med" len="med"/>
          </a:ln>
        </p:spPr>
      </p:sp>
      <p:sp>
        <p:nvSpPr>
          <p:cNvPr id="27651" name="AutoShape 3"/>
          <p:cNvSpPr/>
          <p:nvPr/>
        </p:nvSpPr>
        <p:spPr>
          <a:xfrm>
            <a:off x="3275013" y="478155"/>
            <a:ext cx="2376487" cy="782638"/>
          </a:xfrm>
          <a:prstGeom prst="bevel">
            <a:avLst>
              <a:gd name="adj" fmla="val 12500"/>
            </a:avLst>
          </a:prstGeom>
          <a:gradFill rotWithShape="1">
            <a:gsLst>
              <a:gs pos="0">
                <a:srgbClr val="CC0000"/>
              </a:gs>
              <a:gs pos="100000">
                <a:srgbClr val="5E0000"/>
              </a:gs>
            </a:gsLst>
            <a:path path="rect">
              <a:fillToRect r="100000" b="100000"/>
            </a:path>
            <a:tileRect/>
          </a:gradFill>
          <a:ln w="9525">
            <a:noFill/>
          </a:ln>
        </p:spPr>
        <p:txBody>
          <a:bodyPr wrap="none" anchor="ctr"/>
          <a:p>
            <a:endParaRPr lang="zh-CN" altLang="en-US" dirty="0">
              <a:latin typeface="Times New Roman" panose="02020603050405020304" pitchFamily="18" charset="0"/>
            </a:endParaRPr>
          </a:p>
        </p:txBody>
      </p:sp>
      <p:sp>
        <p:nvSpPr>
          <p:cNvPr id="27652" name="Text Box 4">
            <a:hlinkClick r:id="rId1" action="ppaction://hlinksldjump"/>
          </p:cNvPr>
          <p:cNvSpPr txBox="1"/>
          <p:nvPr/>
        </p:nvSpPr>
        <p:spPr>
          <a:xfrm>
            <a:off x="3635375" y="551180"/>
            <a:ext cx="1708150" cy="549275"/>
          </a:xfrm>
          <a:prstGeom prst="rect">
            <a:avLst/>
          </a:prstGeom>
          <a:noFill/>
          <a:ln w="9525">
            <a:noFill/>
          </a:ln>
        </p:spPr>
        <p:txBody>
          <a:bodyPr wrap="none">
            <a:spAutoFit/>
          </a:bodyPr>
          <a:p>
            <a:pPr algn="ctr"/>
            <a:r>
              <a:rPr lang="zh-CN" altLang="en-US" sz="3000" b="0" dirty="0">
                <a:solidFill>
                  <a:schemeClr val="bg1"/>
                </a:solidFill>
                <a:latin typeface="Times New Roman" panose="02020603050405020304" pitchFamily="18" charset="0"/>
                <a:ea typeface="黑体" panose="02010609060101010101" pitchFamily="49" charset="-122"/>
              </a:rPr>
              <a:t>危险因素</a:t>
            </a:r>
            <a:endParaRPr lang="zh-CN" altLang="en-US" sz="3000" b="0" dirty="0">
              <a:solidFill>
                <a:schemeClr val="bg1"/>
              </a:solidFill>
              <a:latin typeface="Times New Roman" panose="02020603050405020304" pitchFamily="18" charset="0"/>
              <a:ea typeface="黑体" panose="02010609060101010101" pitchFamily="49" charset="-122"/>
            </a:endParaRPr>
          </a:p>
        </p:txBody>
      </p:sp>
      <p:sp>
        <p:nvSpPr>
          <p:cNvPr id="27653" name="AutoShape 5"/>
          <p:cNvSpPr/>
          <p:nvPr/>
        </p:nvSpPr>
        <p:spPr>
          <a:xfrm>
            <a:off x="2413000" y="1776730"/>
            <a:ext cx="1873250" cy="782638"/>
          </a:xfrm>
          <a:prstGeom prst="bevel">
            <a:avLst>
              <a:gd name="adj" fmla="val 12500"/>
            </a:avLst>
          </a:prstGeom>
          <a:solidFill>
            <a:srgbClr val="3399FF"/>
          </a:solidFill>
          <a:ln w="9525">
            <a:noFill/>
          </a:ln>
        </p:spPr>
        <p:txBody>
          <a:bodyPr wrap="none" anchor="ctr"/>
          <a:p>
            <a:endParaRPr lang="zh-CN" altLang="en-US" dirty="0">
              <a:latin typeface="Times New Roman" panose="02020603050405020304" pitchFamily="18" charset="0"/>
            </a:endParaRPr>
          </a:p>
        </p:txBody>
      </p:sp>
      <p:sp>
        <p:nvSpPr>
          <p:cNvPr id="27654" name="AutoShape 6"/>
          <p:cNvSpPr/>
          <p:nvPr/>
        </p:nvSpPr>
        <p:spPr>
          <a:xfrm>
            <a:off x="2413000" y="2784793"/>
            <a:ext cx="1873250" cy="782637"/>
          </a:xfrm>
          <a:prstGeom prst="bevel">
            <a:avLst>
              <a:gd name="adj" fmla="val 12500"/>
            </a:avLst>
          </a:prstGeom>
          <a:solidFill>
            <a:srgbClr val="3399FF"/>
          </a:solidFill>
          <a:ln w="9525">
            <a:noFill/>
          </a:ln>
        </p:spPr>
        <p:txBody>
          <a:bodyPr wrap="none" anchor="ctr"/>
          <a:p>
            <a:endParaRPr lang="zh-CN" altLang="en-US" dirty="0">
              <a:latin typeface="Times New Roman" panose="02020603050405020304" pitchFamily="18" charset="0"/>
            </a:endParaRPr>
          </a:p>
        </p:txBody>
      </p:sp>
      <p:sp>
        <p:nvSpPr>
          <p:cNvPr id="27655" name="AutoShape 7"/>
          <p:cNvSpPr/>
          <p:nvPr/>
        </p:nvSpPr>
        <p:spPr>
          <a:xfrm>
            <a:off x="2413000" y="3792855"/>
            <a:ext cx="1873250" cy="782638"/>
          </a:xfrm>
          <a:prstGeom prst="bevel">
            <a:avLst>
              <a:gd name="adj" fmla="val 12500"/>
            </a:avLst>
          </a:prstGeom>
          <a:solidFill>
            <a:srgbClr val="3399FF"/>
          </a:solidFill>
          <a:ln w="9525">
            <a:noFill/>
          </a:ln>
        </p:spPr>
        <p:txBody>
          <a:bodyPr wrap="none" anchor="ctr"/>
          <a:p>
            <a:endParaRPr lang="zh-CN" altLang="en-US" dirty="0">
              <a:latin typeface="Times New Roman" panose="02020603050405020304" pitchFamily="18" charset="0"/>
            </a:endParaRPr>
          </a:p>
        </p:txBody>
      </p:sp>
      <p:sp>
        <p:nvSpPr>
          <p:cNvPr id="27656" name="AutoShape 8"/>
          <p:cNvSpPr/>
          <p:nvPr/>
        </p:nvSpPr>
        <p:spPr>
          <a:xfrm>
            <a:off x="2412365" y="4799330"/>
            <a:ext cx="1871980" cy="942975"/>
          </a:xfrm>
          <a:prstGeom prst="bevel">
            <a:avLst>
              <a:gd name="adj" fmla="val 12500"/>
            </a:avLst>
          </a:prstGeom>
          <a:solidFill>
            <a:srgbClr val="3399FF"/>
          </a:solidFill>
          <a:ln w="9525">
            <a:noFill/>
          </a:ln>
        </p:spPr>
        <p:txBody>
          <a:bodyPr wrap="none" anchor="ctr"/>
          <a:p>
            <a:endParaRPr lang="zh-CN" altLang="en-US" dirty="0">
              <a:latin typeface="Times New Roman" panose="02020603050405020304" pitchFamily="18" charset="0"/>
            </a:endParaRPr>
          </a:p>
        </p:txBody>
      </p:sp>
      <p:sp>
        <p:nvSpPr>
          <p:cNvPr id="27657" name="Rectangle 9"/>
          <p:cNvSpPr/>
          <p:nvPr/>
        </p:nvSpPr>
        <p:spPr>
          <a:xfrm>
            <a:off x="2557463" y="1557655"/>
            <a:ext cx="2159000" cy="4283075"/>
          </a:xfrm>
          <a:prstGeom prst="rect">
            <a:avLst/>
          </a:prstGeom>
          <a:noFill/>
          <a:ln w="9525">
            <a:noFill/>
          </a:ln>
        </p:spPr>
        <p:txBody>
          <a:bodyPr wrap="square">
            <a:spAutoFit/>
          </a:bodyPr>
          <a:p>
            <a:pPr>
              <a:lnSpc>
                <a:spcPct val="220000"/>
              </a:lnSpc>
              <a:spcBef>
                <a:spcPct val="50000"/>
              </a:spcBef>
              <a:buClr>
                <a:srgbClr val="FF00FF"/>
              </a:buClr>
              <a:buFont typeface="Wingdings" panose="05000000000000000000" pitchFamily="2" charset="2"/>
              <a:buNone/>
            </a:pPr>
            <a:r>
              <a:rPr lang="zh-CN" altLang="en-US" sz="2400" dirty="0">
                <a:solidFill>
                  <a:schemeClr val="bg1"/>
                </a:solidFill>
                <a:latin typeface="黑体" panose="02010609060101010101" pitchFamily="49" charset="-122"/>
                <a:ea typeface="黑体" panose="02010609060101010101" pitchFamily="49" charset="-122"/>
              </a:rPr>
              <a:t>火灾余火</a:t>
            </a:r>
            <a:endParaRPr lang="zh-CN" altLang="en-US" sz="2400" dirty="0">
              <a:solidFill>
                <a:schemeClr val="bg1"/>
              </a:solidFill>
              <a:latin typeface="黑体" panose="02010609060101010101" pitchFamily="49" charset="-122"/>
              <a:ea typeface="黑体" panose="02010609060101010101" pitchFamily="49" charset="-122"/>
            </a:endParaRPr>
          </a:p>
          <a:p>
            <a:pPr>
              <a:lnSpc>
                <a:spcPct val="220000"/>
              </a:lnSpc>
              <a:spcBef>
                <a:spcPct val="50000"/>
              </a:spcBef>
              <a:buClr>
                <a:srgbClr val="FF00FF"/>
              </a:buClr>
              <a:buFont typeface="Wingdings" panose="05000000000000000000" pitchFamily="2" charset="2"/>
              <a:buNone/>
            </a:pPr>
            <a:r>
              <a:rPr lang="zh-CN" altLang="en-US" sz="2400" b="0" dirty="0">
                <a:solidFill>
                  <a:schemeClr val="bg1"/>
                </a:solidFill>
                <a:latin typeface="黑体" panose="02010609060101010101" pitchFamily="49" charset="-122"/>
                <a:ea typeface="黑体" panose="02010609060101010101" pitchFamily="49" charset="-122"/>
              </a:rPr>
              <a:t>带电电线</a:t>
            </a:r>
            <a:endParaRPr lang="zh-CN" altLang="en-US" sz="2400" b="0" dirty="0">
              <a:solidFill>
                <a:schemeClr val="bg1"/>
              </a:solidFill>
              <a:latin typeface="黑体" panose="02010609060101010101" pitchFamily="49" charset="-122"/>
              <a:ea typeface="黑体" panose="02010609060101010101" pitchFamily="49" charset="-122"/>
            </a:endParaRPr>
          </a:p>
          <a:p>
            <a:pPr>
              <a:lnSpc>
                <a:spcPct val="220000"/>
              </a:lnSpc>
              <a:spcBef>
                <a:spcPct val="50000"/>
              </a:spcBef>
              <a:buClr>
                <a:srgbClr val="FF00FF"/>
              </a:buClr>
              <a:buFont typeface="Wingdings" panose="05000000000000000000" pitchFamily="2" charset="2"/>
              <a:buNone/>
            </a:pPr>
            <a:r>
              <a:rPr lang="zh-CN" altLang="en-US" sz="2400" b="0" dirty="0">
                <a:solidFill>
                  <a:schemeClr val="bg1"/>
                </a:solidFill>
                <a:latin typeface="黑体" panose="02010609060101010101" pitchFamily="49" charset="-122"/>
                <a:ea typeface="黑体" panose="02010609060101010101" pitchFamily="49" charset="-122"/>
              </a:rPr>
              <a:t>有害物质                                </a:t>
            </a:r>
            <a:endParaRPr lang="zh-CN" altLang="en-US" sz="2400" b="0" dirty="0">
              <a:solidFill>
                <a:schemeClr val="bg1"/>
              </a:solidFill>
              <a:latin typeface="黑体" panose="02010609060101010101" pitchFamily="49" charset="-122"/>
              <a:ea typeface="黑体" panose="02010609060101010101" pitchFamily="49" charset="-122"/>
            </a:endParaRPr>
          </a:p>
          <a:p>
            <a:pPr>
              <a:lnSpc>
                <a:spcPct val="75000"/>
              </a:lnSpc>
              <a:spcBef>
                <a:spcPct val="50000"/>
              </a:spcBef>
              <a:buClr>
                <a:srgbClr val="FF00FF"/>
              </a:buClr>
              <a:buFont typeface="Wingdings" panose="05000000000000000000" pitchFamily="2" charset="2"/>
              <a:buNone/>
            </a:pPr>
            <a:endParaRPr lang="zh-CN" altLang="en-US" sz="2400" b="0" dirty="0">
              <a:solidFill>
                <a:schemeClr val="bg1"/>
              </a:solidFill>
              <a:latin typeface="黑体" panose="02010609060101010101" pitchFamily="49" charset="-122"/>
              <a:ea typeface="黑体" panose="02010609060101010101" pitchFamily="49" charset="-122"/>
            </a:endParaRPr>
          </a:p>
          <a:p>
            <a:pPr>
              <a:lnSpc>
                <a:spcPct val="75000"/>
              </a:lnSpc>
              <a:spcBef>
                <a:spcPct val="50000"/>
              </a:spcBef>
              <a:buClr>
                <a:srgbClr val="FF00FF"/>
              </a:buClr>
              <a:buFont typeface="Wingdings" panose="05000000000000000000" pitchFamily="2" charset="2"/>
              <a:buNone/>
            </a:pPr>
            <a:r>
              <a:rPr lang="zh-CN" altLang="en-US" sz="2400" b="0" dirty="0">
                <a:solidFill>
                  <a:schemeClr val="bg1"/>
                </a:solidFill>
                <a:latin typeface="黑体" panose="02010609060101010101" pitchFamily="49" charset="-122"/>
                <a:ea typeface="黑体" panose="02010609060101010101" pitchFamily="49" charset="-122"/>
              </a:rPr>
              <a:t>伤员血液及</a:t>
            </a:r>
            <a:endParaRPr lang="zh-CN" altLang="en-US" sz="2400" b="0" dirty="0">
              <a:solidFill>
                <a:schemeClr val="bg1"/>
              </a:solidFill>
              <a:latin typeface="黑体" panose="02010609060101010101" pitchFamily="49" charset="-122"/>
              <a:ea typeface="黑体" panose="02010609060101010101" pitchFamily="49" charset="-122"/>
            </a:endParaRPr>
          </a:p>
          <a:p>
            <a:pPr>
              <a:lnSpc>
                <a:spcPct val="75000"/>
              </a:lnSpc>
              <a:spcBef>
                <a:spcPct val="50000"/>
              </a:spcBef>
              <a:buClr>
                <a:srgbClr val="FF00FF"/>
              </a:buClr>
              <a:buFont typeface="Wingdings" panose="05000000000000000000" pitchFamily="2" charset="2"/>
              <a:buNone/>
            </a:pPr>
            <a:r>
              <a:rPr lang="zh-CN" altLang="en-US" sz="2400" b="0" dirty="0">
                <a:solidFill>
                  <a:schemeClr val="bg1"/>
                </a:solidFill>
                <a:latin typeface="黑体" panose="02010609060101010101" pitchFamily="49" charset="-122"/>
                <a:ea typeface="黑体" panose="02010609060101010101" pitchFamily="49" charset="-122"/>
              </a:rPr>
              <a:t>分泌物</a:t>
            </a:r>
            <a:endParaRPr lang="zh-CN" altLang="en-US" sz="2400" b="0" dirty="0">
              <a:solidFill>
                <a:schemeClr val="bg1"/>
              </a:solidFill>
              <a:latin typeface="黑体" panose="02010609060101010101" pitchFamily="49" charset="-122"/>
              <a:ea typeface="黑体" panose="02010609060101010101" pitchFamily="49" charset="-122"/>
            </a:endParaRPr>
          </a:p>
        </p:txBody>
      </p:sp>
      <p:sp>
        <p:nvSpPr>
          <p:cNvPr id="27658" name="AutoShape 10"/>
          <p:cNvSpPr/>
          <p:nvPr/>
        </p:nvSpPr>
        <p:spPr>
          <a:xfrm>
            <a:off x="4787900" y="1776730"/>
            <a:ext cx="1873250" cy="782638"/>
          </a:xfrm>
          <a:prstGeom prst="bevel">
            <a:avLst>
              <a:gd name="adj" fmla="val 12500"/>
            </a:avLst>
          </a:prstGeom>
          <a:solidFill>
            <a:srgbClr val="3399FF"/>
          </a:solidFill>
          <a:ln w="9525">
            <a:noFill/>
          </a:ln>
        </p:spPr>
        <p:txBody>
          <a:bodyPr wrap="none" anchor="ctr"/>
          <a:p>
            <a:endParaRPr lang="zh-CN" altLang="en-US" dirty="0">
              <a:latin typeface="Times New Roman" panose="02020603050405020304" pitchFamily="18" charset="0"/>
            </a:endParaRPr>
          </a:p>
        </p:txBody>
      </p:sp>
      <p:sp>
        <p:nvSpPr>
          <p:cNvPr id="27659" name="AutoShape 11"/>
          <p:cNvSpPr/>
          <p:nvPr/>
        </p:nvSpPr>
        <p:spPr>
          <a:xfrm>
            <a:off x="4787900" y="2784793"/>
            <a:ext cx="1873250" cy="782637"/>
          </a:xfrm>
          <a:prstGeom prst="bevel">
            <a:avLst>
              <a:gd name="adj" fmla="val 12500"/>
            </a:avLst>
          </a:prstGeom>
          <a:solidFill>
            <a:srgbClr val="3399FF"/>
          </a:solidFill>
          <a:ln w="9525">
            <a:noFill/>
          </a:ln>
        </p:spPr>
        <p:txBody>
          <a:bodyPr wrap="none" anchor="ctr"/>
          <a:p>
            <a:endParaRPr lang="zh-CN" altLang="en-US" dirty="0">
              <a:latin typeface="Times New Roman" panose="02020603050405020304" pitchFamily="18" charset="0"/>
            </a:endParaRPr>
          </a:p>
        </p:txBody>
      </p:sp>
      <p:sp>
        <p:nvSpPr>
          <p:cNvPr id="27660" name="AutoShape 12"/>
          <p:cNvSpPr/>
          <p:nvPr/>
        </p:nvSpPr>
        <p:spPr>
          <a:xfrm>
            <a:off x="4787900" y="3792855"/>
            <a:ext cx="1873250" cy="782638"/>
          </a:xfrm>
          <a:prstGeom prst="bevel">
            <a:avLst>
              <a:gd name="adj" fmla="val 12500"/>
            </a:avLst>
          </a:prstGeom>
          <a:solidFill>
            <a:srgbClr val="3399FF"/>
          </a:solidFill>
          <a:ln w="9525">
            <a:noFill/>
          </a:ln>
        </p:spPr>
        <p:txBody>
          <a:bodyPr wrap="none" anchor="ctr"/>
          <a:p>
            <a:endParaRPr lang="zh-CN" altLang="en-US" dirty="0">
              <a:latin typeface="Times New Roman" panose="02020603050405020304" pitchFamily="18" charset="0"/>
            </a:endParaRPr>
          </a:p>
        </p:txBody>
      </p:sp>
      <p:sp>
        <p:nvSpPr>
          <p:cNvPr id="27661" name="AutoShape 13"/>
          <p:cNvSpPr/>
          <p:nvPr/>
        </p:nvSpPr>
        <p:spPr>
          <a:xfrm>
            <a:off x="4786630" y="4833620"/>
            <a:ext cx="1915795" cy="908050"/>
          </a:xfrm>
          <a:prstGeom prst="bevel">
            <a:avLst>
              <a:gd name="adj" fmla="val 12500"/>
            </a:avLst>
          </a:prstGeom>
          <a:solidFill>
            <a:srgbClr val="3399FF"/>
          </a:solidFill>
          <a:ln w="9525">
            <a:noFill/>
          </a:ln>
        </p:spPr>
        <p:txBody>
          <a:bodyPr wrap="none" anchor="ctr"/>
          <a:p>
            <a:endParaRPr lang="zh-CN" altLang="en-US" dirty="0">
              <a:latin typeface="Times New Roman" panose="02020603050405020304" pitchFamily="18" charset="0"/>
            </a:endParaRPr>
          </a:p>
        </p:txBody>
      </p:sp>
      <p:sp>
        <p:nvSpPr>
          <p:cNvPr id="11278" name="Rectangle 14"/>
          <p:cNvSpPr>
            <a:spLocks noChangeArrowheads="1"/>
          </p:cNvSpPr>
          <p:nvPr/>
        </p:nvSpPr>
        <p:spPr bwMode="auto">
          <a:xfrm>
            <a:off x="4860925" y="1557655"/>
            <a:ext cx="1873250" cy="4238625"/>
          </a:xfrm>
          <a:prstGeom prst="rect">
            <a:avLst/>
          </a:prstGeom>
          <a:noFill/>
          <a:ln w="9525">
            <a:noFill/>
            <a:miter lim="800000"/>
          </a:ln>
        </p:spPr>
        <p:txBody>
          <a:bodyPr>
            <a:spAutoFit/>
          </a:bodyPr>
          <a:lstStyle/>
          <a:p>
            <a:pPr marL="0" marR="0" lvl="0" indent="0" algn="l" defTabSz="914400" rtl="0" eaLnBrk="1" fontAlgn="base" latinLnBrk="0" hangingPunct="1">
              <a:lnSpc>
                <a:spcPct val="220000"/>
              </a:lnSpc>
              <a:spcBef>
                <a:spcPct val="50000"/>
              </a:spcBef>
              <a:spcAft>
                <a:spcPct val="0"/>
              </a:spcAft>
              <a:buClr>
                <a:srgbClr val="FF00FF"/>
              </a:buClr>
              <a:buSzTx/>
              <a:buFont typeface="Wingdings" panose="05000000000000000000" pitchFamily="2" charset="2"/>
              <a:buNone/>
              <a:defRPr/>
            </a:pPr>
            <a:r>
              <a:rPr kumimoji="0" 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rPr>
              <a:t> </a:t>
            </a:r>
            <a:r>
              <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rPr>
              <a:t>自然灾害</a:t>
            </a:r>
            <a:endPar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220000"/>
              </a:lnSpc>
              <a:spcBef>
                <a:spcPct val="50000"/>
              </a:spcBef>
              <a:spcAft>
                <a:spcPct val="0"/>
              </a:spcAft>
              <a:buClr>
                <a:srgbClr val="FF00FF"/>
              </a:buClr>
              <a:buSzTx/>
              <a:buFont typeface="Wingdings" panose="05000000000000000000" pitchFamily="2" charset="2"/>
              <a:buNone/>
              <a:defRPr/>
            </a:pPr>
            <a:r>
              <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rPr>
              <a:t> 受损汽车</a:t>
            </a:r>
            <a:endPar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220000"/>
              </a:lnSpc>
              <a:spcBef>
                <a:spcPct val="50000"/>
              </a:spcBef>
              <a:spcAft>
                <a:spcPct val="0"/>
              </a:spcAft>
              <a:buClr>
                <a:srgbClr val="FF00FF"/>
              </a:buClr>
              <a:buSzTx/>
              <a:buFont typeface="Wingdings" panose="05000000000000000000" pitchFamily="2" charset="2"/>
              <a:buNone/>
              <a:defRPr/>
            </a:pPr>
            <a:r>
              <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rPr>
              <a:t> 残余弹药</a:t>
            </a:r>
            <a:endPar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75000"/>
              </a:lnSpc>
              <a:spcBef>
                <a:spcPct val="50000"/>
              </a:spcBef>
              <a:spcAft>
                <a:spcPct val="0"/>
              </a:spcAft>
              <a:buClr>
                <a:srgbClr val="FF00FF"/>
              </a:buClr>
              <a:buSzTx/>
              <a:buFont typeface="Wingdings" panose="05000000000000000000" pitchFamily="2" charset="2"/>
              <a:buNone/>
              <a:defRPr/>
            </a:pPr>
            <a:endPar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75000"/>
              </a:lnSpc>
              <a:spcBef>
                <a:spcPct val="50000"/>
              </a:spcBef>
              <a:spcAft>
                <a:spcPct val="0"/>
              </a:spcAft>
              <a:buClr>
                <a:srgbClr val="FF00FF"/>
              </a:buClr>
              <a:buSzTx/>
              <a:buFont typeface="Wingdings" panose="05000000000000000000" pitchFamily="2" charset="2"/>
              <a:buNone/>
              <a:defRPr/>
            </a:pPr>
            <a:r>
              <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rPr>
              <a:t>其他难以确</a:t>
            </a:r>
            <a:endPar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75000"/>
              </a:lnSpc>
              <a:spcBef>
                <a:spcPct val="50000"/>
              </a:spcBef>
              <a:spcAft>
                <a:spcPct val="0"/>
              </a:spcAft>
              <a:buClr>
                <a:srgbClr val="FF00FF"/>
              </a:buClr>
              <a:buSzTx/>
              <a:buFont typeface="Wingdings" panose="05000000000000000000" pitchFamily="2" charset="2"/>
              <a:buNone/>
              <a:defRPr/>
            </a:pPr>
            <a:r>
              <a:rPr kumimoji="0" lang="zh-CN" altLang="en-US" sz="2400" b="0" i="0" u="none" strike="noStrike" kern="1200" cap="none" spc="0" normalizeH="0" baseline="0" noProof="0" smtClean="0">
                <a:ln>
                  <a:noFill/>
                </a:ln>
                <a:solidFill>
                  <a:schemeClr val="bg1"/>
                </a:solidFill>
                <a:effectLst/>
                <a:uLnTx/>
                <a:uFillTx/>
                <a:latin typeface="黑体" panose="02010609060101010101" pitchFamily="49" charset="-122"/>
                <a:ea typeface="黑体" panose="02010609060101010101" pitchFamily="49" charset="-122"/>
                <a:cs typeface="+mn-cs"/>
              </a:rPr>
              <a:t>定的因素</a:t>
            </a:r>
            <a:endParaRPr kumimoji="0" lang="zh-CN" altLang="en-US" sz="2400" b="0" i="0" u="none" strike="noStrike" kern="1200" cap="none" spc="0" normalizeH="0" baseline="0" noProof="0" smtClean="0">
              <a:ln>
                <a:noFill/>
              </a:ln>
              <a:solidFill>
                <a:schemeClr val="bg1"/>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p:txBody>
      </p:sp>
      <p:sp>
        <p:nvSpPr>
          <p:cNvPr id="27663" name="Line 15"/>
          <p:cNvSpPr/>
          <p:nvPr/>
        </p:nvSpPr>
        <p:spPr>
          <a:xfrm>
            <a:off x="3275013" y="1486218"/>
            <a:ext cx="2376487" cy="0"/>
          </a:xfrm>
          <a:prstGeom prst="line">
            <a:avLst/>
          </a:prstGeom>
          <a:ln w="28575" cap="flat" cmpd="sng">
            <a:solidFill>
              <a:srgbClr val="CC0000"/>
            </a:solidFill>
            <a:prstDash val="solid"/>
            <a:headEnd type="none" w="med" len="med"/>
            <a:tailEnd type="none" w="med" len="med"/>
          </a:ln>
        </p:spPr>
      </p:sp>
      <p:sp>
        <p:nvSpPr>
          <p:cNvPr id="27664" name="Line 16"/>
          <p:cNvSpPr/>
          <p:nvPr/>
        </p:nvSpPr>
        <p:spPr>
          <a:xfrm>
            <a:off x="3275013" y="1486218"/>
            <a:ext cx="0" cy="215900"/>
          </a:xfrm>
          <a:prstGeom prst="line">
            <a:avLst/>
          </a:prstGeom>
          <a:ln w="28575" cap="flat" cmpd="sng">
            <a:solidFill>
              <a:srgbClr val="CC0000"/>
            </a:solidFill>
            <a:prstDash val="solid"/>
            <a:headEnd type="none" w="med" len="med"/>
            <a:tailEnd type="triangle" w="med" len="med"/>
          </a:ln>
        </p:spPr>
      </p:sp>
      <p:sp>
        <p:nvSpPr>
          <p:cNvPr id="27665" name="Line 17"/>
          <p:cNvSpPr/>
          <p:nvPr/>
        </p:nvSpPr>
        <p:spPr>
          <a:xfrm>
            <a:off x="5651500" y="1486218"/>
            <a:ext cx="0" cy="215900"/>
          </a:xfrm>
          <a:prstGeom prst="line">
            <a:avLst/>
          </a:prstGeom>
          <a:ln w="28575" cap="flat" cmpd="sng">
            <a:solidFill>
              <a:srgbClr val="CC0000"/>
            </a:solidFill>
            <a:prstDash val="solid"/>
            <a:headEnd type="none" w="med" len="med"/>
            <a:tailEnd type="triangle" w="med" len="med"/>
          </a:ln>
        </p:spPr>
      </p:sp>
      <p:sp>
        <p:nvSpPr>
          <p:cNvPr id="27666" name="Line 18"/>
          <p:cNvSpPr/>
          <p:nvPr/>
        </p:nvSpPr>
        <p:spPr>
          <a:xfrm>
            <a:off x="3275013" y="2567305"/>
            <a:ext cx="0" cy="215900"/>
          </a:xfrm>
          <a:prstGeom prst="line">
            <a:avLst/>
          </a:prstGeom>
          <a:ln w="28575" cap="flat" cmpd="sng">
            <a:solidFill>
              <a:srgbClr val="CC0000"/>
            </a:solidFill>
            <a:prstDash val="solid"/>
            <a:headEnd type="none" w="med" len="med"/>
            <a:tailEnd type="triangle" w="med" len="med"/>
          </a:ln>
        </p:spPr>
      </p:sp>
      <p:sp>
        <p:nvSpPr>
          <p:cNvPr id="27667" name="Line 19"/>
          <p:cNvSpPr/>
          <p:nvPr/>
        </p:nvSpPr>
        <p:spPr>
          <a:xfrm>
            <a:off x="5651500" y="2567305"/>
            <a:ext cx="0" cy="215900"/>
          </a:xfrm>
          <a:prstGeom prst="line">
            <a:avLst/>
          </a:prstGeom>
          <a:ln w="28575" cap="flat" cmpd="sng">
            <a:solidFill>
              <a:srgbClr val="CC0000"/>
            </a:solidFill>
            <a:prstDash val="solid"/>
            <a:headEnd type="none" w="med" len="med"/>
            <a:tailEnd type="triangle" w="med" len="med"/>
          </a:ln>
        </p:spPr>
      </p:sp>
      <p:sp>
        <p:nvSpPr>
          <p:cNvPr id="27668" name="Line 20"/>
          <p:cNvSpPr/>
          <p:nvPr/>
        </p:nvSpPr>
        <p:spPr>
          <a:xfrm>
            <a:off x="3275013" y="3575368"/>
            <a:ext cx="0" cy="215900"/>
          </a:xfrm>
          <a:prstGeom prst="line">
            <a:avLst/>
          </a:prstGeom>
          <a:ln w="28575" cap="flat" cmpd="sng">
            <a:solidFill>
              <a:srgbClr val="CC0000"/>
            </a:solidFill>
            <a:prstDash val="solid"/>
            <a:headEnd type="none" w="med" len="med"/>
            <a:tailEnd type="triangle" w="med" len="med"/>
          </a:ln>
        </p:spPr>
      </p:sp>
      <p:sp>
        <p:nvSpPr>
          <p:cNvPr id="27669" name="Line 21"/>
          <p:cNvSpPr/>
          <p:nvPr/>
        </p:nvSpPr>
        <p:spPr>
          <a:xfrm>
            <a:off x="5651500" y="3575368"/>
            <a:ext cx="0" cy="215900"/>
          </a:xfrm>
          <a:prstGeom prst="line">
            <a:avLst/>
          </a:prstGeom>
          <a:ln w="28575" cap="flat" cmpd="sng">
            <a:solidFill>
              <a:srgbClr val="CC0000"/>
            </a:solidFill>
            <a:prstDash val="solid"/>
            <a:headEnd type="none" w="med" len="med"/>
            <a:tailEnd type="triangle" w="med" len="med"/>
          </a:ln>
        </p:spPr>
      </p:sp>
      <p:sp>
        <p:nvSpPr>
          <p:cNvPr id="27670" name="Line 22"/>
          <p:cNvSpPr/>
          <p:nvPr/>
        </p:nvSpPr>
        <p:spPr>
          <a:xfrm>
            <a:off x="3275013" y="4583430"/>
            <a:ext cx="0" cy="215900"/>
          </a:xfrm>
          <a:prstGeom prst="line">
            <a:avLst/>
          </a:prstGeom>
          <a:ln w="28575" cap="flat" cmpd="sng">
            <a:solidFill>
              <a:srgbClr val="CC0000"/>
            </a:solidFill>
            <a:prstDash val="solid"/>
            <a:headEnd type="none" w="med" len="med"/>
            <a:tailEnd type="triangle" w="med" len="med"/>
          </a:ln>
        </p:spPr>
      </p:sp>
      <p:sp>
        <p:nvSpPr>
          <p:cNvPr id="27671" name="Line 23"/>
          <p:cNvSpPr/>
          <p:nvPr/>
        </p:nvSpPr>
        <p:spPr>
          <a:xfrm>
            <a:off x="5651500" y="4583430"/>
            <a:ext cx="0" cy="215900"/>
          </a:xfrm>
          <a:prstGeom prst="line">
            <a:avLst/>
          </a:prstGeom>
          <a:ln w="28575" cap="flat" cmpd="sng">
            <a:solidFill>
              <a:srgbClr val="CC0000"/>
            </a:solidFill>
            <a:prstDash val="solid"/>
            <a:headEnd type="none" w="med" len="med"/>
            <a:tailEnd type="triangle" w="med" len="med"/>
          </a:ln>
        </p:spPr>
      </p:sp>
      <p:grpSp>
        <p:nvGrpSpPr>
          <p:cNvPr id="27672" name="Group 24"/>
          <p:cNvGrpSpPr/>
          <p:nvPr/>
        </p:nvGrpSpPr>
        <p:grpSpPr>
          <a:xfrm>
            <a:off x="-249237" y="-239712"/>
            <a:ext cx="9167812" cy="6854825"/>
            <a:chOff x="0" y="0"/>
            <a:chExt cx="5777" cy="4320"/>
          </a:xfrm>
        </p:grpSpPr>
        <p:sp>
          <p:nvSpPr>
            <p:cNvPr id="27673" name="Rectangle 29"/>
            <p:cNvSpPr/>
            <p:nvPr/>
          </p:nvSpPr>
          <p:spPr>
            <a:xfrm>
              <a:off x="17" y="0"/>
              <a:ext cx="5760" cy="4320"/>
            </a:xfrm>
            <a:prstGeom prst="rect">
              <a:avLst/>
            </a:prstGeom>
            <a:noFill/>
            <a:ln w="9525">
              <a:noFill/>
            </a:ln>
          </p:spPr>
          <p:txBody>
            <a:bodyPr wrap="none" anchor="ctr"/>
            <a:p>
              <a:endParaRPr lang="zh-CN" altLang="en-US" dirty="0">
                <a:latin typeface="Times New Roman" panose="02020603050405020304" pitchFamily="18" charset="0"/>
              </a:endParaRPr>
            </a:p>
          </p:txBody>
        </p:sp>
        <p:sp>
          <p:nvSpPr>
            <p:cNvPr id="27674" name="Rectangle 30"/>
            <p:cNvSpPr/>
            <p:nvPr/>
          </p:nvSpPr>
          <p:spPr>
            <a:xfrm>
              <a:off x="17" y="0"/>
              <a:ext cx="1008" cy="4320"/>
            </a:xfrm>
            <a:prstGeom prst="rect">
              <a:avLst/>
            </a:prstGeom>
            <a:noFill/>
            <a:ln w="9525">
              <a:noFill/>
            </a:ln>
          </p:spPr>
          <p:txBody>
            <a:bodyPr wrap="none" anchor="ctr"/>
            <a:p>
              <a:pPr algn="ctr"/>
              <a:endParaRPr lang="zh-CN" altLang="en-US" sz="1800" b="0" dirty="0">
                <a:latin typeface="Tahoma" panose="020B0604030504040204" pitchFamily="34" charset="0"/>
              </a:endParaRPr>
            </a:p>
          </p:txBody>
        </p:sp>
        <p:sp>
          <p:nvSpPr>
            <p:cNvPr id="27675" name="Text Box 31"/>
            <p:cNvSpPr txBox="1"/>
            <p:nvPr/>
          </p:nvSpPr>
          <p:spPr>
            <a:xfrm rot="10800000">
              <a:off x="0" y="3996"/>
              <a:ext cx="423" cy="58"/>
            </a:xfrm>
            <a:prstGeom prst="rect">
              <a:avLst/>
            </a:prstGeom>
            <a:noFill/>
            <a:ln w="9525">
              <a:noFill/>
            </a:ln>
          </p:spPr>
          <p:txBody>
            <a:bodyPr rot="10800000" vert="eaVert" wrap="none">
              <a:spAutoFit/>
            </a:bodyPr>
            <a:p>
              <a:endParaRPr lang="zh-CN" altLang="en-US" sz="1800" b="0" dirty="0">
                <a:latin typeface="Tahoma" panose="020B0604030504040204" pitchFamily="34" charset="0"/>
              </a:endParaRPr>
            </a:p>
          </p:txBody>
        </p:sp>
        <p:sp>
          <p:nvSpPr>
            <p:cNvPr id="27676" name="Text Box 32"/>
            <p:cNvSpPr txBox="1"/>
            <p:nvPr/>
          </p:nvSpPr>
          <p:spPr>
            <a:xfrm>
              <a:off x="525" y="1056"/>
              <a:ext cx="462" cy="2928"/>
            </a:xfrm>
            <a:prstGeom prst="rect">
              <a:avLst/>
            </a:prstGeom>
            <a:noFill/>
            <a:ln w="9525">
              <a:noFill/>
            </a:ln>
          </p:spPr>
          <p:txBody>
            <a:bodyPr vert="eaVert">
              <a:spAutoFit/>
            </a:bodyPr>
            <a:p>
              <a:endParaRPr lang="zh-CN" altLang="en-US" sz="1800" b="0" dirty="0">
                <a:latin typeface="Tahoma" panose="020B0604030504040204" pitchFamily="34" charset="0"/>
              </a:endParaRPr>
            </a:p>
          </p:txBody>
        </p:sp>
        <p:pic>
          <p:nvPicPr>
            <p:cNvPr id="27677" name="Picture 33" descr="Red">
              <a:hlinkClick r:id="rId2" action="ppaction://hlinksldjump"/>
            </p:cNvPr>
            <p:cNvPicPr>
              <a:picLocks noChangeAspect="1"/>
            </p:cNvPicPr>
            <p:nvPr/>
          </p:nvPicPr>
          <p:blipFill>
            <a:blip r:embed="rId3"/>
            <a:stretch>
              <a:fillRect/>
            </a:stretch>
          </p:blipFill>
          <p:spPr>
            <a:xfrm>
              <a:off x="161" y="144"/>
              <a:ext cx="672" cy="672"/>
            </a:xfrm>
            <a:prstGeom prst="rect">
              <a:avLst/>
            </a:prstGeom>
            <a:noFill/>
            <a:ln w="9525">
              <a:noFill/>
            </a:ln>
          </p:spPr>
        </p:pic>
      </p:gr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燕尾形 6"/>
          <p:cNvSpPr/>
          <p:nvPr/>
        </p:nvSpPr>
        <p:spPr>
          <a:xfrm>
            <a:off x="180023" y="333375"/>
            <a:ext cx="3168650" cy="792163"/>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燕尾形 4"/>
          <p:cNvSpPr/>
          <p:nvPr/>
        </p:nvSpPr>
        <p:spPr>
          <a:xfrm>
            <a:off x="539750" y="333375"/>
            <a:ext cx="3097213" cy="792163"/>
          </a:xfrm>
          <a:prstGeom prst="rect">
            <a:avLst/>
          </a:prstGeom>
        </p:spPr>
        <p:style>
          <a:lnRef idx="0">
            <a:scrgbClr r="0" g="0" b="0"/>
          </a:lnRef>
          <a:fillRef idx="0">
            <a:scrgbClr r="0" g="0" b="0"/>
          </a:fillRef>
          <a:effectRef idx="0">
            <a:scrgbClr r="0" g="0" b="0"/>
          </a:effectRef>
          <a:fontRef idx="minor">
            <a:schemeClr val="lt1"/>
          </a:fontRef>
        </p:style>
        <p:txBody>
          <a:bodyPr lIns="112014" tIns="37338" rIns="37338" bIns="37338" spcCol="1270" anchor="ctr"/>
          <a:lstStyle/>
          <a:p>
            <a:pPr marL="0" marR="0" lvl="0" indent="0" algn="l" defTabSz="1244600" rtl="0" eaLnBrk="1" fontAlgn="base" latinLnBrk="0" hangingPunct="1">
              <a:lnSpc>
                <a:spcPct val="90000"/>
              </a:lnSpc>
              <a:spcBef>
                <a:spcPct val="0"/>
              </a:spcBef>
              <a:spcAft>
                <a:spcPct val="3500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现场初步检查</a:t>
            </a:r>
            <a:endPar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sp>
        <p:nvSpPr>
          <p:cNvPr id="17412" name="矩形 8"/>
          <p:cNvSpPr/>
          <p:nvPr/>
        </p:nvSpPr>
        <p:spPr>
          <a:xfrm>
            <a:off x="323850" y="1196975"/>
            <a:ext cx="8572500" cy="641350"/>
          </a:xfrm>
          <a:prstGeom prst="rect">
            <a:avLst/>
          </a:prstGeom>
          <a:noFill/>
          <a:ln w="9525">
            <a:noFill/>
          </a:ln>
        </p:spPr>
        <p:txBody>
          <a:bodyPr>
            <a:spAutoFit/>
          </a:bodyPr>
          <a:p>
            <a:pPr algn="ctr"/>
            <a:r>
              <a:rPr lang="zh-CN" altLang="en-US" sz="3600" dirty="0">
                <a:solidFill>
                  <a:schemeClr val="accent2"/>
                </a:solidFill>
                <a:latin typeface="宋体" panose="02010600030101010101" pitchFamily="2" charset="-122"/>
              </a:rPr>
              <a:t>意识、呼吸、循环</a:t>
            </a:r>
            <a:endParaRPr lang="zh-CN" altLang="en-US" sz="3600" dirty="0">
              <a:solidFill>
                <a:schemeClr val="accent2"/>
              </a:solidFill>
              <a:latin typeface="宋体" panose="02010600030101010101" pitchFamily="2" charset="-122"/>
            </a:endParaRPr>
          </a:p>
        </p:txBody>
      </p:sp>
      <p:pic>
        <p:nvPicPr>
          <p:cNvPr id="17413" name="图片 9" descr="QQ图片20150528153621.png"/>
          <p:cNvPicPr>
            <a:picLocks noChangeAspect="1"/>
          </p:cNvPicPr>
          <p:nvPr/>
        </p:nvPicPr>
        <p:blipFill>
          <a:blip r:embed="rId1"/>
          <a:stretch>
            <a:fillRect/>
          </a:stretch>
        </p:blipFill>
        <p:spPr>
          <a:xfrm>
            <a:off x="395288" y="1916113"/>
            <a:ext cx="8407400" cy="4100512"/>
          </a:xfrm>
          <a:prstGeom prst="rect">
            <a:avLst/>
          </a:prstGeom>
          <a:noFill/>
          <a:ln w="9525">
            <a:noFill/>
          </a:ln>
        </p:spPr>
      </p:pic>
      <p:sp>
        <p:nvSpPr>
          <p:cNvPr id="6" name="横卷形 5"/>
          <p:cNvSpPr/>
          <p:nvPr/>
        </p:nvSpPr>
        <p:spPr>
          <a:xfrm>
            <a:off x="611188" y="3644900"/>
            <a:ext cx="7929563" cy="2274888"/>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rPr>
              <a:t>如果可疑有颈椎损伤，应先固定颈部！</a:t>
            </a:r>
            <a:endParaRPr kumimoji="0" lang="zh-CN" altLang="en-US" sz="4000" b="1" i="0" u="none" strike="noStrike" kern="1200" cap="none" spc="0" normalizeH="0" baseline="0" noProof="0" dirty="0">
              <a:ln>
                <a:noFill/>
              </a:ln>
              <a:solidFill>
                <a:schemeClr val="accent1"/>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燕尾形 6"/>
          <p:cNvSpPr/>
          <p:nvPr/>
        </p:nvSpPr>
        <p:spPr>
          <a:xfrm>
            <a:off x="251778" y="405130"/>
            <a:ext cx="2808288" cy="792163"/>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燕尾形 4"/>
          <p:cNvSpPr/>
          <p:nvPr/>
        </p:nvSpPr>
        <p:spPr>
          <a:xfrm>
            <a:off x="684213" y="333375"/>
            <a:ext cx="3024188" cy="792163"/>
          </a:xfrm>
          <a:prstGeom prst="rect">
            <a:avLst/>
          </a:prstGeom>
        </p:spPr>
        <p:style>
          <a:lnRef idx="0">
            <a:scrgbClr r="0" g="0" b="0"/>
          </a:lnRef>
          <a:fillRef idx="0">
            <a:scrgbClr r="0" g="0" b="0"/>
          </a:fillRef>
          <a:effectRef idx="0">
            <a:scrgbClr r="0" g="0" b="0"/>
          </a:effectRef>
          <a:fontRef idx="minor">
            <a:schemeClr val="lt1"/>
          </a:fontRef>
        </p:style>
        <p:txBody>
          <a:bodyPr lIns="112014" tIns="37338" rIns="37338" bIns="37338" spcCol="1270" anchor="ctr"/>
          <a:lstStyle/>
          <a:p>
            <a:pPr marL="0" marR="0" lvl="0" indent="0" algn="l" defTabSz="1244600" rtl="0" eaLnBrk="1" fontAlgn="base" latinLnBrk="0" hangingPunct="1">
              <a:lnSpc>
                <a:spcPct val="90000"/>
              </a:lnSpc>
              <a:spcBef>
                <a:spcPct val="0"/>
              </a:spcBef>
              <a:spcAft>
                <a:spcPct val="3500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现场分诊</a:t>
            </a:r>
            <a:endPar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pic>
        <p:nvPicPr>
          <p:cNvPr id="18436" name="Picture 1" descr="C:\Users\Administrator\AppData\Roaming\Tencent\Users\1210877157\QQ\WinTemp\RichOle\6S_MX8`ZRU7Q9H_[M8ZIHRQ.png"/>
          <p:cNvPicPr>
            <a:picLocks noChangeAspect="1"/>
          </p:cNvPicPr>
          <p:nvPr/>
        </p:nvPicPr>
        <p:blipFill>
          <a:blip r:embed="rId1"/>
          <a:stretch>
            <a:fillRect/>
          </a:stretch>
        </p:blipFill>
        <p:spPr>
          <a:xfrm>
            <a:off x="175578" y="1035685"/>
            <a:ext cx="8351837" cy="5059363"/>
          </a:xfrm>
          <a:prstGeom prst="rect">
            <a:avLst/>
          </a:prstGeom>
          <a:noFill/>
          <a:ln w="9525">
            <a:noFill/>
          </a:ln>
        </p:spPr>
      </p:pic>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燕尾形 6"/>
          <p:cNvSpPr/>
          <p:nvPr/>
        </p:nvSpPr>
        <p:spPr>
          <a:xfrm>
            <a:off x="180023" y="333375"/>
            <a:ext cx="2808288" cy="792163"/>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燕尾形 4"/>
          <p:cNvSpPr/>
          <p:nvPr/>
        </p:nvSpPr>
        <p:spPr>
          <a:xfrm>
            <a:off x="684213" y="333375"/>
            <a:ext cx="3024188" cy="792163"/>
          </a:xfrm>
          <a:prstGeom prst="rect">
            <a:avLst/>
          </a:prstGeom>
        </p:spPr>
        <p:style>
          <a:lnRef idx="0">
            <a:scrgbClr r="0" g="0" b="0"/>
          </a:lnRef>
          <a:fillRef idx="0">
            <a:scrgbClr r="0" g="0" b="0"/>
          </a:fillRef>
          <a:effectRef idx="0">
            <a:scrgbClr r="0" g="0" b="0"/>
          </a:effectRef>
          <a:fontRef idx="minor">
            <a:schemeClr val="lt1"/>
          </a:fontRef>
        </p:style>
        <p:txBody>
          <a:bodyPr lIns="112014" tIns="37338" rIns="37338" bIns="37338" spcCol="1270" anchor="ctr"/>
          <a:lstStyle/>
          <a:p>
            <a:pPr marL="0" marR="0" lvl="0" indent="0" algn="l" defTabSz="1244600" rtl="0" eaLnBrk="1" fontAlgn="base" latinLnBrk="0" hangingPunct="1">
              <a:lnSpc>
                <a:spcPct val="90000"/>
              </a:lnSpc>
              <a:spcBef>
                <a:spcPct val="0"/>
              </a:spcBef>
              <a:spcAft>
                <a:spcPct val="3500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现场分诊</a:t>
            </a:r>
            <a:endPar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pic>
        <p:nvPicPr>
          <p:cNvPr id="5" name="图片 4" descr="056_看图王.jpg"/>
          <p:cNvPicPr>
            <a:picLocks noChangeAspect="1"/>
          </p:cNvPicPr>
          <p:nvPr/>
        </p:nvPicPr>
        <p:blipFill>
          <a:blip r:embed="rId1"/>
          <a:stretch>
            <a:fillRect/>
          </a:stretch>
        </p:blipFill>
        <p:spPr>
          <a:xfrm>
            <a:off x="1187450" y="1125538"/>
            <a:ext cx="7056438" cy="5183187"/>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482" name="组合 1"/>
          <p:cNvGrpSpPr/>
          <p:nvPr/>
        </p:nvGrpSpPr>
        <p:grpSpPr>
          <a:xfrm>
            <a:off x="1270000" y="1057275"/>
            <a:ext cx="3527425" cy="1492250"/>
            <a:chOff x="1342730" y="546053"/>
            <a:chExt cx="3527301" cy="1492297"/>
          </a:xfrm>
        </p:grpSpPr>
        <p:sp>
          <p:nvSpPr>
            <p:cNvPr id="3" name="饼形 2"/>
            <p:cNvSpPr/>
            <p:nvPr/>
          </p:nvSpPr>
          <p:spPr>
            <a:xfrm rot="18000000">
              <a:off x="2509465" y="603239"/>
              <a:ext cx="1119223" cy="1030251"/>
            </a:xfrm>
            <a:prstGeom prst="pie">
              <a:avLst>
                <a:gd name="adj1" fmla="val 14391128"/>
                <a:gd name="adj2" fmla="val 16989792"/>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0513" name="Picture 3"/>
            <p:cNvPicPr>
              <a:picLocks noChangeAspect="1"/>
            </p:cNvPicPr>
            <p:nvPr/>
          </p:nvPicPr>
          <p:blipFill>
            <a:blip r:embed="rId1"/>
            <a:srcRect l="2766" r="7205" b="57680"/>
            <a:stretch>
              <a:fillRect/>
            </a:stretch>
          </p:blipFill>
          <p:spPr>
            <a:xfrm rot="-10800000" flipV="1">
              <a:off x="1342730" y="970921"/>
              <a:ext cx="2437183" cy="147901"/>
            </a:xfrm>
            <a:prstGeom prst="rect">
              <a:avLst/>
            </a:prstGeom>
            <a:noFill/>
            <a:ln w="9525">
              <a:noFill/>
            </a:ln>
          </p:spPr>
        </p:pic>
        <p:sp>
          <p:nvSpPr>
            <p:cNvPr id="5" name="右箭头 4"/>
            <p:cNvSpPr/>
            <p:nvPr/>
          </p:nvSpPr>
          <p:spPr>
            <a:xfrm rot="2510246">
              <a:off x="2626973" y="546053"/>
              <a:ext cx="2243058" cy="1455784"/>
            </a:xfrm>
            <a:custGeom>
              <a:avLst/>
              <a:gdLst>
                <a:gd name="connsiteX0" fmla="*/ 0 w 1475967"/>
                <a:gd name="connsiteY0" fmla="*/ 363884 h 1455537"/>
                <a:gd name="connsiteX1" fmla="*/ 748199 w 1475967"/>
                <a:gd name="connsiteY1" fmla="*/ 363884 h 1455537"/>
                <a:gd name="connsiteX2" fmla="*/ 748199 w 1475967"/>
                <a:gd name="connsiteY2" fmla="*/ 0 h 1455537"/>
                <a:gd name="connsiteX3" fmla="*/ 1475967 w 1475967"/>
                <a:gd name="connsiteY3" fmla="*/ 727769 h 1455537"/>
                <a:gd name="connsiteX4" fmla="*/ 748199 w 1475967"/>
                <a:gd name="connsiteY4" fmla="*/ 1455537 h 1455537"/>
                <a:gd name="connsiteX5" fmla="*/ 748199 w 1475967"/>
                <a:gd name="connsiteY5" fmla="*/ 1091653 h 1455537"/>
                <a:gd name="connsiteX6" fmla="*/ 0 w 1475967"/>
                <a:gd name="connsiteY6" fmla="*/ 1091653 h 1455537"/>
                <a:gd name="connsiteX7" fmla="*/ 0 w 1475967"/>
                <a:gd name="connsiteY7" fmla="*/ 363884 h 1455537"/>
                <a:gd name="connsiteX0-1" fmla="*/ 762655 w 2238622"/>
                <a:gd name="connsiteY0-2" fmla="*/ 363884 h 1455537"/>
                <a:gd name="connsiteX1-3" fmla="*/ 1510854 w 2238622"/>
                <a:gd name="connsiteY1-4" fmla="*/ 363884 h 1455537"/>
                <a:gd name="connsiteX2-5" fmla="*/ 1510854 w 2238622"/>
                <a:gd name="connsiteY2-6" fmla="*/ 0 h 1455537"/>
                <a:gd name="connsiteX3-7" fmla="*/ 2238622 w 2238622"/>
                <a:gd name="connsiteY3-8" fmla="*/ 727769 h 1455537"/>
                <a:gd name="connsiteX4-9" fmla="*/ 1510854 w 2238622"/>
                <a:gd name="connsiteY4-10" fmla="*/ 1455537 h 1455537"/>
                <a:gd name="connsiteX5-11" fmla="*/ 1510854 w 2238622"/>
                <a:gd name="connsiteY5-12" fmla="*/ 1091653 h 1455537"/>
                <a:gd name="connsiteX6-13" fmla="*/ 0 w 2238622"/>
                <a:gd name="connsiteY6-14" fmla="*/ 1058508 h 1455537"/>
                <a:gd name="connsiteX7-15" fmla="*/ 762655 w 2238622"/>
                <a:gd name="connsiteY7-16" fmla="*/ 363884 h 1455537"/>
                <a:gd name="connsiteX0-17" fmla="*/ 767420 w 2243387"/>
                <a:gd name="connsiteY0-18" fmla="*/ 363884 h 1455537"/>
                <a:gd name="connsiteX1-19" fmla="*/ 1515619 w 2243387"/>
                <a:gd name="connsiteY1-20" fmla="*/ 363884 h 1455537"/>
                <a:gd name="connsiteX2-21" fmla="*/ 1515619 w 2243387"/>
                <a:gd name="connsiteY2-22" fmla="*/ 0 h 1455537"/>
                <a:gd name="connsiteX3-23" fmla="*/ 2243387 w 2243387"/>
                <a:gd name="connsiteY3-24" fmla="*/ 727769 h 1455537"/>
                <a:gd name="connsiteX4-25" fmla="*/ 1515619 w 2243387"/>
                <a:gd name="connsiteY4-26" fmla="*/ 1455537 h 1455537"/>
                <a:gd name="connsiteX5-27" fmla="*/ 1515619 w 2243387"/>
                <a:gd name="connsiteY5-28" fmla="*/ 1091653 h 1455537"/>
                <a:gd name="connsiteX6-29" fmla="*/ 0 w 2243387"/>
                <a:gd name="connsiteY6-30" fmla="*/ 1053186 h 1455537"/>
                <a:gd name="connsiteX7-31" fmla="*/ 767420 w 2243387"/>
                <a:gd name="connsiteY7-32" fmla="*/ 363884 h 1455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43387" h="1455537">
                  <a:moveTo>
                    <a:pt x="767420" y="363884"/>
                  </a:moveTo>
                  <a:lnTo>
                    <a:pt x="1515619" y="363884"/>
                  </a:lnTo>
                  <a:lnTo>
                    <a:pt x="1515619" y="0"/>
                  </a:lnTo>
                  <a:lnTo>
                    <a:pt x="2243387" y="727769"/>
                  </a:lnTo>
                  <a:lnTo>
                    <a:pt x="1515619" y="1455537"/>
                  </a:lnTo>
                  <a:lnTo>
                    <a:pt x="1515619" y="1091653"/>
                  </a:lnTo>
                  <a:lnTo>
                    <a:pt x="0" y="1053186"/>
                  </a:lnTo>
                  <a:lnTo>
                    <a:pt x="767420" y="363884"/>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6" name="直接连接符 5"/>
            <p:cNvCxnSpPr/>
            <p:nvPr/>
          </p:nvCxnSpPr>
          <p:spPr>
            <a:xfrm>
              <a:off x="2880964" y="771485"/>
              <a:ext cx="1336628" cy="1266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483" name="组合 6"/>
          <p:cNvGrpSpPr/>
          <p:nvPr/>
        </p:nvGrpSpPr>
        <p:grpSpPr>
          <a:xfrm>
            <a:off x="4268788" y="1057275"/>
            <a:ext cx="3536950" cy="1492250"/>
            <a:chOff x="4340237" y="546053"/>
            <a:chExt cx="3537527" cy="1492297"/>
          </a:xfrm>
        </p:grpSpPr>
        <p:sp>
          <p:nvSpPr>
            <p:cNvPr id="8" name="饼形 7"/>
            <p:cNvSpPr/>
            <p:nvPr/>
          </p:nvSpPr>
          <p:spPr>
            <a:xfrm rot="3600000" flipH="1">
              <a:off x="5581938" y="603137"/>
              <a:ext cx="1119223" cy="1030455"/>
            </a:xfrm>
            <a:prstGeom prst="pie">
              <a:avLst>
                <a:gd name="adj1" fmla="val 14391128"/>
                <a:gd name="adj2" fmla="val 16989792"/>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0509" name="Picture 3"/>
            <p:cNvPicPr>
              <a:picLocks noChangeAspect="1"/>
            </p:cNvPicPr>
            <p:nvPr/>
          </p:nvPicPr>
          <p:blipFill>
            <a:blip r:embed="rId1"/>
            <a:srcRect l="2766" r="7205" b="57680"/>
            <a:stretch>
              <a:fillRect/>
            </a:stretch>
          </p:blipFill>
          <p:spPr>
            <a:xfrm rot="-10800000" flipV="1">
              <a:off x="5440581" y="973303"/>
              <a:ext cx="2437183" cy="147901"/>
            </a:xfrm>
            <a:prstGeom prst="rect">
              <a:avLst/>
            </a:prstGeom>
            <a:noFill/>
            <a:ln w="9525">
              <a:noFill/>
            </a:ln>
          </p:spPr>
        </p:pic>
        <p:sp>
          <p:nvSpPr>
            <p:cNvPr id="10" name="右箭头 4"/>
            <p:cNvSpPr/>
            <p:nvPr/>
          </p:nvSpPr>
          <p:spPr>
            <a:xfrm rot="19089754" flipH="1">
              <a:off x="4340237" y="546053"/>
              <a:ext cx="2243503" cy="1455784"/>
            </a:xfrm>
            <a:custGeom>
              <a:avLst/>
              <a:gdLst>
                <a:gd name="connsiteX0" fmla="*/ 0 w 1475967"/>
                <a:gd name="connsiteY0" fmla="*/ 363884 h 1455537"/>
                <a:gd name="connsiteX1" fmla="*/ 748199 w 1475967"/>
                <a:gd name="connsiteY1" fmla="*/ 363884 h 1455537"/>
                <a:gd name="connsiteX2" fmla="*/ 748199 w 1475967"/>
                <a:gd name="connsiteY2" fmla="*/ 0 h 1455537"/>
                <a:gd name="connsiteX3" fmla="*/ 1475967 w 1475967"/>
                <a:gd name="connsiteY3" fmla="*/ 727769 h 1455537"/>
                <a:gd name="connsiteX4" fmla="*/ 748199 w 1475967"/>
                <a:gd name="connsiteY4" fmla="*/ 1455537 h 1455537"/>
                <a:gd name="connsiteX5" fmla="*/ 748199 w 1475967"/>
                <a:gd name="connsiteY5" fmla="*/ 1091653 h 1455537"/>
                <a:gd name="connsiteX6" fmla="*/ 0 w 1475967"/>
                <a:gd name="connsiteY6" fmla="*/ 1091653 h 1455537"/>
                <a:gd name="connsiteX7" fmla="*/ 0 w 1475967"/>
                <a:gd name="connsiteY7" fmla="*/ 363884 h 1455537"/>
                <a:gd name="connsiteX0-1" fmla="*/ 762655 w 2238622"/>
                <a:gd name="connsiteY0-2" fmla="*/ 363884 h 1455537"/>
                <a:gd name="connsiteX1-3" fmla="*/ 1510854 w 2238622"/>
                <a:gd name="connsiteY1-4" fmla="*/ 363884 h 1455537"/>
                <a:gd name="connsiteX2-5" fmla="*/ 1510854 w 2238622"/>
                <a:gd name="connsiteY2-6" fmla="*/ 0 h 1455537"/>
                <a:gd name="connsiteX3-7" fmla="*/ 2238622 w 2238622"/>
                <a:gd name="connsiteY3-8" fmla="*/ 727769 h 1455537"/>
                <a:gd name="connsiteX4-9" fmla="*/ 1510854 w 2238622"/>
                <a:gd name="connsiteY4-10" fmla="*/ 1455537 h 1455537"/>
                <a:gd name="connsiteX5-11" fmla="*/ 1510854 w 2238622"/>
                <a:gd name="connsiteY5-12" fmla="*/ 1091653 h 1455537"/>
                <a:gd name="connsiteX6-13" fmla="*/ 0 w 2238622"/>
                <a:gd name="connsiteY6-14" fmla="*/ 1058508 h 1455537"/>
                <a:gd name="connsiteX7-15" fmla="*/ 762655 w 2238622"/>
                <a:gd name="connsiteY7-16" fmla="*/ 363884 h 1455537"/>
                <a:gd name="connsiteX0-17" fmla="*/ 767420 w 2243387"/>
                <a:gd name="connsiteY0-18" fmla="*/ 363884 h 1455537"/>
                <a:gd name="connsiteX1-19" fmla="*/ 1515619 w 2243387"/>
                <a:gd name="connsiteY1-20" fmla="*/ 363884 h 1455537"/>
                <a:gd name="connsiteX2-21" fmla="*/ 1515619 w 2243387"/>
                <a:gd name="connsiteY2-22" fmla="*/ 0 h 1455537"/>
                <a:gd name="connsiteX3-23" fmla="*/ 2243387 w 2243387"/>
                <a:gd name="connsiteY3-24" fmla="*/ 727769 h 1455537"/>
                <a:gd name="connsiteX4-25" fmla="*/ 1515619 w 2243387"/>
                <a:gd name="connsiteY4-26" fmla="*/ 1455537 h 1455537"/>
                <a:gd name="connsiteX5-27" fmla="*/ 1515619 w 2243387"/>
                <a:gd name="connsiteY5-28" fmla="*/ 1091653 h 1455537"/>
                <a:gd name="connsiteX6-29" fmla="*/ 0 w 2243387"/>
                <a:gd name="connsiteY6-30" fmla="*/ 1053186 h 1455537"/>
                <a:gd name="connsiteX7-31" fmla="*/ 767420 w 2243387"/>
                <a:gd name="connsiteY7-32" fmla="*/ 363884 h 1455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43387" h="1455537">
                  <a:moveTo>
                    <a:pt x="767420" y="363884"/>
                  </a:moveTo>
                  <a:lnTo>
                    <a:pt x="1515619" y="363884"/>
                  </a:lnTo>
                  <a:lnTo>
                    <a:pt x="1515619" y="0"/>
                  </a:lnTo>
                  <a:lnTo>
                    <a:pt x="2243387" y="727769"/>
                  </a:lnTo>
                  <a:lnTo>
                    <a:pt x="1515619" y="1455537"/>
                  </a:lnTo>
                  <a:lnTo>
                    <a:pt x="1515619" y="1091653"/>
                  </a:lnTo>
                  <a:lnTo>
                    <a:pt x="0" y="1053186"/>
                  </a:lnTo>
                  <a:lnTo>
                    <a:pt x="767420" y="363884"/>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1" name="直接连接符 10"/>
            <p:cNvCxnSpPr/>
            <p:nvPr/>
          </p:nvCxnSpPr>
          <p:spPr>
            <a:xfrm flipH="1">
              <a:off x="4968990" y="771485"/>
              <a:ext cx="1336893" cy="1266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484" name="组合 11"/>
          <p:cNvGrpSpPr/>
          <p:nvPr/>
        </p:nvGrpSpPr>
        <p:grpSpPr>
          <a:xfrm>
            <a:off x="1262063" y="3790950"/>
            <a:ext cx="3535362" cy="1482725"/>
            <a:chOff x="1333800" y="3280023"/>
            <a:chExt cx="3536231" cy="1482078"/>
          </a:xfrm>
        </p:grpSpPr>
        <p:sp>
          <p:nvSpPr>
            <p:cNvPr id="13" name="饼形 12"/>
            <p:cNvSpPr/>
            <p:nvPr/>
          </p:nvSpPr>
          <p:spPr>
            <a:xfrm rot="3600000" flipV="1">
              <a:off x="2509221" y="3674787"/>
              <a:ext cx="1118699" cy="1030540"/>
            </a:xfrm>
            <a:prstGeom prst="pie">
              <a:avLst>
                <a:gd name="adj1" fmla="val 14391128"/>
                <a:gd name="adj2" fmla="val 16989792"/>
              </a:avLst>
            </a:prstGeom>
            <a:gradFill flip="none" rotWithShape="1">
              <a:gsLst>
                <a:gs pos="0">
                  <a:srgbClr val="990000"/>
                </a:gs>
                <a:gs pos="50000">
                  <a:srgbClr val="CC0066"/>
                </a:gs>
                <a:gs pos="100000">
                  <a:srgbClr val="CC006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0505" name="Picture 3"/>
            <p:cNvPicPr>
              <a:picLocks noChangeAspect="1"/>
            </p:cNvPicPr>
            <p:nvPr/>
          </p:nvPicPr>
          <p:blipFill>
            <a:blip r:embed="rId1"/>
            <a:srcRect l="2766" r="7205" b="57680"/>
            <a:stretch>
              <a:fillRect/>
            </a:stretch>
          </p:blipFill>
          <p:spPr>
            <a:xfrm rot="10800000">
              <a:off x="1333800" y="4188295"/>
              <a:ext cx="2437183" cy="147901"/>
            </a:xfrm>
            <a:prstGeom prst="rect">
              <a:avLst/>
            </a:prstGeom>
            <a:noFill/>
            <a:ln w="9525">
              <a:noFill/>
            </a:ln>
          </p:spPr>
        </p:pic>
        <p:sp>
          <p:nvSpPr>
            <p:cNvPr id="15" name="右箭头 4"/>
            <p:cNvSpPr/>
            <p:nvPr/>
          </p:nvSpPr>
          <p:spPr>
            <a:xfrm rot="19089754" flipV="1">
              <a:off x="2626343" y="3306999"/>
              <a:ext cx="2243688" cy="1455102"/>
            </a:xfrm>
            <a:custGeom>
              <a:avLst/>
              <a:gdLst>
                <a:gd name="connsiteX0" fmla="*/ 0 w 1475967"/>
                <a:gd name="connsiteY0" fmla="*/ 363884 h 1455537"/>
                <a:gd name="connsiteX1" fmla="*/ 748199 w 1475967"/>
                <a:gd name="connsiteY1" fmla="*/ 363884 h 1455537"/>
                <a:gd name="connsiteX2" fmla="*/ 748199 w 1475967"/>
                <a:gd name="connsiteY2" fmla="*/ 0 h 1455537"/>
                <a:gd name="connsiteX3" fmla="*/ 1475967 w 1475967"/>
                <a:gd name="connsiteY3" fmla="*/ 727769 h 1455537"/>
                <a:gd name="connsiteX4" fmla="*/ 748199 w 1475967"/>
                <a:gd name="connsiteY4" fmla="*/ 1455537 h 1455537"/>
                <a:gd name="connsiteX5" fmla="*/ 748199 w 1475967"/>
                <a:gd name="connsiteY5" fmla="*/ 1091653 h 1455537"/>
                <a:gd name="connsiteX6" fmla="*/ 0 w 1475967"/>
                <a:gd name="connsiteY6" fmla="*/ 1091653 h 1455537"/>
                <a:gd name="connsiteX7" fmla="*/ 0 w 1475967"/>
                <a:gd name="connsiteY7" fmla="*/ 363884 h 1455537"/>
                <a:gd name="connsiteX0-1" fmla="*/ 762655 w 2238622"/>
                <a:gd name="connsiteY0-2" fmla="*/ 363884 h 1455537"/>
                <a:gd name="connsiteX1-3" fmla="*/ 1510854 w 2238622"/>
                <a:gd name="connsiteY1-4" fmla="*/ 363884 h 1455537"/>
                <a:gd name="connsiteX2-5" fmla="*/ 1510854 w 2238622"/>
                <a:gd name="connsiteY2-6" fmla="*/ 0 h 1455537"/>
                <a:gd name="connsiteX3-7" fmla="*/ 2238622 w 2238622"/>
                <a:gd name="connsiteY3-8" fmla="*/ 727769 h 1455537"/>
                <a:gd name="connsiteX4-9" fmla="*/ 1510854 w 2238622"/>
                <a:gd name="connsiteY4-10" fmla="*/ 1455537 h 1455537"/>
                <a:gd name="connsiteX5-11" fmla="*/ 1510854 w 2238622"/>
                <a:gd name="connsiteY5-12" fmla="*/ 1091653 h 1455537"/>
                <a:gd name="connsiteX6-13" fmla="*/ 0 w 2238622"/>
                <a:gd name="connsiteY6-14" fmla="*/ 1058508 h 1455537"/>
                <a:gd name="connsiteX7-15" fmla="*/ 762655 w 2238622"/>
                <a:gd name="connsiteY7-16" fmla="*/ 363884 h 1455537"/>
                <a:gd name="connsiteX0-17" fmla="*/ 767420 w 2243387"/>
                <a:gd name="connsiteY0-18" fmla="*/ 363884 h 1455537"/>
                <a:gd name="connsiteX1-19" fmla="*/ 1515619 w 2243387"/>
                <a:gd name="connsiteY1-20" fmla="*/ 363884 h 1455537"/>
                <a:gd name="connsiteX2-21" fmla="*/ 1515619 w 2243387"/>
                <a:gd name="connsiteY2-22" fmla="*/ 0 h 1455537"/>
                <a:gd name="connsiteX3-23" fmla="*/ 2243387 w 2243387"/>
                <a:gd name="connsiteY3-24" fmla="*/ 727769 h 1455537"/>
                <a:gd name="connsiteX4-25" fmla="*/ 1515619 w 2243387"/>
                <a:gd name="connsiteY4-26" fmla="*/ 1455537 h 1455537"/>
                <a:gd name="connsiteX5-27" fmla="*/ 1515619 w 2243387"/>
                <a:gd name="connsiteY5-28" fmla="*/ 1091653 h 1455537"/>
                <a:gd name="connsiteX6-29" fmla="*/ 0 w 2243387"/>
                <a:gd name="connsiteY6-30" fmla="*/ 1053186 h 1455537"/>
                <a:gd name="connsiteX7-31" fmla="*/ 767420 w 2243387"/>
                <a:gd name="connsiteY7-32" fmla="*/ 363884 h 1455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43387" h="1455537">
                  <a:moveTo>
                    <a:pt x="767420" y="363884"/>
                  </a:moveTo>
                  <a:lnTo>
                    <a:pt x="1515619" y="363884"/>
                  </a:lnTo>
                  <a:lnTo>
                    <a:pt x="1515619" y="0"/>
                  </a:lnTo>
                  <a:lnTo>
                    <a:pt x="2243387" y="727769"/>
                  </a:lnTo>
                  <a:lnTo>
                    <a:pt x="1515619" y="1455537"/>
                  </a:lnTo>
                  <a:lnTo>
                    <a:pt x="1515619" y="1091653"/>
                  </a:lnTo>
                  <a:lnTo>
                    <a:pt x="0" y="1053186"/>
                  </a:lnTo>
                  <a:lnTo>
                    <a:pt x="767420" y="363884"/>
                  </a:lnTo>
                  <a:close/>
                </a:path>
              </a:pathLst>
            </a:custGeom>
            <a:gradFill flip="none" rotWithShape="1">
              <a:gsLst>
                <a:gs pos="0">
                  <a:srgbClr val="51111C"/>
                </a:gs>
                <a:gs pos="50000">
                  <a:srgbClr val="CC0066"/>
                </a:gs>
                <a:gs pos="100000">
                  <a:srgbClr val="CC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6" name="直接连接符 15"/>
            <p:cNvCxnSpPr/>
            <p:nvPr/>
          </p:nvCxnSpPr>
          <p:spPr>
            <a:xfrm flipV="1">
              <a:off x="2880405" y="3280023"/>
              <a:ext cx="1337004" cy="12662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485" name="组合 16"/>
          <p:cNvGrpSpPr/>
          <p:nvPr/>
        </p:nvGrpSpPr>
        <p:grpSpPr>
          <a:xfrm>
            <a:off x="4268788" y="3790950"/>
            <a:ext cx="3536950" cy="1482725"/>
            <a:chOff x="4340237" y="3280023"/>
            <a:chExt cx="3537237" cy="1482078"/>
          </a:xfrm>
        </p:grpSpPr>
        <p:sp>
          <p:nvSpPr>
            <p:cNvPr id="18" name="饼形 17"/>
            <p:cNvSpPr/>
            <p:nvPr/>
          </p:nvSpPr>
          <p:spPr>
            <a:xfrm rot="18000000" flipH="1" flipV="1">
              <a:off x="5582052" y="3674872"/>
              <a:ext cx="1118699" cy="1030371"/>
            </a:xfrm>
            <a:prstGeom prst="pie">
              <a:avLst>
                <a:gd name="adj1" fmla="val 14391128"/>
                <a:gd name="adj2" fmla="val 16989792"/>
              </a:avLst>
            </a:prstGeom>
            <a:gradFill flip="none" rotWithShape="1">
              <a:gsLst>
                <a:gs pos="0">
                  <a:srgbClr val="360000"/>
                </a:gs>
                <a:gs pos="50000">
                  <a:srgbClr val="C00000"/>
                </a:gs>
                <a:gs pos="100000">
                  <a:srgbClr val="FF00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0501" name="Picture 3"/>
            <p:cNvPicPr>
              <a:picLocks noChangeAspect="1"/>
            </p:cNvPicPr>
            <p:nvPr/>
          </p:nvPicPr>
          <p:blipFill>
            <a:blip r:embed="rId1"/>
            <a:srcRect l="2766" r="7205" b="57680"/>
            <a:stretch>
              <a:fillRect/>
            </a:stretch>
          </p:blipFill>
          <p:spPr>
            <a:xfrm rot="10800000">
              <a:off x="5440291" y="4188295"/>
              <a:ext cx="2437183" cy="147901"/>
            </a:xfrm>
            <a:prstGeom prst="rect">
              <a:avLst/>
            </a:prstGeom>
            <a:noFill/>
            <a:ln w="9525">
              <a:noFill/>
            </a:ln>
          </p:spPr>
        </p:pic>
        <p:sp>
          <p:nvSpPr>
            <p:cNvPr id="20" name="右箭头 4"/>
            <p:cNvSpPr/>
            <p:nvPr/>
          </p:nvSpPr>
          <p:spPr>
            <a:xfrm rot="2510246" flipH="1" flipV="1">
              <a:off x="4340237" y="3306999"/>
              <a:ext cx="2243319" cy="1455102"/>
            </a:xfrm>
            <a:custGeom>
              <a:avLst/>
              <a:gdLst>
                <a:gd name="connsiteX0" fmla="*/ 0 w 1475967"/>
                <a:gd name="connsiteY0" fmla="*/ 363884 h 1455537"/>
                <a:gd name="connsiteX1" fmla="*/ 748199 w 1475967"/>
                <a:gd name="connsiteY1" fmla="*/ 363884 h 1455537"/>
                <a:gd name="connsiteX2" fmla="*/ 748199 w 1475967"/>
                <a:gd name="connsiteY2" fmla="*/ 0 h 1455537"/>
                <a:gd name="connsiteX3" fmla="*/ 1475967 w 1475967"/>
                <a:gd name="connsiteY3" fmla="*/ 727769 h 1455537"/>
                <a:gd name="connsiteX4" fmla="*/ 748199 w 1475967"/>
                <a:gd name="connsiteY4" fmla="*/ 1455537 h 1455537"/>
                <a:gd name="connsiteX5" fmla="*/ 748199 w 1475967"/>
                <a:gd name="connsiteY5" fmla="*/ 1091653 h 1455537"/>
                <a:gd name="connsiteX6" fmla="*/ 0 w 1475967"/>
                <a:gd name="connsiteY6" fmla="*/ 1091653 h 1455537"/>
                <a:gd name="connsiteX7" fmla="*/ 0 w 1475967"/>
                <a:gd name="connsiteY7" fmla="*/ 363884 h 1455537"/>
                <a:gd name="connsiteX0-1" fmla="*/ 762655 w 2238622"/>
                <a:gd name="connsiteY0-2" fmla="*/ 363884 h 1455537"/>
                <a:gd name="connsiteX1-3" fmla="*/ 1510854 w 2238622"/>
                <a:gd name="connsiteY1-4" fmla="*/ 363884 h 1455537"/>
                <a:gd name="connsiteX2-5" fmla="*/ 1510854 w 2238622"/>
                <a:gd name="connsiteY2-6" fmla="*/ 0 h 1455537"/>
                <a:gd name="connsiteX3-7" fmla="*/ 2238622 w 2238622"/>
                <a:gd name="connsiteY3-8" fmla="*/ 727769 h 1455537"/>
                <a:gd name="connsiteX4-9" fmla="*/ 1510854 w 2238622"/>
                <a:gd name="connsiteY4-10" fmla="*/ 1455537 h 1455537"/>
                <a:gd name="connsiteX5-11" fmla="*/ 1510854 w 2238622"/>
                <a:gd name="connsiteY5-12" fmla="*/ 1091653 h 1455537"/>
                <a:gd name="connsiteX6-13" fmla="*/ 0 w 2238622"/>
                <a:gd name="connsiteY6-14" fmla="*/ 1058508 h 1455537"/>
                <a:gd name="connsiteX7-15" fmla="*/ 762655 w 2238622"/>
                <a:gd name="connsiteY7-16" fmla="*/ 363884 h 1455537"/>
                <a:gd name="connsiteX0-17" fmla="*/ 767420 w 2243387"/>
                <a:gd name="connsiteY0-18" fmla="*/ 363884 h 1455537"/>
                <a:gd name="connsiteX1-19" fmla="*/ 1515619 w 2243387"/>
                <a:gd name="connsiteY1-20" fmla="*/ 363884 h 1455537"/>
                <a:gd name="connsiteX2-21" fmla="*/ 1515619 w 2243387"/>
                <a:gd name="connsiteY2-22" fmla="*/ 0 h 1455537"/>
                <a:gd name="connsiteX3-23" fmla="*/ 2243387 w 2243387"/>
                <a:gd name="connsiteY3-24" fmla="*/ 727769 h 1455537"/>
                <a:gd name="connsiteX4-25" fmla="*/ 1515619 w 2243387"/>
                <a:gd name="connsiteY4-26" fmla="*/ 1455537 h 1455537"/>
                <a:gd name="connsiteX5-27" fmla="*/ 1515619 w 2243387"/>
                <a:gd name="connsiteY5-28" fmla="*/ 1091653 h 1455537"/>
                <a:gd name="connsiteX6-29" fmla="*/ 0 w 2243387"/>
                <a:gd name="connsiteY6-30" fmla="*/ 1053186 h 1455537"/>
                <a:gd name="connsiteX7-31" fmla="*/ 767420 w 2243387"/>
                <a:gd name="connsiteY7-32" fmla="*/ 363884 h 1455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43387" h="1455537">
                  <a:moveTo>
                    <a:pt x="767420" y="363884"/>
                  </a:moveTo>
                  <a:lnTo>
                    <a:pt x="1515619" y="363884"/>
                  </a:lnTo>
                  <a:lnTo>
                    <a:pt x="1515619" y="0"/>
                  </a:lnTo>
                  <a:lnTo>
                    <a:pt x="2243387" y="727769"/>
                  </a:lnTo>
                  <a:lnTo>
                    <a:pt x="1515619" y="1455537"/>
                  </a:lnTo>
                  <a:lnTo>
                    <a:pt x="1515619" y="1091653"/>
                  </a:lnTo>
                  <a:lnTo>
                    <a:pt x="0" y="1053186"/>
                  </a:lnTo>
                  <a:lnTo>
                    <a:pt x="767420" y="363884"/>
                  </a:lnTo>
                  <a:close/>
                </a:path>
              </a:pathLst>
            </a:custGeom>
            <a:gradFill flip="none" rotWithShape="1">
              <a:gsLst>
                <a:gs pos="0">
                  <a:srgbClr val="640000"/>
                </a:gs>
                <a:gs pos="50000">
                  <a:srgbClr val="FF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1" name="直接连接符 20"/>
            <p:cNvCxnSpPr/>
            <p:nvPr/>
          </p:nvCxnSpPr>
          <p:spPr>
            <a:xfrm flipH="1" flipV="1">
              <a:off x="4968938" y="3280023"/>
              <a:ext cx="1336783" cy="12662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486" name="矩形 21"/>
          <p:cNvSpPr/>
          <p:nvPr/>
        </p:nvSpPr>
        <p:spPr>
          <a:xfrm>
            <a:off x="3059113" y="2781300"/>
            <a:ext cx="3433762" cy="522288"/>
          </a:xfrm>
          <a:prstGeom prst="rect">
            <a:avLst/>
          </a:prstGeom>
          <a:noFill/>
          <a:ln w="9525">
            <a:noFill/>
          </a:ln>
        </p:spPr>
        <p:txBody>
          <a:bodyPr wrap="none">
            <a:spAutoFit/>
          </a:bodyPr>
          <a:p>
            <a:pPr algn="ctr"/>
            <a:r>
              <a:rPr lang="en-US" altLang="zh-CN" sz="2800" b="1" dirty="0">
                <a:latin typeface="宋体" panose="02010600030101010101" pitchFamily="2" charset="-122"/>
              </a:rPr>
              <a:t>2.</a:t>
            </a:r>
            <a:r>
              <a:rPr lang="zh-CN" altLang="en-US" sz="2800" b="1" dirty="0">
                <a:latin typeface="宋体" panose="02010600030101010101" pitchFamily="2" charset="-122"/>
              </a:rPr>
              <a:t>现场救护四项技术</a:t>
            </a:r>
            <a:endParaRPr lang="zh-CN" altLang="en-US" sz="2800" b="1" dirty="0">
              <a:latin typeface="宋体" panose="02010600030101010101" pitchFamily="2" charset="-122"/>
            </a:endParaRPr>
          </a:p>
        </p:txBody>
      </p:sp>
      <p:pic>
        <p:nvPicPr>
          <p:cNvPr id="20487" name="Picture 35" descr="i_1_1591530109x2208326442_21"/>
          <p:cNvPicPr>
            <a:picLocks noChangeAspect="1"/>
          </p:cNvPicPr>
          <p:nvPr/>
        </p:nvPicPr>
        <p:blipFill>
          <a:blip r:embed="rId2"/>
          <a:stretch>
            <a:fillRect/>
          </a:stretch>
        </p:blipFill>
        <p:spPr>
          <a:xfrm>
            <a:off x="6516688" y="1916113"/>
            <a:ext cx="1663700" cy="1058862"/>
          </a:xfrm>
          <a:prstGeom prst="rect">
            <a:avLst/>
          </a:prstGeom>
          <a:noFill/>
          <a:ln w="9525">
            <a:noFill/>
          </a:ln>
        </p:spPr>
      </p:pic>
      <p:pic>
        <p:nvPicPr>
          <p:cNvPr id="20488" name="Picture 39" descr="90779bb6jw1entpmoc7dnj208u064aab"/>
          <p:cNvPicPr>
            <a:picLocks noChangeAspect="1"/>
          </p:cNvPicPr>
          <p:nvPr/>
        </p:nvPicPr>
        <p:blipFill>
          <a:blip r:embed="rId3"/>
          <a:stretch>
            <a:fillRect/>
          </a:stretch>
        </p:blipFill>
        <p:spPr>
          <a:xfrm>
            <a:off x="6516688" y="3357563"/>
            <a:ext cx="1655762" cy="1101725"/>
          </a:xfrm>
          <a:prstGeom prst="rect">
            <a:avLst/>
          </a:prstGeom>
          <a:noFill/>
          <a:ln w="9525">
            <a:noFill/>
          </a:ln>
        </p:spPr>
      </p:pic>
      <p:grpSp>
        <p:nvGrpSpPr>
          <p:cNvPr id="12" name="Group 29"/>
          <p:cNvGrpSpPr/>
          <p:nvPr/>
        </p:nvGrpSpPr>
        <p:grpSpPr bwMode="auto">
          <a:xfrm>
            <a:off x="1043608" y="116632"/>
            <a:ext cx="1584176" cy="1596331"/>
            <a:chOff x="0" y="0"/>
            <a:chExt cx="1406" cy="1402"/>
          </a:xfrm>
          <a:solidFill>
            <a:srgbClr val="FFC000"/>
          </a:solidFill>
        </p:grpSpPr>
        <p:sp>
          <p:nvSpPr>
            <p:cNvPr id="36" name="Oval 30"/>
            <p:cNvSpPr>
              <a:spLocks noChangeArrowheads="1"/>
            </p:cNvSpPr>
            <p:nvPr/>
          </p:nvSpPr>
          <p:spPr bwMode="auto">
            <a:xfrm>
              <a:off x="0" y="0"/>
              <a:ext cx="1406" cy="1402"/>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7" name="Oval 31"/>
            <p:cNvSpPr>
              <a:spLocks noChangeArrowheads="1"/>
            </p:cNvSpPr>
            <p:nvPr/>
          </p:nvSpPr>
          <p:spPr bwMode="auto">
            <a:xfrm>
              <a:off x="278" y="176"/>
              <a:ext cx="236" cy="235"/>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38" name="Text Box 38"/>
          <p:cNvSpPr txBox="1">
            <a:spLocks noChangeArrowheads="1"/>
          </p:cNvSpPr>
          <p:nvPr/>
        </p:nvSpPr>
        <p:spPr bwMode="auto">
          <a:xfrm>
            <a:off x="1258888" y="549275"/>
            <a:ext cx="1152525" cy="522288"/>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sz="2800" b="1" kern="1200" cap="none" spc="0" normalizeH="0" baseline="0" noProof="0" dirty="0">
                <a:solidFill>
                  <a:srgbClr val="FE0000"/>
                </a:solidFill>
                <a:latin typeface="+mj-ea"/>
                <a:ea typeface="+mj-ea"/>
                <a:cs typeface="+mn-cs"/>
              </a:rPr>
              <a:t>止  血</a:t>
            </a:r>
            <a:endParaRPr kumimoji="0" lang="zh-CN" altLang="en-US" sz="2800" b="1" kern="1200" cap="none" spc="0" normalizeH="0" baseline="0" noProof="0" dirty="0">
              <a:solidFill>
                <a:srgbClr val="FE0000"/>
              </a:solidFill>
              <a:latin typeface="+mj-ea"/>
              <a:ea typeface="+mj-ea"/>
              <a:cs typeface="+mn-cs"/>
            </a:endParaRPr>
          </a:p>
        </p:txBody>
      </p:sp>
      <p:pic>
        <p:nvPicPr>
          <p:cNvPr id="20491" name="Picture 14" descr="DSC_1769-a"/>
          <p:cNvPicPr>
            <a:picLocks noChangeAspect="1"/>
          </p:cNvPicPr>
          <p:nvPr/>
        </p:nvPicPr>
        <p:blipFill>
          <a:blip r:embed="rId4"/>
          <a:stretch>
            <a:fillRect/>
          </a:stretch>
        </p:blipFill>
        <p:spPr>
          <a:xfrm>
            <a:off x="1547813" y="1773238"/>
            <a:ext cx="1584325" cy="1008062"/>
          </a:xfrm>
          <a:prstGeom prst="rect">
            <a:avLst/>
          </a:prstGeom>
          <a:noFill/>
          <a:ln w="9525">
            <a:noFill/>
          </a:ln>
        </p:spPr>
      </p:pic>
      <p:grpSp>
        <p:nvGrpSpPr>
          <p:cNvPr id="14" name="Group 29"/>
          <p:cNvGrpSpPr/>
          <p:nvPr/>
        </p:nvGrpSpPr>
        <p:grpSpPr bwMode="auto">
          <a:xfrm>
            <a:off x="6516216" y="116632"/>
            <a:ext cx="1584176" cy="1596331"/>
            <a:chOff x="0" y="0"/>
            <a:chExt cx="1406" cy="1402"/>
          </a:xfrm>
          <a:solidFill>
            <a:srgbClr val="FFC000"/>
          </a:solidFill>
        </p:grpSpPr>
        <p:sp>
          <p:nvSpPr>
            <p:cNvPr id="41" name="Oval 30"/>
            <p:cNvSpPr>
              <a:spLocks noChangeArrowheads="1"/>
            </p:cNvSpPr>
            <p:nvPr/>
          </p:nvSpPr>
          <p:spPr bwMode="auto">
            <a:xfrm>
              <a:off x="0" y="0"/>
              <a:ext cx="1406" cy="1402"/>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2" name="Oval 31"/>
            <p:cNvSpPr>
              <a:spLocks noChangeArrowheads="1"/>
            </p:cNvSpPr>
            <p:nvPr/>
          </p:nvSpPr>
          <p:spPr bwMode="auto">
            <a:xfrm>
              <a:off x="278" y="176"/>
              <a:ext cx="236" cy="235"/>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43" name="Text Box 38"/>
          <p:cNvSpPr txBox="1">
            <a:spLocks noChangeArrowheads="1"/>
          </p:cNvSpPr>
          <p:nvPr/>
        </p:nvSpPr>
        <p:spPr bwMode="auto">
          <a:xfrm>
            <a:off x="6804025" y="549275"/>
            <a:ext cx="1152525" cy="522288"/>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sz="2800" b="1" kern="1200" cap="none" spc="0" normalizeH="0" baseline="0" noProof="0" dirty="0">
                <a:solidFill>
                  <a:srgbClr val="FE0000"/>
                </a:solidFill>
                <a:latin typeface="+mj-ea"/>
                <a:ea typeface="+mj-ea"/>
                <a:cs typeface="+mn-cs"/>
              </a:rPr>
              <a:t>包  扎</a:t>
            </a:r>
            <a:endParaRPr kumimoji="0" lang="zh-CN" altLang="en-US" sz="2800" b="1" kern="1200" cap="none" spc="0" normalizeH="0" baseline="0" noProof="0" dirty="0">
              <a:solidFill>
                <a:srgbClr val="FE0000"/>
              </a:solidFill>
              <a:latin typeface="+mj-ea"/>
              <a:ea typeface="+mj-ea"/>
              <a:cs typeface="+mn-cs"/>
            </a:endParaRPr>
          </a:p>
        </p:txBody>
      </p:sp>
      <p:grpSp>
        <p:nvGrpSpPr>
          <p:cNvPr id="17" name="Group 29"/>
          <p:cNvGrpSpPr/>
          <p:nvPr/>
        </p:nvGrpSpPr>
        <p:grpSpPr bwMode="auto">
          <a:xfrm>
            <a:off x="1115616" y="4437112"/>
            <a:ext cx="1584176" cy="1596331"/>
            <a:chOff x="0" y="0"/>
            <a:chExt cx="1406" cy="1402"/>
          </a:xfrm>
          <a:solidFill>
            <a:srgbClr val="FFC000"/>
          </a:solidFill>
        </p:grpSpPr>
        <p:sp>
          <p:nvSpPr>
            <p:cNvPr id="45" name="Oval 30"/>
            <p:cNvSpPr>
              <a:spLocks noChangeArrowheads="1"/>
            </p:cNvSpPr>
            <p:nvPr/>
          </p:nvSpPr>
          <p:spPr bwMode="auto">
            <a:xfrm>
              <a:off x="0" y="0"/>
              <a:ext cx="1406" cy="1402"/>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6" name="Oval 31"/>
            <p:cNvSpPr>
              <a:spLocks noChangeArrowheads="1"/>
            </p:cNvSpPr>
            <p:nvPr/>
          </p:nvSpPr>
          <p:spPr bwMode="auto">
            <a:xfrm>
              <a:off x="278" y="176"/>
              <a:ext cx="236" cy="235"/>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47" name="Text Box 38"/>
          <p:cNvSpPr txBox="1">
            <a:spLocks noChangeArrowheads="1"/>
          </p:cNvSpPr>
          <p:nvPr/>
        </p:nvSpPr>
        <p:spPr bwMode="auto">
          <a:xfrm>
            <a:off x="1331913" y="4868863"/>
            <a:ext cx="1152525" cy="523875"/>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sz="2800" b="1" kern="1200" cap="none" spc="0" normalizeH="0" baseline="0" noProof="0" dirty="0">
                <a:solidFill>
                  <a:srgbClr val="FE0000"/>
                </a:solidFill>
                <a:latin typeface="+mj-ea"/>
                <a:ea typeface="+mj-ea"/>
                <a:cs typeface="+mn-cs"/>
              </a:rPr>
              <a:t>固  定</a:t>
            </a:r>
            <a:endParaRPr kumimoji="0" lang="zh-CN" altLang="en-US" sz="2800" b="1" kern="1200" cap="none" spc="0" normalizeH="0" baseline="0" noProof="0" dirty="0">
              <a:solidFill>
                <a:srgbClr val="FE0000"/>
              </a:solidFill>
              <a:latin typeface="+mj-ea"/>
              <a:ea typeface="+mj-ea"/>
              <a:cs typeface="+mn-cs"/>
            </a:endParaRPr>
          </a:p>
        </p:txBody>
      </p:sp>
      <p:grpSp>
        <p:nvGrpSpPr>
          <p:cNvPr id="19" name="Group 29"/>
          <p:cNvGrpSpPr/>
          <p:nvPr/>
        </p:nvGrpSpPr>
        <p:grpSpPr bwMode="auto">
          <a:xfrm>
            <a:off x="6660232" y="4509120"/>
            <a:ext cx="1584176" cy="1584176"/>
            <a:chOff x="0" y="0"/>
            <a:chExt cx="1406" cy="1402"/>
          </a:xfrm>
          <a:solidFill>
            <a:srgbClr val="FFC000"/>
          </a:solidFill>
        </p:grpSpPr>
        <p:sp>
          <p:nvSpPr>
            <p:cNvPr id="49" name="Oval 30"/>
            <p:cNvSpPr>
              <a:spLocks noChangeArrowheads="1"/>
            </p:cNvSpPr>
            <p:nvPr/>
          </p:nvSpPr>
          <p:spPr bwMode="auto">
            <a:xfrm>
              <a:off x="0" y="0"/>
              <a:ext cx="1406" cy="1402"/>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0" name="Oval 31"/>
            <p:cNvSpPr>
              <a:spLocks noChangeArrowheads="1"/>
            </p:cNvSpPr>
            <p:nvPr/>
          </p:nvSpPr>
          <p:spPr bwMode="auto">
            <a:xfrm>
              <a:off x="278" y="176"/>
              <a:ext cx="236" cy="235"/>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51" name="Text Box 38"/>
          <p:cNvSpPr txBox="1">
            <a:spLocks noChangeArrowheads="1"/>
          </p:cNvSpPr>
          <p:nvPr/>
        </p:nvSpPr>
        <p:spPr bwMode="auto">
          <a:xfrm>
            <a:off x="6948488" y="4941888"/>
            <a:ext cx="1152525" cy="522288"/>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sz="2800" b="1" kern="1200" cap="none" spc="0" normalizeH="0" baseline="0" noProof="0" dirty="0">
                <a:solidFill>
                  <a:srgbClr val="FE0000"/>
                </a:solidFill>
                <a:latin typeface="+mj-ea"/>
                <a:ea typeface="+mj-ea"/>
                <a:cs typeface="+mn-cs"/>
              </a:rPr>
              <a:t>搬  运</a:t>
            </a:r>
            <a:endParaRPr kumimoji="0" lang="zh-CN" altLang="en-US" sz="2800" b="1" kern="1200" cap="none" spc="0" normalizeH="0" baseline="0" noProof="0" dirty="0">
              <a:solidFill>
                <a:srgbClr val="FE0000"/>
              </a:solidFill>
              <a:latin typeface="+mj-ea"/>
              <a:ea typeface="+mj-ea"/>
              <a:cs typeface="+mn-cs"/>
            </a:endParaRPr>
          </a:p>
        </p:txBody>
      </p:sp>
      <p:pic>
        <p:nvPicPr>
          <p:cNvPr id="20498" name="Picture 12" descr="p86-3-59b"/>
          <p:cNvPicPr>
            <a:picLocks noChangeAspect="1"/>
          </p:cNvPicPr>
          <p:nvPr/>
        </p:nvPicPr>
        <p:blipFill>
          <a:blip r:embed="rId5"/>
          <a:stretch>
            <a:fillRect/>
          </a:stretch>
        </p:blipFill>
        <p:spPr>
          <a:xfrm>
            <a:off x="1547813" y="3213100"/>
            <a:ext cx="1555750" cy="1196975"/>
          </a:xfrm>
          <a:prstGeom prst="rect">
            <a:avLst/>
          </a:prstGeom>
          <a:noFill/>
          <a:ln w="9525">
            <a:noFill/>
          </a:ln>
        </p:spPr>
      </p:pic>
      <p:cxnSp>
        <p:nvCxnSpPr>
          <p:cNvPr id="48" name="直接连接符 47"/>
          <p:cNvCxnSpPr/>
          <p:nvPr/>
        </p:nvCxnSpPr>
        <p:spPr>
          <a:xfrm>
            <a:off x="3348038" y="3429000"/>
            <a:ext cx="3095625"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pic>
        <p:nvPicPr>
          <p:cNvPr id="4" name="图片 3" descr="图片1"/>
          <p:cNvPicPr>
            <a:picLocks noChangeAspect="1"/>
          </p:cNvPicPr>
          <p:nvPr/>
        </p:nvPicPr>
        <p:blipFill>
          <a:blip r:embed="rId6"/>
          <a:stretch>
            <a:fillRect/>
          </a:stretch>
        </p:blipFill>
        <p:spPr>
          <a:xfrm>
            <a:off x="-6350" y="6114415"/>
            <a:ext cx="9156700" cy="7905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ext Box 12"/>
          <p:cNvSpPr txBox="1">
            <a:spLocks noChangeArrowheads="1"/>
          </p:cNvSpPr>
          <p:nvPr/>
        </p:nvSpPr>
        <p:spPr bwMode="auto">
          <a:xfrm>
            <a:off x="589200" y="3445321"/>
            <a:ext cx="1927225" cy="923925"/>
          </a:xfrm>
          <a:prstGeom prst="rect">
            <a:avLst/>
          </a:prstGeom>
          <a:noFill/>
          <a:ln w="25400" algn="ctr">
            <a:noFill/>
            <a:miter lim="800000"/>
          </a:ln>
          <a:effectLst/>
          <a:scene3d>
            <a:camera prst="isometricOffAxis1Right"/>
            <a:lightRig rig="threePt" dir="t"/>
          </a:scene3d>
        </p:spPr>
        <p:txBody>
          <a:bodyPr>
            <a:spAutoFit/>
          </a:bodyPr>
          <a:lstStyle/>
          <a:p>
            <a:pPr marR="0" defTabSz="914400" latinLnBrk="1">
              <a:spcBef>
                <a:spcPct val="50000"/>
              </a:spcBef>
              <a:buClrTx/>
              <a:buSzTx/>
              <a:buFont typeface="Arial" panose="020B0604020202020204" pitchFamily="34" charset="0"/>
              <a:buNone/>
              <a:defRPr/>
            </a:pPr>
            <a:r>
              <a:rPr kumimoji="0" lang="zh-CN" altLang="en-US" sz="5400" b="1" kern="1200" cap="none" spc="0" normalizeH="0" baseline="0" noProof="0" dirty="0">
                <a:solidFill>
                  <a:srgbClr val="FF0066"/>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华文彩云" panose="02010800040101010101" pitchFamily="2" charset="-122"/>
                <a:ea typeface="华文彩云" panose="02010800040101010101" pitchFamily="2" charset="-122"/>
                <a:cs typeface="+mn-cs"/>
              </a:rPr>
              <a:t>人道</a:t>
            </a:r>
            <a:endParaRPr kumimoji="0" lang="zh-CN" altLang="en-US" sz="5400" b="1" kern="1200" cap="none" spc="0" normalizeH="0" baseline="0" noProof="0" dirty="0">
              <a:solidFill>
                <a:srgbClr val="FF0066"/>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华文彩云" panose="02010800040101010101" pitchFamily="2" charset="-122"/>
              <a:ea typeface="华文彩云" panose="02010800040101010101" pitchFamily="2" charset="-122"/>
              <a:cs typeface="+mn-cs"/>
            </a:endParaRPr>
          </a:p>
        </p:txBody>
      </p:sp>
      <p:sp>
        <p:nvSpPr>
          <p:cNvPr id="11" name="Text Box 7"/>
          <p:cNvSpPr txBox="1">
            <a:spLocks noChangeArrowheads="1"/>
          </p:cNvSpPr>
          <p:nvPr/>
        </p:nvSpPr>
        <p:spPr bwMode="auto">
          <a:xfrm>
            <a:off x="3500675" y="3445321"/>
            <a:ext cx="1781175" cy="923925"/>
          </a:xfrm>
          <a:prstGeom prst="rect">
            <a:avLst/>
          </a:prstGeom>
          <a:noFill/>
          <a:ln w="25400" algn="ctr">
            <a:noFill/>
            <a:miter lim="800000"/>
          </a:ln>
          <a:effectLst/>
          <a:scene3d>
            <a:camera prst="isometricOffAxis1Right"/>
            <a:lightRig rig="threePt" dir="t"/>
          </a:scene3d>
        </p:spPr>
        <p:txBody>
          <a:bodyPr>
            <a:spAutoFit/>
          </a:bodyPr>
          <a:lstStyle/>
          <a:p>
            <a:pPr marR="0" defTabSz="914400" latinLnBrk="1">
              <a:spcBef>
                <a:spcPct val="50000"/>
              </a:spcBef>
              <a:buClrTx/>
              <a:buSzTx/>
              <a:buFont typeface="Arial" panose="020B0604020202020204" pitchFamily="34" charset="0"/>
              <a:buNone/>
              <a:defRPr/>
            </a:pPr>
            <a:r>
              <a:rPr kumimoji="0" lang="zh-CN" altLang="en-US" sz="5400" b="1" kern="1200" cap="none" spc="0" normalizeH="0" baseline="0" noProof="0" dirty="0">
                <a:solidFill>
                  <a:srgbClr val="FF0066"/>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华文彩云" panose="02010800040101010101" pitchFamily="2" charset="-122"/>
                <a:ea typeface="华文彩云" panose="02010800040101010101" pitchFamily="2" charset="-122"/>
                <a:cs typeface="+mn-cs"/>
              </a:rPr>
              <a:t>博爱</a:t>
            </a:r>
            <a:endParaRPr kumimoji="0" lang="zh-CN" altLang="en-US" sz="5400" b="1" kern="1200" cap="none" spc="0" normalizeH="0" baseline="0" noProof="0" dirty="0">
              <a:solidFill>
                <a:srgbClr val="FF0066"/>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华文彩云" panose="02010800040101010101" pitchFamily="2" charset="-122"/>
              <a:ea typeface="华文彩云" panose="02010800040101010101" pitchFamily="2" charset="-122"/>
              <a:cs typeface="+mn-cs"/>
            </a:endParaRPr>
          </a:p>
        </p:txBody>
      </p:sp>
      <p:sp>
        <p:nvSpPr>
          <p:cNvPr id="12" name="Text Box 16"/>
          <p:cNvSpPr txBox="1">
            <a:spLocks noChangeArrowheads="1"/>
          </p:cNvSpPr>
          <p:nvPr/>
        </p:nvSpPr>
        <p:spPr bwMode="auto">
          <a:xfrm>
            <a:off x="6450250" y="3284984"/>
            <a:ext cx="2073275" cy="923925"/>
          </a:xfrm>
          <a:prstGeom prst="rect">
            <a:avLst/>
          </a:prstGeom>
          <a:noFill/>
          <a:ln w="25400" algn="ctr">
            <a:noFill/>
            <a:miter lim="800000"/>
          </a:ln>
          <a:effectLst/>
          <a:scene3d>
            <a:camera prst="isometricOffAxis1Right"/>
            <a:lightRig rig="threePt" dir="t"/>
          </a:scene3d>
        </p:spPr>
        <p:txBody>
          <a:bodyPr>
            <a:spAutoFit/>
          </a:bodyPr>
          <a:lstStyle/>
          <a:p>
            <a:pPr marR="0" defTabSz="914400" latinLnBrk="1">
              <a:spcBef>
                <a:spcPct val="50000"/>
              </a:spcBef>
              <a:buClrTx/>
              <a:buSzTx/>
              <a:buFont typeface="Arial" panose="020B0604020202020204" pitchFamily="34" charset="0"/>
              <a:buNone/>
              <a:defRPr/>
            </a:pPr>
            <a:r>
              <a:rPr kumimoji="0" lang="zh-CN" altLang="en-US" sz="5400" b="1" kern="1200" cap="none" spc="0" normalizeH="0" baseline="0" noProof="0" dirty="0">
                <a:solidFill>
                  <a:srgbClr val="FF0066"/>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华文彩云" panose="02010800040101010101" pitchFamily="2" charset="-122"/>
                <a:ea typeface="华文彩云" panose="02010800040101010101" pitchFamily="2" charset="-122"/>
                <a:cs typeface="+mn-cs"/>
              </a:rPr>
              <a:t>奉献</a:t>
            </a:r>
            <a:endParaRPr kumimoji="0" lang="zh-CN" altLang="en-US" sz="5400" b="1" kern="1200" cap="none" spc="0" normalizeH="0" baseline="0" noProof="0" dirty="0">
              <a:solidFill>
                <a:srgbClr val="FF0066"/>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华文彩云" panose="02010800040101010101" pitchFamily="2" charset="-122"/>
              <a:ea typeface="华文彩云" panose="02010800040101010101" pitchFamily="2" charset="-122"/>
              <a:cs typeface="+mn-cs"/>
            </a:endParaRPr>
          </a:p>
        </p:txBody>
      </p:sp>
      <p:pic>
        <p:nvPicPr>
          <p:cNvPr id="13" name="WordArt 12"/>
          <p:cNvPicPr>
            <a:picLocks noChangeArrowheads="1"/>
          </p:cNvPicPr>
          <p:nvPr/>
        </p:nvPicPr>
        <p:blipFill>
          <a:blip r:embed="rId1" cstate="print"/>
          <a:srcRect/>
          <a:stretch>
            <a:fillRect/>
          </a:stretch>
        </p:blipFill>
        <p:spPr bwMode="auto">
          <a:xfrm>
            <a:off x="683568" y="4653136"/>
            <a:ext cx="6897688" cy="1111250"/>
          </a:xfrm>
          <a:prstGeom prst="rect">
            <a:avLst/>
          </a:prstGeom>
          <a:noFill/>
          <a:ln w="9525">
            <a:noFill/>
            <a:miter lim="800000"/>
            <a:headEnd/>
            <a:tailEnd/>
          </a:ln>
          <a:effectLst>
            <a:glow rad="101600">
              <a:schemeClr val="accent2">
                <a:satMod val="175000"/>
                <a:alpha val="40000"/>
              </a:schemeClr>
            </a:glow>
          </a:effectLst>
        </p:spPr>
      </p:pic>
      <p:sp>
        <p:nvSpPr>
          <p:cNvPr id="14" name="WordArt 11"/>
          <p:cNvSpPr>
            <a:spLocks noChangeArrowheads="1" noChangeShapeType="1"/>
          </p:cNvSpPr>
          <p:nvPr/>
        </p:nvSpPr>
        <p:spPr bwMode="auto">
          <a:xfrm>
            <a:off x="1835696" y="1412776"/>
            <a:ext cx="5651192" cy="1511300"/>
          </a:xfrm>
          <a:prstGeom prst="rect">
            <a:avLst/>
          </a:prstGeom>
          <a:noFill/>
          <a:ln>
            <a:noFill/>
          </a:ln>
          <a:scene3d>
            <a:camera prst="perspectiveContrastingRightFacing"/>
            <a:lightRig rig="threePt" dir="t"/>
          </a:scene3d>
        </p:spPr>
        <p:txBody>
          <a:bodyPr wrap="none" numCol="1" fromWordArt="1">
            <a:prstTxWarp prst="textPlain">
              <a:avLst>
                <a:gd name="adj" fmla="val 50169"/>
              </a:avLst>
            </a:prstTxWarp>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1" u="none" strike="noStrike" kern="10" cap="none" spc="0" normalizeH="0" baseline="0" noProof="0" dirty="0">
                <a:ln w="9525">
                  <a:solidFill>
                    <a:srgbClr val="800000"/>
                  </a:solidFill>
                  <a:round/>
                </a:ln>
                <a:solidFill>
                  <a:srgbClr val="C00000"/>
                </a:solidFill>
                <a:effectLst/>
                <a:uLnTx/>
                <a:uFillTx/>
                <a:latin typeface="宋体" panose="02010600030101010101" pitchFamily="2" charset="-122"/>
                <a:ea typeface="宋体" panose="02010600030101010101" pitchFamily="2" charset="-122"/>
                <a:cs typeface="+mn-cs"/>
              </a:rPr>
              <a:t>创 伤 </a:t>
            </a:r>
            <a:r>
              <a:rPr kumimoji="0" lang="zh-CN" altLang="en-US" sz="3600" b="1" i="0" u="none" strike="noStrike" kern="10" cap="none" spc="0" normalizeH="0" baseline="0" noProof="0" dirty="0">
                <a:ln w="9525">
                  <a:solidFill>
                    <a:srgbClr val="800000"/>
                  </a:solidFill>
                  <a:round/>
                </a:ln>
                <a:solidFill>
                  <a:srgbClr val="C00000"/>
                </a:solidFill>
                <a:effectLst/>
                <a:uLnTx/>
                <a:uFillTx/>
                <a:latin typeface="宋体" panose="02010600030101010101" pitchFamily="2" charset="-122"/>
                <a:ea typeface="宋体" panose="02010600030101010101" pitchFamily="2" charset="-122"/>
                <a:cs typeface="+mn-cs"/>
              </a:rPr>
              <a:t>救 护</a:t>
            </a:r>
            <a:endParaRPr kumimoji="0" lang="zh-CN" altLang="en-US" sz="3600" b="1" i="0" u="none" strike="noStrike" kern="10" cap="none" spc="0" normalizeH="0" baseline="0" noProof="0" dirty="0">
              <a:ln w="9525">
                <a:solidFill>
                  <a:srgbClr val="800000"/>
                </a:solidFill>
                <a:round/>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24585" name="Picture 14" descr="Red">
            <a:hlinkClick r:id="rId2" action="ppaction://hlinksldjump"/>
          </p:cNvPr>
          <p:cNvPicPr>
            <a:picLocks noChangeAspect="1"/>
          </p:cNvPicPr>
          <p:nvPr/>
        </p:nvPicPr>
        <p:blipFill>
          <a:blip r:embed="rId3"/>
          <a:stretch>
            <a:fillRect/>
          </a:stretch>
        </p:blipFill>
        <p:spPr>
          <a:xfrm>
            <a:off x="151130" y="150495"/>
            <a:ext cx="1057275" cy="1002030"/>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3275856" y="620688"/>
            <a:ext cx="3020379" cy="120567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8800" b="1" i="0" u="none" strike="noStrike" kern="10" cap="none" spc="0" normalizeH="0" baseline="0" noProof="0" dirty="0">
                <a:ln w="9525">
                  <a:solidFill>
                    <a:srgbClr val="800000"/>
                  </a:solidFill>
                  <a:round/>
                </a:ln>
                <a:solidFill>
                  <a:srgbClr val="C00000"/>
                </a:solidFill>
                <a:effectLst/>
                <a:uLnTx/>
                <a:uFillTx/>
                <a:latin typeface="+mj-ea"/>
                <a:ea typeface="宋体" panose="02010600030101010101" pitchFamily="2" charset="-122"/>
                <a:cs typeface="+mn-cs"/>
              </a:rPr>
              <a:t>止 血</a:t>
            </a:r>
            <a:endParaRPr kumimoji="0" lang="zh-CN" altLang="en-US" sz="8800" b="1" i="0" u="none" strike="noStrike" kern="10" cap="none" spc="0" normalizeH="0" baseline="0" noProof="0" dirty="0">
              <a:ln w="9525">
                <a:solidFill>
                  <a:srgbClr val="800000"/>
                </a:solidFill>
                <a:round/>
              </a:ln>
              <a:solidFill>
                <a:srgbClr val="C00000"/>
              </a:solidFill>
              <a:effectLst/>
              <a:uLnTx/>
              <a:uFillTx/>
              <a:latin typeface="+mj-ea"/>
              <a:ea typeface="宋体" panose="02010600030101010101" pitchFamily="2" charset="-122"/>
              <a:cs typeface="+mn-cs"/>
            </a:endParaRPr>
          </a:p>
        </p:txBody>
      </p:sp>
      <p:pic>
        <p:nvPicPr>
          <p:cNvPr id="6" name="Picture 3"/>
          <p:cNvPicPr>
            <a:picLocks noChangeAspect="1"/>
          </p:cNvPicPr>
          <p:nvPr/>
        </p:nvPicPr>
        <p:blipFill>
          <a:blip r:embed="rId1"/>
          <a:stretch>
            <a:fillRect/>
          </a:stretch>
        </p:blipFill>
        <p:spPr>
          <a:xfrm>
            <a:off x="468313" y="2565400"/>
            <a:ext cx="3230562" cy="2209800"/>
          </a:xfrm>
          <a:prstGeom prst="rect">
            <a:avLst/>
          </a:prstGeom>
          <a:noFill/>
          <a:ln w="9525">
            <a:noFill/>
          </a:ln>
        </p:spPr>
      </p:pic>
      <p:pic>
        <p:nvPicPr>
          <p:cNvPr id="21508" name="Picture 14" descr="DSC_1769-a"/>
          <p:cNvPicPr>
            <a:picLocks noChangeAspect="1"/>
          </p:cNvPicPr>
          <p:nvPr/>
        </p:nvPicPr>
        <p:blipFill>
          <a:blip r:embed="rId2"/>
          <a:stretch>
            <a:fillRect/>
          </a:stretch>
        </p:blipFill>
        <p:spPr>
          <a:xfrm>
            <a:off x="6443663" y="2638743"/>
            <a:ext cx="2263775" cy="2725737"/>
          </a:xfrm>
          <a:prstGeom prst="rect">
            <a:avLst/>
          </a:prstGeom>
          <a:noFill/>
          <a:ln w="9525">
            <a:noFill/>
          </a:ln>
        </p:spPr>
      </p:pic>
      <p:pic>
        <p:nvPicPr>
          <p:cNvPr id="21509" name="Picture 12" descr="t01a3c2927c4053cd6a"/>
          <p:cNvPicPr>
            <a:picLocks noChangeAspect="1"/>
          </p:cNvPicPr>
          <p:nvPr/>
        </p:nvPicPr>
        <p:blipFill>
          <a:blip r:embed="rId3"/>
          <a:stretch>
            <a:fillRect/>
          </a:stretch>
        </p:blipFill>
        <p:spPr>
          <a:xfrm>
            <a:off x="3348038" y="2636838"/>
            <a:ext cx="2895600" cy="2209800"/>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val 19"/>
          <p:cNvSpPr>
            <a:spLocks noChangeArrowheads="1"/>
          </p:cNvSpPr>
          <p:nvPr/>
        </p:nvSpPr>
        <p:spPr bwMode="auto">
          <a:xfrm>
            <a:off x="3881438" y="3506788"/>
            <a:ext cx="1606550" cy="1541463"/>
          </a:xfrm>
          <a:prstGeom prst="ellipse">
            <a:avLst/>
          </a:prstGeom>
          <a:solidFill>
            <a:srgbClr val="C00000"/>
          </a:solidFill>
          <a:ln w="9525">
            <a:solidFill>
              <a:srgbClr val="FF6600"/>
            </a:solidFill>
            <a:round/>
          </a:ln>
        </p:spPr>
        <p:txBody>
          <a:bodyPr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mn-cs"/>
            </a:endParaRPr>
          </a:p>
        </p:txBody>
      </p:sp>
      <p:grpSp>
        <p:nvGrpSpPr>
          <p:cNvPr id="22531" name="组合 9"/>
          <p:cNvGrpSpPr/>
          <p:nvPr/>
        </p:nvGrpSpPr>
        <p:grpSpPr>
          <a:xfrm rot="4249886">
            <a:off x="6149975" y="1943100"/>
            <a:ext cx="1158875" cy="2871788"/>
            <a:chOff x="4220074" y="1613284"/>
            <a:chExt cx="965933" cy="1303072"/>
          </a:xfrm>
        </p:grpSpPr>
        <p:grpSp>
          <p:nvGrpSpPr>
            <p:cNvPr id="22542" name="组合 10"/>
            <p:cNvGrpSpPr/>
            <p:nvPr/>
          </p:nvGrpSpPr>
          <p:grpSpPr>
            <a:xfrm>
              <a:off x="4220074" y="1613284"/>
              <a:ext cx="965933" cy="1303072"/>
              <a:chOff x="4220074" y="1613284"/>
              <a:chExt cx="965933" cy="1303072"/>
            </a:xfrm>
          </p:grpSpPr>
          <p:sp>
            <p:nvSpPr>
              <p:cNvPr id="6" name="矩形 1"/>
              <p:cNvSpPr/>
              <p:nvPr/>
            </p:nvSpPr>
            <p:spPr>
              <a:xfrm>
                <a:off x="4326923" y="1614348"/>
                <a:ext cx="763484" cy="1303072"/>
              </a:xfrm>
              <a:custGeom>
                <a:avLst/>
                <a:gdLst/>
                <a:ahLst/>
                <a:cxnLst/>
                <a:rect l="l" t="t" r="r" b="b"/>
                <a:pathLst>
                  <a:path w="763321" h="1303072">
                    <a:moveTo>
                      <a:pt x="381661" y="0"/>
                    </a:moveTo>
                    <a:cubicBezTo>
                      <a:pt x="519794" y="0"/>
                      <a:pt x="657928" y="52696"/>
                      <a:pt x="763321" y="158089"/>
                    </a:cubicBezTo>
                    <a:cubicBezTo>
                      <a:pt x="974107" y="368875"/>
                      <a:pt x="974107" y="710625"/>
                      <a:pt x="763321" y="921411"/>
                    </a:cubicBezTo>
                    <a:lnTo>
                      <a:pt x="381660" y="1303072"/>
                    </a:lnTo>
                    <a:lnTo>
                      <a:pt x="0" y="921411"/>
                    </a:lnTo>
                    <a:cubicBezTo>
                      <a:pt x="-210786" y="710625"/>
                      <a:pt x="-210786" y="368875"/>
                      <a:pt x="0" y="158089"/>
                    </a:cubicBezTo>
                    <a:cubicBezTo>
                      <a:pt x="105392" y="52696"/>
                      <a:pt x="243526" y="0"/>
                      <a:pt x="381661" y="0"/>
                    </a:cubicBezTo>
                    <a:close/>
                  </a:path>
                </a:pathLst>
              </a:custGeom>
              <a:gradFill rotWithShape="1">
                <a:gsLst>
                  <a:gs pos="0">
                    <a:srgbClr val="FFFFFF"/>
                  </a:gs>
                  <a:gs pos="100000">
                    <a:srgbClr val="DDDDDD"/>
                  </a:gs>
                </a:gsLst>
                <a:path path="shape">
                  <a:fillToRect l="50000" t="50000" r="50000" b="50000"/>
                </a:path>
              </a:gradFill>
              <a:ln w="9525">
                <a:solidFill>
                  <a:srgbClr val="D7D7D7"/>
                </a:solidFill>
                <a:round/>
              </a:ln>
              <a:effectLst/>
            </p:spPr>
            <p:txBody>
              <a:bodyPr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4D4D4D"/>
                  </a:solidFill>
                  <a:effectLst/>
                  <a:uLnTx/>
                  <a:uFillTx/>
                  <a:latin typeface="Arial" panose="020B0604020202020204" pitchFamily="34" charset="0"/>
                  <a:ea typeface="+mn-ea"/>
                  <a:cs typeface="+mn-cs"/>
                </a:endParaRPr>
              </a:p>
            </p:txBody>
          </p:sp>
          <p:sp>
            <p:nvSpPr>
              <p:cNvPr id="7" name="未知"/>
              <p:cNvSpPr/>
              <p:nvPr/>
            </p:nvSpPr>
            <p:spPr bwMode="auto">
              <a:xfrm>
                <a:off x="4200174" y="1642145"/>
                <a:ext cx="965933" cy="517916"/>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n-lt"/>
                  <a:ea typeface="+mn-ea"/>
                  <a:cs typeface="+mn-cs"/>
                </a:endParaRPr>
              </a:p>
            </p:txBody>
          </p:sp>
        </p:grpSp>
        <p:sp>
          <p:nvSpPr>
            <p:cNvPr id="22543" name="TextBox 11"/>
            <p:cNvSpPr txBox="1"/>
            <p:nvPr/>
          </p:nvSpPr>
          <p:spPr>
            <a:xfrm rot="-4853852">
              <a:off x="4194053" y="2036905"/>
              <a:ext cx="997911" cy="384802"/>
            </a:xfrm>
            <a:prstGeom prst="rect">
              <a:avLst/>
            </a:prstGeom>
            <a:noFill/>
            <a:ln w="9525">
              <a:noFill/>
            </a:ln>
          </p:spPr>
          <p:txBody>
            <a:bodyPr anchor="ctr">
              <a:spAutoFit/>
            </a:bodyPr>
            <a:p>
              <a:pPr algn="ctr"/>
              <a:r>
                <a:rPr lang="zh-CN" altLang="en-US" sz="2400" dirty="0">
                  <a:solidFill>
                    <a:srgbClr val="4D4D4D"/>
                  </a:solidFill>
                  <a:latin typeface="宋体" panose="02010600030101010101" pitchFamily="2" charset="-122"/>
                </a:rPr>
                <a:t>占体重的</a:t>
              </a:r>
              <a:r>
                <a:rPr lang="en-US" altLang="zh-CN" sz="2400" dirty="0">
                  <a:solidFill>
                    <a:srgbClr val="C00000"/>
                  </a:solidFill>
                  <a:latin typeface="宋体" panose="02010600030101010101" pitchFamily="2" charset="-122"/>
                </a:rPr>
                <a:t>8%</a:t>
              </a:r>
              <a:endParaRPr lang="zh-CN" altLang="en-US" sz="2400" dirty="0">
                <a:solidFill>
                  <a:srgbClr val="C00000"/>
                </a:solidFill>
                <a:latin typeface="宋体" panose="02010600030101010101" pitchFamily="2" charset="-122"/>
              </a:endParaRPr>
            </a:p>
          </p:txBody>
        </p:sp>
      </p:grpSp>
      <p:grpSp>
        <p:nvGrpSpPr>
          <p:cNvPr id="22532" name="组合 14"/>
          <p:cNvGrpSpPr/>
          <p:nvPr/>
        </p:nvGrpSpPr>
        <p:grpSpPr>
          <a:xfrm rot="660902">
            <a:off x="5454650" y="4343400"/>
            <a:ext cx="2878138" cy="1065213"/>
            <a:chOff x="5526201" y="3076932"/>
            <a:chExt cx="1259385" cy="1046950"/>
          </a:xfrm>
        </p:grpSpPr>
        <p:grpSp>
          <p:nvGrpSpPr>
            <p:cNvPr id="22538" name="组合 15"/>
            <p:cNvGrpSpPr/>
            <p:nvPr/>
          </p:nvGrpSpPr>
          <p:grpSpPr>
            <a:xfrm>
              <a:off x="5526201" y="3076932"/>
              <a:ext cx="1259385" cy="1046950"/>
              <a:chOff x="5526201" y="3076932"/>
              <a:chExt cx="1259385" cy="1046950"/>
            </a:xfrm>
          </p:grpSpPr>
          <p:sp>
            <p:nvSpPr>
              <p:cNvPr id="11" name="矩形 19"/>
              <p:cNvSpPr/>
              <p:nvPr/>
            </p:nvSpPr>
            <p:spPr>
              <a:xfrm>
                <a:off x="5509908" y="3047949"/>
                <a:ext cx="1148242" cy="1046950"/>
              </a:xfrm>
              <a:custGeom>
                <a:avLst/>
                <a:gdLst/>
                <a:ahLst/>
                <a:cxnLst/>
                <a:rect l="l" t="t" r="r" b="b"/>
                <a:pathLst>
                  <a:path w="1146667" h="922766">
                    <a:moveTo>
                      <a:pt x="764444" y="0"/>
                    </a:moveTo>
                    <a:cubicBezTo>
                      <a:pt x="902782" y="0"/>
                      <a:pt x="1041119" y="52773"/>
                      <a:pt x="1146667" y="158321"/>
                    </a:cubicBezTo>
                    <a:cubicBezTo>
                      <a:pt x="1357762" y="369417"/>
                      <a:pt x="1357762" y="711670"/>
                      <a:pt x="1146667" y="922766"/>
                    </a:cubicBezTo>
                    <a:cubicBezTo>
                      <a:pt x="935571" y="1133861"/>
                      <a:pt x="593317" y="1133861"/>
                      <a:pt x="382222" y="922766"/>
                    </a:cubicBezTo>
                    <a:lnTo>
                      <a:pt x="0" y="540543"/>
                    </a:lnTo>
                    <a:lnTo>
                      <a:pt x="382222" y="158321"/>
                    </a:lnTo>
                    <a:cubicBezTo>
                      <a:pt x="487770" y="52773"/>
                      <a:pt x="626107" y="0"/>
                      <a:pt x="764444" y="0"/>
                    </a:cubicBezTo>
                    <a:close/>
                  </a:path>
                </a:pathLst>
              </a:custGeom>
              <a:gradFill rotWithShape="1">
                <a:gsLst>
                  <a:gs pos="0">
                    <a:srgbClr val="FFFFFF"/>
                  </a:gs>
                  <a:gs pos="100000">
                    <a:srgbClr val="DDDDDD"/>
                  </a:gs>
                </a:gsLst>
                <a:path path="shape">
                  <a:fillToRect l="50000" t="50000" r="50000" b="50000"/>
                </a:path>
              </a:gradFill>
              <a:ln w="9525">
                <a:solidFill>
                  <a:srgbClr val="D7D7D7"/>
                </a:solidFill>
                <a:round/>
              </a:ln>
              <a:effectLst/>
            </p:spPr>
            <p:txBody>
              <a:bodyPr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4D4D4D"/>
                  </a:solidFill>
                  <a:effectLst/>
                  <a:uLnTx/>
                  <a:uFillTx/>
                  <a:latin typeface="Arial" panose="020B0604020202020204" pitchFamily="34" charset="0"/>
                  <a:ea typeface="+mn-ea"/>
                  <a:cs typeface="+mn-cs"/>
                </a:endParaRPr>
              </a:p>
            </p:txBody>
          </p:sp>
          <p:sp>
            <p:nvSpPr>
              <p:cNvPr id="12" name="未知"/>
              <p:cNvSpPr/>
              <p:nvPr/>
            </p:nvSpPr>
            <p:spPr bwMode="auto">
              <a:xfrm>
                <a:off x="5808680" y="3202686"/>
                <a:ext cx="969025" cy="518014"/>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n-lt"/>
                  <a:ea typeface="+mn-ea"/>
                  <a:cs typeface="+mn-cs"/>
                </a:endParaRPr>
              </a:p>
            </p:txBody>
          </p:sp>
        </p:grpSp>
        <p:sp>
          <p:nvSpPr>
            <p:cNvPr id="22539" name="TextBox 16"/>
            <p:cNvSpPr txBox="1"/>
            <p:nvPr/>
          </p:nvSpPr>
          <p:spPr>
            <a:xfrm>
              <a:off x="5758106" y="3274529"/>
              <a:ext cx="991532" cy="816750"/>
            </a:xfrm>
            <a:prstGeom prst="rect">
              <a:avLst/>
            </a:prstGeom>
            <a:noFill/>
            <a:ln w="9525">
              <a:noFill/>
            </a:ln>
          </p:spPr>
          <p:txBody>
            <a:bodyPr anchor="ctr">
              <a:spAutoFit/>
            </a:bodyPr>
            <a:p>
              <a:pPr algn="ctr"/>
              <a:r>
                <a:rPr lang="zh-CN" altLang="en-US" sz="2400" dirty="0">
                  <a:solidFill>
                    <a:srgbClr val="4D4D4D"/>
                  </a:solidFill>
                  <a:latin typeface="宋体" panose="02010600030101010101" pitchFamily="2" charset="-122"/>
                </a:rPr>
                <a:t>运输氧、营养物</a:t>
              </a:r>
              <a:endParaRPr lang="zh-CN" altLang="en-US" sz="2400" dirty="0">
                <a:solidFill>
                  <a:srgbClr val="4D4D4D"/>
                </a:solidFill>
                <a:latin typeface="宋体" panose="02010600030101010101" pitchFamily="2" charset="-122"/>
              </a:endParaRPr>
            </a:p>
          </p:txBody>
        </p:sp>
      </p:grpSp>
      <p:sp>
        <p:nvSpPr>
          <p:cNvPr id="22533" name="矩形 12"/>
          <p:cNvSpPr/>
          <p:nvPr/>
        </p:nvSpPr>
        <p:spPr>
          <a:xfrm>
            <a:off x="4067175" y="3933825"/>
            <a:ext cx="1108075" cy="646113"/>
          </a:xfrm>
          <a:prstGeom prst="rect">
            <a:avLst/>
          </a:prstGeom>
          <a:noFill/>
          <a:ln w="9525">
            <a:noFill/>
          </a:ln>
        </p:spPr>
        <p:txBody>
          <a:bodyPr wrap="none">
            <a:spAutoFit/>
          </a:bodyPr>
          <a:p>
            <a:r>
              <a:rPr lang="zh-CN" altLang="en-US" sz="3600" b="1" dirty="0">
                <a:solidFill>
                  <a:schemeClr val="bg1"/>
                </a:solidFill>
                <a:latin typeface="宋体" panose="02010600030101010101" pitchFamily="2" charset="-122"/>
              </a:rPr>
              <a:t>血液</a:t>
            </a:r>
            <a:endParaRPr lang="zh-CN" altLang="en-US" sz="3600" b="1" dirty="0">
              <a:solidFill>
                <a:schemeClr val="bg1"/>
              </a:solidFill>
              <a:latin typeface="宋体" panose="02010600030101010101" pitchFamily="2" charset="-122"/>
            </a:endParaRPr>
          </a:p>
        </p:txBody>
      </p:sp>
      <p:sp>
        <p:nvSpPr>
          <p:cNvPr id="22534" name="矩形 12"/>
          <p:cNvSpPr/>
          <p:nvPr/>
        </p:nvSpPr>
        <p:spPr>
          <a:xfrm>
            <a:off x="827088" y="836613"/>
            <a:ext cx="7624762" cy="954087"/>
          </a:xfrm>
          <a:prstGeom prst="rect">
            <a:avLst/>
          </a:prstGeom>
          <a:noFill/>
          <a:ln w="9525">
            <a:noFill/>
          </a:ln>
        </p:spPr>
        <p:txBody>
          <a:bodyPr>
            <a:spAutoFit/>
          </a:bodyPr>
          <a:p>
            <a:r>
              <a:rPr lang="zh-CN" altLang="en-US" sz="2800" dirty="0">
                <a:latin typeface="宋体" panose="02010600030101010101" pitchFamily="2" charset="-122"/>
              </a:rPr>
              <a:t>血液由血浆和血细胞组成。成人的血液量约占自身体重的</a:t>
            </a:r>
            <a:r>
              <a:rPr lang="en-US" altLang="zh-CN" sz="2800" dirty="0">
                <a:latin typeface="宋体" panose="02010600030101010101" pitchFamily="2" charset="-122"/>
              </a:rPr>
              <a:t>8%</a:t>
            </a:r>
            <a:r>
              <a:rPr lang="zh-CN" altLang="en-US" sz="2800" dirty="0">
                <a:latin typeface="宋体" panose="02010600030101010101" pitchFamily="2" charset="-122"/>
              </a:rPr>
              <a:t>，每公斤体重含有</a:t>
            </a:r>
            <a:r>
              <a:rPr lang="en-US" altLang="zh-CN" sz="2800" dirty="0">
                <a:latin typeface="宋体" panose="02010600030101010101" pitchFamily="2" charset="-122"/>
              </a:rPr>
              <a:t>60-80</a:t>
            </a:r>
            <a:r>
              <a:rPr lang="zh-CN" altLang="en-US" sz="2800" dirty="0">
                <a:latin typeface="宋体" panose="02010600030101010101" pitchFamily="2" charset="-122"/>
              </a:rPr>
              <a:t>毫升。</a:t>
            </a:r>
            <a:endParaRPr lang="zh-CN" altLang="en-US" sz="2800" dirty="0">
              <a:latin typeface="宋体" panose="02010600030101010101" pitchFamily="2" charset="-122"/>
            </a:endParaRPr>
          </a:p>
        </p:txBody>
      </p:sp>
      <p:sp>
        <p:nvSpPr>
          <p:cNvPr id="22535" name="AutoShape 291"/>
          <p:cNvSpPr/>
          <p:nvPr/>
        </p:nvSpPr>
        <p:spPr>
          <a:xfrm rot="-10800000" flipV="1">
            <a:off x="185738"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1</a:t>
            </a:r>
            <a:endParaRPr lang="zh-CN" altLang="en-US" sz="3200" b="1" dirty="0">
              <a:solidFill>
                <a:schemeClr val="bg1"/>
              </a:solidFill>
              <a:latin typeface="宋体" panose="02010600030101010101" pitchFamily="2" charset="-122"/>
            </a:endParaRPr>
          </a:p>
        </p:txBody>
      </p:sp>
      <p:sp>
        <p:nvSpPr>
          <p:cNvPr id="22536"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概述</a:t>
            </a:r>
            <a:endParaRPr lang="zh-CN" altLang="en-US" sz="3200" b="1" dirty="0">
              <a:solidFill>
                <a:srgbClr val="5F5F5F"/>
              </a:solidFill>
              <a:latin typeface="宋体" panose="02010600030101010101" pitchFamily="2" charset="-122"/>
            </a:endParaRPr>
          </a:p>
        </p:txBody>
      </p:sp>
      <p:pic>
        <p:nvPicPr>
          <p:cNvPr id="22537" name="Picture 26" descr="t0124f4867c6639407a"/>
          <p:cNvPicPr>
            <a:picLocks noChangeAspect="1"/>
          </p:cNvPicPr>
          <p:nvPr/>
        </p:nvPicPr>
        <p:blipFill>
          <a:blip r:embed="rId1"/>
          <a:stretch>
            <a:fillRect/>
          </a:stretch>
        </p:blipFill>
        <p:spPr>
          <a:xfrm>
            <a:off x="611188" y="1844675"/>
            <a:ext cx="3255962" cy="410527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AutoShape 291"/>
          <p:cNvSpPr/>
          <p:nvPr/>
        </p:nvSpPr>
        <p:spPr>
          <a:xfrm rot="-10800000" flipV="1">
            <a:off x="185738"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2</a:t>
            </a:r>
            <a:endParaRPr lang="zh-CN" altLang="en-US" sz="3200" b="1" dirty="0">
              <a:solidFill>
                <a:schemeClr val="bg1"/>
              </a:solidFill>
              <a:latin typeface="宋体" panose="02010600030101010101" pitchFamily="2" charset="-122"/>
            </a:endParaRPr>
          </a:p>
        </p:txBody>
      </p:sp>
      <p:sp>
        <p:nvSpPr>
          <p:cNvPr id="23555"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出血类型</a:t>
            </a:r>
            <a:endParaRPr lang="zh-CN" altLang="en-US" sz="3200" b="1" dirty="0">
              <a:solidFill>
                <a:srgbClr val="5F5F5F"/>
              </a:solidFill>
              <a:latin typeface="宋体" panose="02010600030101010101" pitchFamily="2" charset="-122"/>
            </a:endParaRPr>
          </a:p>
        </p:txBody>
      </p:sp>
      <p:pic>
        <p:nvPicPr>
          <p:cNvPr id="23556" name="图片 17" descr="2.png"/>
          <p:cNvPicPr>
            <a:picLocks noChangeAspect="1"/>
          </p:cNvPicPr>
          <p:nvPr/>
        </p:nvPicPr>
        <p:blipFill>
          <a:blip r:embed="rId1"/>
          <a:stretch>
            <a:fillRect/>
          </a:stretch>
        </p:blipFill>
        <p:spPr>
          <a:xfrm>
            <a:off x="6156325" y="4005263"/>
            <a:ext cx="2728913" cy="1568450"/>
          </a:xfrm>
          <a:prstGeom prst="rect">
            <a:avLst/>
          </a:prstGeom>
          <a:noFill/>
          <a:ln w="9525">
            <a:noFill/>
          </a:ln>
        </p:spPr>
      </p:pic>
      <p:pic>
        <p:nvPicPr>
          <p:cNvPr id="23557" name="图片 18" descr="3.png"/>
          <p:cNvPicPr>
            <a:picLocks noChangeAspect="1"/>
          </p:cNvPicPr>
          <p:nvPr/>
        </p:nvPicPr>
        <p:blipFill>
          <a:blip r:embed="rId2"/>
          <a:stretch>
            <a:fillRect/>
          </a:stretch>
        </p:blipFill>
        <p:spPr>
          <a:xfrm>
            <a:off x="2627313" y="3789363"/>
            <a:ext cx="2717800" cy="1827212"/>
          </a:xfrm>
          <a:prstGeom prst="rect">
            <a:avLst/>
          </a:prstGeom>
          <a:noFill/>
          <a:ln w="9525">
            <a:noFill/>
          </a:ln>
        </p:spPr>
      </p:pic>
      <p:pic>
        <p:nvPicPr>
          <p:cNvPr id="23558" name="Picture 11" descr="C:\Users\Administrator\AppData\Roaming\Tencent\Users\1210877157\QQ\WinTemp\RichOle\G8$VI2888YQBX{8F344U9YS.png"/>
          <p:cNvPicPr>
            <a:picLocks noChangeAspect="1"/>
          </p:cNvPicPr>
          <p:nvPr/>
        </p:nvPicPr>
        <p:blipFill>
          <a:blip r:embed="rId3"/>
          <a:stretch>
            <a:fillRect/>
          </a:stretch>
        </p:blipFill>
        <p:spPr>
          <a:xfrm>
            <a:off x="5435600" y="1700213"/>
            <a:ext cx="835025" cy="1223962"/>
          </a:xfrm>
          <a:prstGeom prst="rect">
            <a:avLst/>
          </a:prstGeom>
          <a:noFill/>
          <a:ln w="9525">
            <a:noFill/>
          </a:ln>
        </p:spPr>
      </p:pic>
      <p:sp>
        <p:nvSpPr>
          <p:cNvPr id="9" name="矩形 8"/>
          <p:cNvSpPr/>
          <p:nvPr/>
        </p:nvSpPr>
        <p:spPr>
          <a:xfrm>
            <a:off x="539750" y="2492375"/>
            <a:ext cx="1714500" cy="1071563"/>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accent1"/>
                </a:solidFill>
                <a:effectLst/>
                <a:uLnTx/>
                <a:uFillTx/>
                <a:latin typeface="宋体" panose="02010600030101010101" pitchFamily="2" charset="-122"/>
                <a:ea typeface="宋体" panose="02010600030101010101" pitchFamily="2" charset="-122"/>
                <a:cs typeface="+mn-cs"/>
              </a:rPr>
              <a:t>出血部位</a:t>
            </a:r>
            <a:endParaRPr kumimoji="0" lang="zh-CN" altLang="en-US" sz="2800" b="1" i="0" u="none" strike="noStrike" kern="1200" cap="none" spc="0" normalizeH="0" baseline="0" noProof="0" dirty="0">
              <a:ln>
                <a:noFill/>
              </a:ln>
              <a:solidFill>
                <a:schemeClr val="accent1"/>
              </a:solidFill>
              <a:effectLst/>
              <a:uLnTx/>
              <a:uFillTx/>
              <a:latin typeface="宋体" panose="02010600030101010101" pitchFamily="2" charset="-122"/>
              <a:ea typeface="宋体" panose="02010600030101010101" pitchFamily="2" charset="-122"/>
              <a:cs typeface="+mn-cs"/>
            </a:endParaRPr>
          </a:p>
        </p:txBody>
      </p:sp>
      <p:grpSp>
        <p:nvGrpSpPr>
          <p:cNvPr id="23560" name="组合 9"/>
          <p:cNvGrpSpPr/>
          <p:nvPr/>
        </p:nvGrpSpPr>
        <p:grpSpPr>
          <a:xfrm>
            <a:off x="6588125" y="1341438"/>
            <a:ext cx="1960563" cy="2241550"/>
            <a:chOff x="5183188" y="3921125"/>
            <a:chExt cx="1960562" cy="2241550"/>
          </a:xfrm>
        </p:grpSpPr>
        <p:sp>
          <p:nvSpPr>
            <p:cNvPr id="11" name="Oval 27"/>
            <p:cNvSpPr>
              <a:spLocks noChangeArrowheads="1"/>
            </p:cNvSpPr>
            <p:nvPr/>
          </p:nvSpPr>
          <p:spPr bwMode="auto">
            <a:xfrm>
              <a:off x="5183188" y="5351462"/>
              <a:ext cx="1960562" cy="811213"/>
            </a:xfrm>
            <a:prstGeom prst="ellipse">
              <a:avLst/>
            </a:prstGeom>
            <a:gradFill rotWithShape="1">
              <a:gsLst>
                <a:gs pos="0">
                  <a:srgbClr val="000000">
                    <a:alpha val="50000"/>
                  </a:srgbClr>
                </a:gs>
                <a:gs pos="100000">
                  <a:srgbClr val="FFFFFF">
                    <a:alpha val="0"/>
                  </a:srgbClr>
                </a:gs>
              </a:gsLst>
              <a:path path="shape">
                <a:fillToRect l="50000" t="50000" r="50000" b="50000"/>
              </a:path>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nvGrpSpPr>
            <p:cNvPr id="23571" name="Group 28"/>
            <p:cNvGrpSpPr/>
            <p:nvPr/>
          </p:nvGrpSpPr>
          <p:grpSpPr>
            <a:xfrm>
              <a:off x="5199063" y="3921125"/>
              <a:ext cx="1892300" cy="1884363"/>
              <a:chOff x="0" y="0"/>
              <a:chExt cx="1192" cy="1187"/>
            </a:xfrm>
          </p:grpSpPr>
          <p:grpSp>
            <p:nvGrpSpPr>
              <p:cNvPr id="23572" name="Group 29"/>
              <p:cNvGrpSpPr/>
              <p:nvPr/>
            </p:nvGrpSpPr>
            <p:grpSpPr>
              <a:xfrm>
                <a:off x="0" y="0"/>
                <a:ext cx="1192" cy="1187"/>
                <a:chOff x="0" y="0"/>
                <a:chExt cx="1406" cy="1402"/>
              </a:xfrm>
            </p:grpSpPr>
            <p:sp>
              <p:nvSpPr>
                <p:cNvPr id="15" name="Oval 30"/>
                <p:cNvSpPr>
                  <a:spLocks noChangeArrowheads="1"/>
                </p:cNvSpPr>
                <p:nvPr/>
              </p:nvSpPr>
              <p:spPr bwMode="auto">
                <a:xfrm>
                  <a:off x="0" y="0"/>
                  <a:ext cx="1406" cy="1402"/>
                </a:xfrm>
                <a:prstGeom prst="ellipse">
                  <a:avLst/>
                </a:prstGeom>
                <a:gradFill rotWithShape="1">
                  <a:gsLst>
                    <a:gs pos="0">
                      <a:srgbClr val="FF6600"/>
                    </a:gs>
                    <a:gs pos="100000">
                      <a:srgbClr val="990000"/>
                    </a:gs>
                  </a:gsLst>
                  <a:lin ang="18900000" scaled="1"/>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6" name="Oval 31"/>
                <p:cNvSpPr>
                  <a:spLocks noChangeArrowheads="1"/>
                </p:cNvSpPr>
                <p:nvPr/>
              </p:nvSpPr>
              <p:spPr bwMode="auto">
                <a:xfrm>
                  <a:off x="278" y="176"/>
                  <a:ext cx="236" cy="235"/>
                </a:xfrm>
                <a:prstGeom prst="ellipse">
                  <a:avLst/>
                </a:prstGeom>
                <a:gradFill rotWithShape="1">
                  <a:gsLst>
                    <a:gs pos="0">
                      <a:srgbClr val="FFFFFF"/>
                    </a:gs>
                    <a:gs pos="100000">
                      <a:srgbClr val="67ABF5">
                        <a:alpha val="0"/>
                      </a:srgbClr>
                    </a:gs>
                  </a:gsLst>
                  <a:path path="shape">
                    <a:fillToRect l="50000" t="50000" r="50000" b="50000"/>
                  </a:path>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14" name="Freeform 33"/>
              <p:cNvSpPr/>
              <p:nvPr/>
            </p:nvSpPr>
            <p:spPr bwMode="auto">
              <a:xfrm>
                <a:off x="82" y="20"/>
                <a:ext cx="1017" cy="337"/>
              </a:xfrm>
              <a:custGeom>
                <a:avLst/>
                <a:gdLst>
                  <a:gd name="T0" fmla="*/ 0 w 4756"/>
                  <a:gd name="T1" fmla="*/ 1576 h 1576"/>
                  <a:gd name="T2" fmla="*/ 50 w 4756"/>
                  <a:gd name="T3" fmla="*/ 1462 h 1576"/>
                  <a:gd name="T4" fmla="*/ 108 w 4756"/>
                  <a:gd name="T5" fmla="*/ 1350 h 1576"/>
                  <a:gd name="T6" fmla="*/ 170 w 4756"/>
                  <a:gd name="T7" fmla="*/ 1242 h 1576"/>
                  <a:gd name="T8" fmla="*/ 238 w 4756"/>
                  <a:gd name="T9" fmla="*/ 1138 h 1576"/>
                  <a:gd name="T10" fmla="*/ 310 w 4756"/>
                  <a:gd name="T11" fmla="*/ 1036 h 1576"/>
                  <a:gd name="T12" fmla="*/ 386 w 4756"/>
                  <a:gd name="T13" fmla="*/ 940 h 1576"/>
                  <a:gd name="T14" fmla="*/ 468 w 4756"/>
                  <a:gd name="T15" fmla="*/ 846 h 1576"/>
                  <a:gd name="T16" fmla="*/ 552 w 4756"/>
                  <a:gd name="T17" fmla="*/ 756 h 1576"/>
                  <a:gd name="T18" fmla="*/ 642 w 4756"/>
                  <a:gd name="T19" fmla="*/ 670 h 1576"/>
                  <a:gd name="T20" fmla="*/ 736 w 4756"/>
                  <a:gd name="T21" fmla="*/ 590 h 1576"/>
                  <a:gd name="T22" fmla="*/ 834 w 4756"/>
                  <a:gd name="T23" fmla="*/ 512 h 1576"/>
                  <a:gd name="T24" fmla="*/ 934 w 4756"/>
                  <a:gd name="T25" fmla="*/ 440 h 1576"/>
                  <a:gd name="T26" fmla="*/ 1040 w 4756"/>
                  <a:gd name="T27" fmla="*/ 374 h 1576"/>
                  <a:gd name="T28" fmla="*/ 1148 w 4756"/>
                  <a:gd name="T29" fmla="*/ 312 h 1576"/>
                  <a:gd name="T30" fmla="*/ 1258 w 4756"/>
                  <a:gd name="T31" fmla="*/ 254 h 1576"/>
                  <a:gd name="T32" fmla="*/ 1374 w 4756"/>
                  <a:gd name="T33" fmla="*/ 202 h 1576"/>
                  <a:gd name="T34" fmla="*/ 1490 w 4756"/>
                  <a:gd name="T35" fmla="*/ 156 h 1576"/>
                  <a:gd name="T36" fmla="*/ 1610 w 4756"/>
                  <a:gd name="T37" fmla="*/ 116 h 1576"/>
                  <a:gd name="T38" fmla="*/ 1732 w 4756"/>
                  <a:gd name="T39" fmla="*/ 80 h 1576"/>
                  <a:gd name="T40" fmla="*/ 1858 w 4756"/>
                  <a:gd name="T41" fmla="*/ 52 h 1576"/>
                  <a:gd name="T42" fmla="*/ 1984 w 4756"/>
                  <a:gd name="T43" fmla="*/ 30 h 1576"/>
                  <a:gd name="T44" fmla="*/ 2114 w 4756"/>
                  <a:gd name="T45" fmla="*/ 12 h 1576"/>
                  <a:gd name="T46" fmla="*/ 2246 w 4756"/>
                  <a:gd name="T47" fmla="*/ 2 h 1576"/>
                  <a:gd name="T48" fmla="*/ 2378 w 4756"/>
                  <a:gd name="T49" fmla="*/ 0 h 1576"/>
                  <a:gd name="T50" fmla="*/ 2510 w 4756"/>
                  <a:gd name="T51" fmla="*/ 2 h 1576"/>
                  <a:gd name="T52" fmla="*/ 2642 w 4756"/>
                  <a:gd name="T53" fmla="*/ 12 h 1576"/>
                  <a:gd name="T54" fmla="*/ 2772 w 4756"/>
                  <a:gd name="T55" fmla="*/ 30 h 1576"/>
                  <a:gd name="T56" fmla="*/ 2898 w 4756"/>
                  <a:gd name="T57" fmla="*/ 52 h 1576"/>
                  <a:gd name="T58" fmla="*/ 3024 w 4756"/>
                  <a:gd name="T59" fmla="*/ 80 h 1576"/>
                  <a:gd name="T60" fmla="*/ 3146 w 4756"/>
                  <a:gd name="T61" fmla="*/ 116 h 1576"/>
                  <a:gd name="T62" fmla="*/ 3266 w 4756"/>
                  <a:gd name="T63" fmla="*/ 156 h 1576"/>
                  <a:gd name="T64" fmla="*/ 3382 w 4756"/>
                  <a:gd name="T65" fmla="*/ 202 h 1576"/>
                  <a:gd name="T66" fmla="*/ 3498 w 4756"/>
                  <a:gd name="T67" fmla="*/ 254 h 1576"/>
                  <a:gd name="T68" fmla="*/ 3608 w 4756"/>
                  <a:gd name="T69" fmla="*/ 312 h 1576"/>
                  <a:gd name="T70" fmla="*/ 3716 w 4756"/>
                  <a:gd name="T71" fmla="*/ 374 h 1576"/>
                  <a:gd name="T72" fmla="*/ 3822 w 4756"/>
                  <a:gd name="T73" fmla="*/ 440 h 1576"/>
                  <a:gd name="T74" fmla="*/ 3922 w 4756"/>
                  <a:gd name="T75" fmla="*/ 512 h 1576"/>
                  <a:gd name="T76" fmla="*/ 4020 w 4756"/>
                  <a:gd name="T77" fmla="*/ 590 h 1576"/>
                  <a:gd name="T78" fmla="*/ 4114 w 4756"/>
                  <a:gd name="T79" fmla="*/ 670 h 1576"/>
                  <a:gd name="T80" fmla="*/ 4204 w 4756"/>
                  <a:gd name="T81" fmla="*/ 756 h 1576"/>
                  <a:gd name="T82" fmla="*/ 4288 w 4756"/>
                  <a:gd name="T83" fmla="*/ 846 h 1576"/>
                  <a:gd name="T84" fmla="*/ 4370 w 4756"/>
                  <a:gd name="T85" fmla="*/ 940 h 1576"/>
                  <a:gd name="T86" fmla="*/ 4446 w 4756"/>
                  <a:gd name="T87" fmla="*/ 1036 h 1576"/>
                  <a:gd name="T88" fmla="*/ 4518 w 4756"/>
                  <a:gd name="T89" fmla="*/ 1138 h 1576"/>
                  <a:gd name="T90" fmla="*/ 4586 w 4756"/>
                  <a:gd name="T91" fmla="*/ 1242 h 1576"/>
                  <a:gd name="T92" fmla="*/ 4648 w 4756"/>
                  <a:gd name="T93" fmla="*/ 1350 h 1576"/>
                  <a:gd name="T94" fmla="*/ 4706 w 4756"/>
                  <a:gd name="T95" fmla="*/ 1462 h 1576"/>
                  <a:gd name="T96" fmla="*/ 4756 w 4756"/>
                  <a:gd name="T97" fmla="*/ 1576 h 1576"/>
                  <a:gd name="T98" fmla="*/ 0 w 4756"/>
                  <a:gd name="T99" fmla="*/ 0 h 1576"/>
                  <a:gd name="T100" fmla="*/ 4756 w 4756"/>
                  <a:gd name="T101" fmla="*/ 157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23561" name="组合 40"/>
          <p:cNvGrpSpPr/>
          <p:nvPr/>
        </p:nvGrpSpPr>
        <p:grpSpPr>
          <a:xfrm>
            <a:off x="3133725" y="1323975"/>
            <a:ext cx="1960563" cy="2241550"/>
            <a:chOff x="5183188" y="3921125"/>
            <a:chExt cx="1960562" cy="2241550"/>
          </a:xfrm>
        </p:grpSpPr>
        <p:sp>
          <p:nvSpPr>
            <p:cNvPr id="18" name="Oval 27"/>
            <p:cNvSpPr>
              <a:spLocks noChangeArrowheads="1"/>
            </p:cNvSpPr>
            <p:nvPr/>
          </p:nvSpPr>
          <p:spPr bwMode="auto">
            <a:xfrm>
              <a:off x="5183188" y="5351463"/>
              <a:ext cx="1960562" cy="811212"/>
            </a:xfrm>
            <a:prstGeom prst="ellipse">
              <a:avLst/>
            </a:prstGeom>
            <a:gradFill rotWithShape="1">
              <a:gsLst>
                <a:gs pos="0">
                  <a:srgbClr val="000000">
                    <a:alpha val="50000"/>
                  </a:srgbClr>
                </a:gs>
                <a:gs pos="100000">
                  <a:srgbClr val="FFFFFF">
                    <a:alpha val="0"/>
                  </a:srgbClr>
                </a:gs>
              </a:gsLst>
              <a:path path="shape">
                <a:fillToRect l="50000" t="50000" r="50000" b="50000"/>
              </a:path>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nvGrpSpPr>
            <p:cNvPr id="23565" name="Group 28"/>
            <p:cNvGrpSpPr/>
            <p:nvPr/>
          </p:nvGrpSpPr>
          <p:grpSpPr>
            <a:xfrm>
              <a:off x="5199063" y="3921125"/>
              <a:ext cx="1892300" cy="1884363"/>
              <a:chOff x="0" y="0"/>
              <a:chExt cx="1192" cy="1187"/>
            </a:xfrm>
          </p:grpSpPr>
          <p:grpSp>
            <p:nvGrpSpPr>
              <p:cNvPr id="23566" name="Group 29"/>
              <p:cNvGrpSpPr/>
              <p:nvPr/>
            </p:nvGrpSpPr>
            <p:grpSpPr>
              <a:xfrm>
                <a:off x="0" y="0"/>
                <a:ext cx="1192" cy="1187"/>
                <a:chOff x="0" y="0"/>
                <a:chExt cx="1406" cy="1402"/>
              </a:xfrm>
            </p:grpSpPr>
            <p:sp>
              <p:nvSpPr>
                <p:cNvPr id="22" name="Oval 30"/>
                <p:cNvSpPr>
                  <a:spLocks noChangeArrowheads="1"/>
                </p:cNvSpPr>
                <p:nvPr/>
              </p:nvSpPr>
              <p:spPr bwMode="auto">
                <a:xfrm>
                  <a:off x="0" y="0"/>
                  <a:ext cx="1406" cy="1402"/>
                </a:xfrm>
                <a:prstGeom prst="ellipse">
                  <a:avLst/>
                </a:prstGeom>
                <a:gradFill rotWithShape="1">
                  <a:gsLst>
                    <a:gs pos="0">
                      <a:srgbClr val="FF6600"/>
                    </a:gs>
                    <a:gs pos="100000">
                      <a:srgbClr val="990000"/>
                    </a:gs>
                  </a:gsLst>
                  <a:lin ang="18900000" scaled="1"/>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3" name="Oval 31"/>
                <p:cNvSpPr>
                  <a:spLocks noChangeArrowheads="1"/>
                </p:cNvSpPr>
                <p:nvPr/>
              </p:nvSpPr>
              <p:spPr bwMode="auto">
                <a:xfrm>
                  <a:off x="278" y="176"/>
                  <a:ext cx="236" cy="235"/>
                </a:xfrm>
                <a:prstGeom prst="ellipse">
                  <a:avLst/>
                </a:prstGeom>
                <a:gradFill rotWithShape="1">
                  <a:gsLst>
                    <a:gs pos="0">
                      <a:srgbClr val="FFFFFF"/>
                    </a:gs>
                    <a:gs pos="100000">
                      <a:srgbClr val="67ABF5">
                        <a:alpha val="0"/>
                      </a:srgbClr>
                    </a:gs>
                  </a:gsLst>
                  <a:path path="shape">
                    <a:fillToRect l="50000" t="50000" r="50000" b="50000"/>
                  </a:path>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21" name="Freeform 33"/>
              <p:cNvSpPr/>
              <p:nvPr/>
            </p:nvSpPr>
            <p:spPr bwMode="auto">
              <a:xfrm>
                <a:off x="82" y="20"/>
                <a:ext cx="1017" cy="337"/>
              </a:xfrm>
              <a:custGeom>
                <a:avLst/>
                <a:gdLst>
                  <a:gd name="T0" fmla="*/ 0 w 4756"/>
                  <a:gd name="T1" fmla="*/ 1576 h 1576"/>
                  <a:gd name="T2" fmla="*/ 50 w 4756"/>
                  <a:gd name="T3" fmla="*/ 1462 h 1576"/>
                  <a:gd name="T4" fmla="*/ 108 w 4756"/>
                  <a:gd name="T5" fmla="*/ 1350 h 1576"/>
                  <a:gd name="T6" fmla="*/ 170 w 4756"/>
                  <a:gd name="T7" fmla="*/ 1242 h 1576"/>
                  <a:gd name="T8" fmla="*/ 238 w 4756"/>
                  <a:gd name="T9" fmla="*/ 1138 h 1576"/>
                  <a:gd name="T10" fmla="*/ 310 w 4756"/>
                  <a:gd name="T11" fmla="*/ 1036 h 1576"/>
                  <a:gd name="T12" fmla="*/ 386 w 4756"/>
                  <a:gd name="T13" fmla="*/ 940 h 1576"/>
                  <a:gd name="T14" fmla="*/ 468 w 4756"/>
                  <a:gd name="T15" fmla="*/ 846 h 1576"/>
                  <a:gd name="T16" fmla="*/ 552 w 4756"/>
                  <a:gd name="T17" fmla="*/ 756 h 1576"/>
                  <a:gd name="T18" fmla="*/ 642 w 4756"/>
                  <a:gd name="T19" fmla="*/ 670 h 1576"/>
                  <a:gd name="T20" fmla="*/ 736 w 4756"/>
                  <a:gd name="T21" fmla="*/ 590 h 1576"/>
                  <a:gd name="T22" fmla="*/ 834 w 4756"/>
                  <a:gd name="T23" fmla="*/ 512 h 1576"/>
                  <a:gd name="T24" fmla="*/ 934 w 4756"/>
                  <a:gd name="T25" fmla="*/ 440 h 1576"/>
                  <a:gd name="T26" fmla="*/ 1040 w 4756"/>
                  <a:gd name="T27" fmla="*/ 374 h 1576"/>
                  <a:gd name="T28" fmla="*/ 1148 w 4756"/>
                  <a:gd name="T29" fmla="*/ 312 h 1576"/>
                  <a:gd name="T30" fmla="*/ 1258 w 4756"/>
                  <a:gd name="T31" fmla="*/ 254 h 1576"/>
                  <a:gd name="T32" fmla="*/ 1374 w 4756"/>
                  <a:gd name="T33" fmla="*/ 202 h 1576"/>
                  <a:gd name="T34" fmla="*/ 1490 w 4756"/>
                  <a:gd name="T35" fmla="*/ 156 h 1576"/>
                  <a:gd name="T36" fmla="*/ 1610 w 4756"/>
                  <a:gd name="T37" fmla="*/ 116 h 1576"/>
                  <a:gd name="T38" fmla="*/ 1732 w 4756"/>
                  <a:gd name="T39" fmla="*/ 80 h 1576"/>
                  <a:gd name="T40" fmla="*/ 1858 w 4756"/>
                  <a:gd name="T41" fmla="*/ 52 h 1576"/>
                  <a:gd name="T42" fmla="*/ 1984 w 4756"/>
                  <a:gd name="T43" fmla="*/ 30 h 1576"/>
                  <a:gd name="T44" fmla="*/ 2114 w 4756"/>
                  <a:gd name="T45" fmla="*/ 12 h 1576"/>
                  <a:gd name="T46" fmla="*/ 2246 w 4756"/>
                  <a:gd name="T47" fmla="*/ 2 h 1576"/>
                  <a:gd name="T48" fmla="*/ 2378 w 4756"/>
                  <a:gd name="T49" fmla="*/ 0 h 1576"/>
                  <a:gd name="T50" fmla="*/ 2510 w 4756"/>
                  <a:gd name="T51" fmla="*/ 2 h 1576"/>
                  <a:gd name="T52" fmla="*/ 2642 w 4756"/>
                  <a:gd name="T53" fmla="*/ 12 h 1576"/>
                  <a:gd name="T54" fmla="*/ 2772 w 4756"/>
                  <a:gd name="T55" fmla="*/ 30 h 1576"/>
                  <a:gd name="T56" fmla="*/ 2898 w 4756"/>
                  <a:gd name="T57" fmla="*/ 52 h 1576"/>
                  <a:gd name="T58" fmla="*/ 3024 w 4756"/>
                  <a:gd name="T59" fmla="*/ 80 h 1576"/>
                  <a:gd name="T60" fmla="*/ 3146 w 4756"/>
                  <a:gd name="T61" fmla="*/ 116 h 1576"/>
                  <a:gd name="T62" fmla="*/ 3266 w 4756"/>
                  <a:gd name="T63" fmla="*/ 156 h 1576"/>
                  <a:gd name="T64" fmla="*/ 3382 w 4756"/>
                  <a:gd name="T65" fmla="*/ 202 h 1576"/>
                  <a:gd name="T66" fmla="*/ 3498 w 4756"/>
                  <a:gd name="T67" fmla="*/ 254 h 1576"/>
                  <a:gd name="T68" fmla="*/ 3608 w 4756"/>
                  <a:gd name="T69" fmla="*/ 312 h 1576"/>
                  <a:gd name="T70" fmla="*/ 3716 w 4756"/>
                  <a:gd name="T71" fmla="*/ 374 h 1576"/>
                  <a:gd name="T72" fmla="*/ 3822 w 4756"/>
                  <a:gd name="T73" fmla="*/ 440 h 1576"/>
                  <a:gd name="T74" fmla="*/ 3922 w 4756"/>
                  <a:gd name="T75" fmla="*/ 512 h 1576"/>
                  <a:gd name="T76" fmla="*/ 4020 w 4756"/>
                  <a:gd name="T77" fmla="*/ 590 h 1576"/>
                  <a:gd name="T78" fmla="*/ 4114 w 4756"/>
                  <a:gd name="T79" fmla="*/ 670 h 1576"/>
                  <a:gd name="T80" fmla="*/ 4204 w 4756"/>
                  <a:gd name="T81" fmla="*/ 756 h 1576"/>
                  <a:gd name="T82" fmla="*/ 4288 w 4756"/>
                  <a:gd name="T83" fmla="*/ 846 h 1576"/>
                  <a:gd name="T84" fmla="*/ 4370 w 4756"/>
                  <a:gd name="T85" fmla="*/ 940 h 1576"/>
                  <a:gd name="T86" fmla="*/ 4446 w 4756"/>
                  <a:gd name="T87" fmla="*/ 1036 h 1576"/>
                  <a:gd name="T88" fmla="*/ 4518 w 4756"/>
                  <a:gd name="T89" fmla="*/ 1138 h 1576"/>
                  <a:gd name="T90" fmla="*/ 4586 w 4756"/>
                  <a:gd name="T91" fmla="*/ 1242 h 1576"/>
                  <a:gd name="T92" fmla="*/ 4648 w 4756"/>
                  <a:gd name="T93" fmla="*/ 1350 h 1576"/>
                  <a:gd name="T94" fmla="*/ 4706 w 4756"/>
                  <a:gd name="T95" fmla="*/ 1462 h 1576"/>
                  <a:gd name="T96" fmla="*/ 4756 w 4756"/>
                  <a:gd name="T97" fmla="*/ 1576 h 1576"/>
                  <a:gd name="T98" fmla="*/ 0 w 4756"/>
                  <a:gd name="T99" fmla="*/ 0 h 1576"/>
                  <a:gd name="T100" fmla="*/ 4756 w 4756"/>
                  <a:gd name="T101" fmla="*/ 157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sp>
        <p:nvSpPr>
          <p:cNvPr id="24" name="Text Box 38"/>
          <p:cNvSpPr txBox="1">
            <a:spLocks noChangeArrowheads="1"/>
          </p:cNvSpPr>
          <p:nvPr/>
        </p:nvSpPr>
        <p:spPr bwMode="auto">
          <a:xfrm>
            <a:off x="3203575" y="1989138"/>
            <a:ext cx="1600200" cy="584200"/>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sz="2400" b="1" kern="1200" cap="none" spc="0" normalizeH="0" baseline="0" noProof="0" dirty="0">
                <a:solidFill>
                  <a:srgbClr val="0000CC"/>
                </a:solidFill>
                <a:latin typeface="Arial" panose="020B0604020202020204" pitchFamily="34" charset="0"/>
                <a:ea typeface="黑体" panose="02010609060101010101" pitchFamily="49" charset="-122"/>
                <a:cs typeface="+mn-cs"/>
              </a:rPr>
              <a:t>  </a:t>
            </a:r>
            <a:r>
              <a:rPr kumimoji="0" lang="zh-CN" altLang="en-US" sz="3200" b="1" kern="1200" cap="none" spc="0" normalizeH="0" baseline="0" noProof="0" dirty="0">
                <a:latin typeface="宋体" panose="02010600030101010101" pitchFamily="2" charset="-122"/>
                <a:ea typeface="宋体" panose="02010600030101010101" pitchFamily="2" charset="-122"/>
                <a:cs typeface="+mn-cs"/>
              </a:rPr>
              <a:t>内出血</a:t>
            </a:r>
            <a:endParaRPr kumimoji="0" lang="zh-CN" altLang="en-US" sz="3200" b="1" kern="1200" cap="none" spc="0" normalizeH="0" baseline="0" noProof="0" dirty="0">
              <a:latin typeface="宋体" panose="02010600030101010101" pitchFamily="2" charset="-122"/>
              <a:ea typeface="宋体" panose="02010600030101010101" pitchFamily="2" charset="-122"/>
              <a:cs typeface="+mn-cs"/>
            </a:endParaRPr>
          </a:p>
        </p:txBody>
      </p:sp>
      <p:sp>
        <p:nvSpPr>
          <p:cNvPr id="25" name="Text Box 48"/>
          <p:cNvSpPr txBox="1">
            <a:spLocks noChangeArrowheads="1"/>
          </p:cNvSpPr>
          <p:nvPr/>
        </p:nvSpPr>
        <p:spPr bwMode="auto">
          <a:xfrm>
            <a:off x="6804025" y="1916113"/>
            <a:ext cx="1600200" cy="585788"/>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algn="ctr" defTabSz="914400">
              <a:spcBef>
                <a:spcPct val="50000"/>
              </a:spcBef>
              <a:buClrTx/>
              <a:buSzTx/>
              <a:buFontTx/>
              <a:buNone/>
              <a:defRPr/>
            </a:pPr>
            <a:r>
              <a:rPr kumimoji="0" lang="zh-CN" altLang="en-US" sz="3200" b="1" kern="1200" cap="none" spc="0" normalizeH="0" baseline="0" noProof="0" dirty="0">
                <a:latin typeface="宋体" panose="02010600030101010101" pitchFamily="2" charset="-122"/>
                <a:ea typeface="宋体" panose="02010600030101010101" pitchFamily="2" charset="-122"/>
                <a:cs typeface="+mn-cs"/>
              </a:rPr>
              <a:t>外出血</a:t>
            </a:r>
            <a:endParaRPr kumimoji="0" lang="zh-CN" altLang="en-US" sz="3200" b="1" kern="1200" cap="none" spc="0" normalizeH="0" baseline="0" noProof="0" dirty="0">
              <a:latin typeface="宋体" panose="02010600030101010101" pitchFamily="2" charset="-122"/>
              <a:ea typeface="宋体" panose="02010600030101010101" pitchFamily="2" charset="-122"/>
              <a:cs typeface="+mn-cs"/>
            </a:endParaRPr>
          </a:p>
        </p:txBody>
      </p:sp>
      <p:pic>
        <p:nvPicPr>
          <p:cNvPr id="4" name="图片 3" descr="图片1"/>
          <p:cNvPicPr>
            <a:picLocks noChangeAspect="1"/>
          </p:cNvPicPr>
          <p:nvPr/>
        </p:nvPicPr>
        <p:blipFill>
          <a:blip r:embed="rId4"/>
          <a:stretch>
            <a:fillRect/>
          </a:stretch>
        </p:blipFill>
        <p:spPr>
          <a:xfrm>
            <a:off x="-6350" y="6106160"/>
            <a:ext cx="9156700" cy="7905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AutoShape 291"/>
          <p:cNvSpPr/>
          <p:nvPr/>
        </p:nvSpPr>
        <p:spPr>
          <a:xfrm rot="-10800000" flipV="1">
            <a:off x="185738"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2</a:t>
            </a:r>
            <a:endParaRPr lang="zh-CN" altLang="en-US" sz="3200" b="1" dirty="0">
              <a:solidFill>
                <a:schemeClr val="bg1"/>
              </a:solidFill>
              <a:latin typeface="宋体" panose="02010600030101010101" pitchFamily="2" charset="-122"/>
            </a:endParaRPr>
          </a:p>
        </p:txBody>
      </p:sp>
      <p:sp>
        <p:nvSpPr>
          <p:cNvPr id="24579"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出血类型</a:t>
            </a:r>
            <a:endParaRPr lang="zh-CN" altLang="en-US" sz="3200" b="1" dirty="0">
              <a:solidFill>
                <a:srgbClr val="5F5F5F"/>
              </a:solidFill>
              <a:latin typeface="宋体" panose="02010600030101010101" pitchFamily="2" charset="-122"/>
            </a:endParaRPr>
          </a:p>
        </p:txBody>
      </p:sp>
      <p:sp>
        <p:nvSpPr>
          <p:cNvPr id="9" name="矩形 8"/>
          <p:cNvSpPr/>
          <p:nvPr/>
        </p:nvSpPr>
        <p:spPr>
          <a:xfrm>
            <a:off x="323850" y="2492375"/>
            <a:ext cx="1714500" cy="1071563"/>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accent1"/>
                </a:solidFill>
                <a:effectLst/>
                <a:uLnTx/>
                <a:uFillTx/>
                <a:latin typeface="宋体" panose="02010600030101010101" pitchFamily="2" charset="-122"/>
                <a:ea typeface="宋体" panose="02010600030101010101" pitchFamily="2" charset="-122"/>
                <a:cs typeface="+mn-cs"/>
              </a:rPr>
              <a:t>血管类型</a:t>
            </a:r>
            <a:endParaRPr kumimoji="0" lang="zh-CN" altLang="en-US" sz="2800" b="1" i="0" u="none" strike="noStrike" kern="1200" cap="none" spc="0" normalizeH="0" baseline="0" noProof="0" dirty="0">
              <a:ln>
                <a:noFill/>
              </a:ln>
              <a:solidFill>
                <a:schemeClr val="accent1"/>
              </a:solidFill>
              <a:effectLst/>
              <a:uLnTx/>
              <a:uFillTx/>
              <a:latin typeface="宋体" panose="02010600030101010101" pitchFamily="2" charset="-122"/>
              <a:ea typeface="宋体" panose="02010600030101010101" pitchFamily="2" charset="-122"/>
              <a:cs typeface="+mn-cs"/>
            </a:endParaRPr>
          </a:p>
        </p:txBody>
      </p:sp>
      <p:sp>
        <p:nvSpPr>
          <p:cNvPr id="24581" name="Text Box 9"/>
          <p:cNvSpPr txBox="1"/>
          <p:nvPr/>
        </p:nvSpPr>
        <p:spPr>
          <a:xfrm>
            <a:off x="2051050" y="1557338"/>
            <a:ext cx="6842125" cy="2462212"/>
          </a:xfrm>
          <a:prstGeom prst="rect">
            <a:avLst/>
          </a:prstGeom>
          <a:noFill/>
          <a:ln w="9525">
            <a:noFill/>
          </a:ln>
        </p:spPr>
        <p:txBody>
          <a:bodyPr>
            <a:spAutoFit/>
          </a:bodyPr>
          <a:p>
            <a:pPr fontAlgn="ctr">
              <a:spcBef>
                <a:spcPct val="50000"/>
              </a:spcBef>
            </a:pPr>
            <a:r>
              <a:rPr lang="zh-CN" altLang="en-US" b="1" dirty="0">
                <a:solidFill>
                  <a:srgbClr val="FF0000"/>
                </a:solidFill>
                <a:latin typeface="华文新魏" panose="02010800040101010101" pitchFamily="2" charset="-122"/>
                <a:ea typeface="华文新魏" panose="02010800040101010101" pitchFamily="2" charset="-122"/>
              </a:rPr>
              <a:t> </a:t>
            </a:r>
            <a:r>
              <a:rPr lang="zh-CN" altLang="en-US" sz="2800" b="1" dirty="0">
                <a:solidFill>
                  <a:srgbClr val="003399"/>
                </a:solidFill>
                <a:latin typeface="PMingLiU" pitchFamily="18" charset="-120"/>
              </a:rPr>
              <a:t>动脉出血        静脉出血       毛细血管出血</a:t>
            </a:r>
            <a:endParaRPr lang="zh-CN" altLang="en-US" sz="2800" b="1" dirty="0">
              <a:solidFill>
                <a:srgbClr val="003399"/>
              </a:solidFill>
              <a:latin typeface="PMingLiU" pitchFamily="18" charset="-120"/>
            </a:endParaRPr>
          </a:p>
          <a:p>
            <a:pPr fontAlgn="ctr">
              <a:spcBef>
                <a:spcPct val="50000"/>
              </a:spcBef>
            </a:pPr>
            <a:endParaRPr lang="zh-CN" altLang="en-US" sz="2800" b="1" dirty="0">
              <a:solidFill>
                <a:schemeClr val="accent2"/>
              </a:solidFill>
              <a:latin typeface="PMingLiU" pitchFamily="18" charset="-120"/>
            </a:endParaRPr>
          </a:p>
          <a:p>
            <a:pPr fontAlgn="ctr">
              <a:spcBef>
                <a:spcPct val="50000"/>
              </a:spcBef>
            </a:pPr>
            <a:endParaRPr lang="en-US" altLang="zh-CN" sz="2800" b="1" dirty="0">
              <a:solidFill>
                <a:srgbClr val="FF0000"/>
              </a:solidFill>
              <a:latin typeface="PMingLiU" pitchFamily="18" charset="-120"/>
            </a:endParaRPr>
          </a:p>
          <a:p>
            <a:pPr fontAlgn="ctr">
              <a:spcBef>
                <a:spcPct val="50000"/>
              </a:spcBef>
            </a:pPr>
            <a:r>
              <a:rPr lang="zh-CN" altLang="en-US" sz="2800" b="1" dirty="0">
                <a:solidFill>
                  <a:srgbClr val="FF0000"/>
                </a:solidFill>
                <a:latin typeface="PMingLiU" pitchFamily="18" charset="-120"/>
              </a:rPr>
              <a:t>鲜红 喷射       暗红 涌出          鲜红 渗出</a:t>
            </a:r>
            <a:endParaRPr lang="en-US" altLang="zh-CN" sz="2800" b="1" dirty="0">
              <a:latin typeface="PMingLiU" pitchFamily="18" charset="-120"/>
            </a:endParaRPr>
          </a:p>
        </p:txBody>
      </p:sp>
      <p:pic>
        <p:nvPicPr>
          <p:cNvPr id="24582" name="Picture 7" descr="5"/>
          <p:cNvPicPr>
            <a:picLocks noChangeAspect="1"/>
          </p:cNvPicPr>
          <p:nvPr/>
        </p:nvPicPr>
        <p:blipFill>
          <a:blip r:embed="rId1"/>
          <a:stretch>
            <a:fillRect/>
          </a:stretch>
        </p:blipFill>
        <p:spPr>
          <a:xfrm>
            <a:off x="2001838" y="4387850"/>
            <a:ext cx="1927225" cy="1139825"/>
          </a:xfrm>
          <a:prstGeom prst="rect">
            <a:avLst/>
          </a:prstGeom>
          <a:noFill/>
          <a:ln w="9525">
            <a:noFill/>
          </a:ln>
        </p:spPr>
      </p:pic>
      <p:pic>
        <p:nvPicPr>
          <p:cNvPr id="24583" name="Picture 8" descr="5"/>
          <p:cNvPicPr>
            <a:picLocks noChangeAspect="1"/>
          </p:cNvPicPr>
          <p:nvPr/>
        </p:nvPicPr>
        <p:blipFill>
          <a:blip r:embed="rId2"/>
          <a:stretch>
            <a:fillRect/>
          </a:stretch>
        </p:blipFill>
        <p:spPr>
          <a:xfrm>
            <a:off x="4424363" y="4238625"/>
            <a:ext cx="1584325" cy="1289050"/>
          </a:xfrm>
          <a:prstGeom prst="rect">
            <a:avLst/>
          </a:prstGeom>
          <a:noFill/>
          <a:ln w="9525">
            <a:noFill/>
          </a:ln>
        </p:spPr>
      </p:pic>
      <p:pic>
        <p:nvPicPr>
          <p:cNvPr id="24584" name="Picture 9" descr="5"/>
          <p:cNvPicPr>
            <a:picLocks noChangeAspect="1"/>
          </p:cNvPicPr>
          <p:nvPr/>
        </p:nvPicPr>
        <p:blipFill>
          <a:blip r:embed="rId3"/>
          <a:stretch>
            <a:fillRect/>
          </a:stretch>
        </p:blipFill>
        <p:spPr>
          <a:xfrm>
            <a:off x="6938963" y="4019550"/>
            <a:ext cx="1295400" cy="1508125"/>
          </a:xfrm>
          <a:prstGeom prst="rect">
            <a:avLst/>
          </a:prstGeom>
          <a:noFill/>
          <a:ln w="9525">
            <a:noFill/>
          </a:ln>
        </p:spPr>
      </p:pic>
      <p:sp>
        <p:nvSpPr>
          <p:cNvPr id="24585" name="下箭头 17"/>
          <p:cNvSpPr/>
          <p:nvPr/>
        </p:nvSpPr>
        <p:spPr>
          <a:xfrm>
            <a:off x="2754313" y="2074863"/>
            <a:ext cx="484187" cy="1209675"/>
          </a:xfrm>
          <a:prstGeom prst="downArrow">
            <a:avLst>
              <a:gd name="adj1" fmla="val 50000"/>
              <a:gd name="adj2" fmla="val 50013"/>
            </a:avLst>
          </a:prstGeom>
          <a:solidFill>
            <a:schemeClr val="accent1"/>
          </a:solidFill>
          <a:ln w="9525" cap="flat" cmpd="sng">
            <a:solidFill>
              <a:schemeClr val="tx1"/>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24586" name="下箭头 18"/>
          <p:cNvSpPr/>
          <p:nvPr/>
        </p:nvSpPr>
        <p:spPr>
          <a:xfrm>
            <a:off x="4781550" y="2074863"/>
            <a:ext cx="484188" cy="1209675"/>
          </a:xfrm>
          <a:prstGeom prst="downArrow">
            <a:avLst>
              <a:gd name="adj1" fmla="val 50000"/>
              <a:gd name="adj2" fmla="val 50013"/>
            </a:avLst>
          </a:prstGeom>
          <a:solidFill>
            <a:schemeClr val="accent1"/>
          </a:solidFill>
          <a:ln w="9525" cap="flat" cmpd="sng">
            <a:solidFill>
              <a:schemeClr val="tx1"/>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24587" name="下箭头 19"/>
          <p:cNvSpPr/>
          <p:nvPr/>
        </p:nvSpPr>
        <p:spPr>
          <a:xfrm>
            <a:off x="7275513" y="2074863"/>
            <a:ext cx="484187" cy="1209675"/>
          </a:xfrm>
          <a:prstGeom prst="downArrow">
            <a:avLst>
              <a:gd name="adj1" fmla="val 50000"/>
              <a:gd name="adj2" fmla="val 50013"/>
            </a:avLst>
          </a:prstGeom>
          <a:solidFill>
            <a:schemeClr val="accent1"/>
          </a:solidFill>
          <a:ln w="9525" cap="flat" cmpd="sng">
            <a:solidFill>
              <a:schemeClr val="tx1"/>
            </a:solidFill>
            <a:prstDash val="solid"/>
            <a:round/>
            <a:headEnd type="none" w="med" len="med"/>
            <a:tailEnd type="none" w="med" len="med"/>
          </a:ln>
        </p:spPr>
        <p:txBody>
          <a:bodyPr/>
          <a:p>
            <a:endParaRPr lang="zh-CN" altLang="en-US" dirty="0">
              <a:latin typeface="Arial" panose="020B0604020202020204" pitchFamily="34" charset="0"/>
            </a:endParaRPr>
          </a:p>
        </p:txBody>
      </p:sp>
      <p:pic>
        <p:nvPicPr>
          <p:cNvPr id="4" name="图片 3" descr="图片1"/>
          <p:cNvPicPr>
            <a:picLocks noChangeAspect="1"/>
          </p:cNvPicPr>
          <p:nvPr/>
        </p:nvPicPr>
        <p:blipFill>
          <a:blip r:embed="rId4"/>
          <a:stretch>
            <a:fillRect/>
          </a:stretch>
        </p:blipFill>
        <p:spPr>
          <a:xfrm>
            <a:off x="-6350" y="6106160"/>
            <a:ext cx="9156700" cy="7905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31"/>
          <p:cNvGrpSpPr/>
          <p:nvPr/>
        </p:nvGrpSpPr>
        <p:grpSpPr>
          <a:xfrm>
            <a:off x="1169988" y="2187575"/>
            <a:ext cx="1439862" cy="3929063"/>
            <a:chOff x="0" y="0"/>
            <a:chExt cx="4392613" cy="4718050"/>
          </a:xfrm>
        </p:grpSpPr>
        <p:grpSp>
          <p:nvGrpSpPr>
            <p:cNvPr id="25614" name="Group 44" descr="© INSCALE GmbH, 21.06.2010"/>
            <p:cNvGrpSpPr>
              <a:grpSpLocks noChangeAspect="1"/>
            </p:cNvGrpSpPr>
            <p:nvPr/>
          </p:nvGrpSpPr>
          <p:grpSpPr>
            <a:xfrm>
              <a:off x="4763" y="3468687"/>
              <a:ext cx="4387850" cy="1249363"/>
              <a:chOff x="-1" y="-1"/>
              <a:chExt cx="2764" cy="787"/>
            </a:xfrm>
          </p:grpSpPr>
          <p:sp>
            <p:nvSpPr>
              <p:cNvPr id="27" name="Freeform 8" descr="© INSCALE GmbH, 21.06.2010"/>
              <p:cNvSpPr>
                <a:spLocks noChangeAspect="1" noChangeArrowheads="1"/>
              </p:cNvSpPr>
              <p:nvPr/>
            </p:nvSpPr>
            <p:spPr bwMode="auto">
              <a:xfrm>
                <a:off x="-1" y="-1"/>
                <a:ext cx="1382" cy="787"/>
              </a:xfrm>
              <a:custGeom>
                <a:avLst/>
                <a:gdLst>
                  <a:gd name="T0" fmla="*/ 0 w 2246"/>
                  <a:gd name="T1" fmla="*/ 0 h 1393"/>
                  <a:gd name="T2" fmla="*/ 850 w 2246"/>
                  <a:gd name="T3" fmla="*/ 137 h 1393"/>
                  <a:gd name="T4" fmla="*/ 850 w 2246"/>
                  <a:gd name="T5" fmla="*/ 444 h 1393"/>
                  <a:gd name="T6" fmla="*/ 250 w 2246"/>
                  <a:gd name="T7" fmla="*/ 444 h 1393"/>
                  <a:gd name="T8" fmla="*/ 0 w 2246"/>
                  <a:gd name="T9" fmla="*/ 0 h 1393"/>
                  <a:gd name="T10" fmla="*/ 0 60000 65536"/>
                  <a:gd name="T11" fmla="*/ 0 60000 65536"/>
                  <a:gd name="T12" fmla="*/ 0 60000 65536"/>
                  <a:gd name="T13" fmla="*/ 0 60000 65536"/>
                  <a:gd name="T14" fmla="*/ 0 60000 65536"/>
                  <a:gd name="T15" fmla="*/ 0 w 2246"/>
                  <a:gd name="T16" fmla="*/ 0 h 1393"/>
                  <a:gd name="T17" fmla="*/ 2246 w 2246"/>
                  <a:gd name="T18" fmla="*/ 1393 h 1393"/>
                </a:gdLst>
                <a:ahLst/>
                <a:cxnLst>
                  <a:cxn ang="T10">
                    <a:pos x="T0" y="T1"/>
                  </a:cxn>
                  <a:cxn ang="T11">
                    <a:pos x="T2" y="T3"/>
                  </a:cxn>
                  <a:cxn ang="T12">
                    <a:pos x="T4" y="T5"/>
                  </a:cxn>
                  <a:cxn ang="T13">
                    <a:pos x="T6" y="T7"/>
                  </a:cxn>
                  <a:cxn ang="T14">
                    <a:pos x="T8" y="T9"/>
                  </a:cxn>
                </a:cxnLst>
                <a:rect l="T15" t="T16" r="T17" b="T18"/>
                <a:pathLst>
                  <a:path w="2246" h="1393">
                    <a:moveTo>
                      <a:pt x="0" y="0"/>
                    </a:moveTo>
                    <a:lnTo>
                      <a:pt x="2246" y="429"/>
                    </a:lnTo>
                    <a:lnTo>
                      <a:pt x="2246" y="1393"/>
                    </a:lnTo>
                    <a:lnTo>
                      <a:pt x="660" y="1393"/>
                    </a:lnTo>
                    <a:lnTo>
                      <a:pt x="0"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noFill/>
                <a:beve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8" name="Freeform 9" descr="© INSCALE GmbH, 21.06.2010"/>
              <p:cNvSpPr>
                <a:spLocks noChangeAspect="1" noChangeArrowheads="1"/>
              </p:cNvSpPr>
              <p:nvPr/>
            </p:nvSpPr>
            <p:spPr bwMode="auto">
              <a:xfrm>
                <a:off x="1381" y="-1"/>
                <a:ext cx="1382" cy="787"/>
              </a:xfrm>
              <a:custGeom>
                <a:avLst/>
                <a:gdLst>
                  <a:gd name="T0" fmla="*/ 0 w 2243"/>
                  <a:gd name="T1" fmla="*/ 137 h 1393"/>
                  <a:gd name="T2" fmla="*/ 850 w 2243"/>
                  <a:gd name="T3" fmla="*/ 0 h 1393"/>
                  <a:gd name="T4" fmla="*/ 601 w 2243"/>
                  <a:gd name="T5" fmla="*/ 444 h 1393"/>
                  <a:gd name="T6" fmla="*/ 0 w 2243"/>
                  <a:gd name="T7" fmla="*/ 444 h 1393"/>
                  <a:gd name="T8" fmla="*/ 0 w 2243"/>
                  <a:gd name="T9" fmla="*/ 137 h 1393"/>
                  <a:gd name="T10" fmla="*/ 0 60000 65536"/>
                  <a:gd name="T11" fmla="*/ 0 60000 65536"/>
                  <a:gd name="T12" fmla="*/ 0 60000 65536"/>
                  <a:gd name="T13" fmla="*/ 0 60000 65536"/>
                  <a:gd name="T14" fmla="*/ 0 60000 65536"/>
                  <a:gd name="T15" fmla="*/ 0 w 2243"/>
                  <a:gd name="T16" fmla="*/ 0 h 1393"/>
                  <a:gd name="T17" fmla="*/ 2243 w 2243"/>
                  <a:gd name="T18" fmla="*/ 1393 h 1393"/>
                </a:gdLst>
                <a:ahLst/>
                <a:cxnLst>
                  <a:cxn ang="T10">
                    <a:pos x="T0" y="T1"/>
                  </a:cxn>
                  <a:cxn ang="T11">
                    <a:pos x="T2" y="T3"/>
                  </a:cxn>
                  <a:cxn ang="T12">
                    <a:pos x="T4" y="T5"/>
                  </a:cxn>
                  <a:cxn ang="T13">
                    <a:pos x="T6" y="T7"/>
                  </a:cxn>
                  <a:cxn ang="T14">
                    <a:pos x="T8" y="T9"/>
                  </a:cxn>
                </a:cxnLst>
                <a:rect l="T15" t="T16" r="T17" b="T18"/>
                <a:pathLst>
                  <a:path w="2243" h="1393">
                    <a:moveTo>
                      <a:pt x="0" y="429"/>
                    </a:moveTo>
                    <a:lnTo>
                      <a:pt x="2243" y="0"/>
                    </a:lnTo>
                    <a:lnTo>
                      <a:pt x="1585" y="1393"/>
                    </a:lnTo>
                    <a:lnTo>
                      <a:pt x="0" y="1393"/>
                    </a:lnTo>
                    <a:lnTo>
                      <a:pt x="0" y="429"/>
                    </a:lnTo>
                    <a:close/>
                  </a:path>
                </a:pathLst>
              </a:cu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w="9525">
                <a:noFill/>
                <a:beve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sp>
          <p:nvSpPr>
            <p:cNvPr id="25615" name="Freeform 12" descr="© INSCALE GmbH, 21.06.2010"/>
            <p:cNvSpPr/>
            <p:nvPr/>
          </p:nvSpPr>
          <p:spPr>
            <a:xfrm>
              <a:off x="2195512" y="1698625"/>
              <a:ext cx="1085850" cy="193675"/>
            </a:xfrm>
            <a:custGeom>
              <a:avLst/>
              <a:gdLst>
                <a:gd name="txL" fmla="*/ 0 w 1170"/>
                <a:gd name="txT" fmla="*/ 0 h 224"/>
                <a:gd name="txR" fmla="*/ 1170 w 1170"/>
                <a:gd name="txB" fmla="*/ 224 h 224"/>
              </a:gdLst>
              <a:ahLst/>
              <a:cxnLst>
                <a:cxn ang="0">
                  <a:pos x="2147483647" y="0"/>
                </a:cxn>
                <a:cxn ang="0">
                  <a:pos x="0" y="2147483647"/>
                </a:cxn>
                <a:cxn ang="0">
                  <a:pos x="2147483647" y="0"/>
                </a:cxn>
              </a:cxnLst>
              <a:rect l="txL" t="txT" r="txR" b="txB"/>
              <a:pathLst>
                <a:path w="1170" h="224">
                  <a:moveTo>
                    <a:pt x="1170" y="0"/>
                  </a:moveTo>
                  <a:lnTo>
                    <a:pt x="0" y="224"/>
                  </a:lnTo>
                  <a:lnTo>
                    <a:pt x="1170" y="0"/>
                  </a:lnTo>
                  <a:close/>
                </a:path>
              </a:pathLst>
            </a:custGeom>
            <a:gradFill rotWithShape="1">
              <a:gsLst>
                <a:gs pos="0">
                  <a:srgbClr val="C4C2C2">
                    <a:alpha val="100000"/>
                  </a:srgbClr>
                </a:gs>
                <a:gs pos="100000">
                  <a:srgbClr val="EBEAEA">
                    <a:alpha val="100000"/>
                  </a:srgbClr>
                </a:gs>
              </a:gsLst>
              <a:lin ang="5400000" scaled="1"/>
              <a:tileRect/>
            </a:gradFill>
            <a:ln w="9525">
              <a:noFill/>
            </a:ln>
          </p:spPr>
          <p:txBody>
            <a:bodyPr/>
            <a:p>
              <a:endParaRPr lang="zh-CN" altLang="en-US"/>
            </a:p>
          </p:txBody>
        </p:sp>
        <p:sp>
          <p:nvSpPr>
            <p:cNvPr id="25616" name="Line 13" descr="© INSCALE GmbH, 21.06.2010"/>
            <p:cNvSpPr/>
            <p:nvPr/>
          </p:nvSpPr>
          <p:spPr>
            <a:xfrm flipH="1">
              <a:off x="2195512" y="1698625"/>
              <a:ext cx="1085850" cy="193675"/>
            </a:xfrm>
            <a:prstGeom prst="line">
              <a:avLst/>
            </a:prstGeom>
            <a:ln w="9525">
              <a:noFill/>
            </a:ln>
          </p:spPr>
        </p:sp>
        <p:sp>
          <p:nvSpPr>
            <p:cNvPr id="25617" name="Freeform 14" descr="© INSCALE GmbH, 21.06.2010"/>
            <p:cNvSpPr>
              <a:spLocks noChangeAspect="1"/>
            </p:cNvSpPr>
            <p:nvPr/>
          </p:nvSpPr>
          <p:spPr>
            <a:xfrm>
              <a:off x="2195512" y="2720975"/>
              <a:ext cx="2187575" cy="1139825"/>
            </a:xfrm>
            <a:custGeom>
              <a:avLst/>
              <a:gdLst>
                <a:gd name="txL" fmla="*/ 0 w 2240"/>
                <a:gd name="txT" fmla="*/ 0 h 1271"/>
                <a:gd name="txR" fmla="*/ 2240 w 2240"/>
                <a:gd name="txB" fmla="*/ 1271 h 1271"/>
              </a:gdLst>
              <a:ahLst/>
              <a:cxnLst>
                <a:cxn ang="0">
                  <a:pos x="0" y="2147483647"/>
                </a:cxn>
                <a:cxn ang="0">
                  <a:pos x="0" y="2147483647"/>
                </a:cxn>
                <a:cxn ang="0">
                  <a:pos x="2147483647" y="2147483647"/>
                </a:cxn>
                <a:cxn ang="0">
                  <a:pos x="2147483647" y="0"/>
                </a:cxn>
                <a:cxn ang="0">
                  <a:pos x="0" y="2147483647"/>
                </a:cxn>
              </a:cxnLst>
              <a:rect l="txL" t="txT" r="txR" b="txB"/>
              <a:pathLst>
                <a:path w="2240" h="1271">
                  <a:moveTo>
                    <a:pt x="0" y="334"/>
                  </a:moveTo>
                  <a:lnTo>
                    <a:pt x="0" y="1271"/>
                  </a:lnTo>
                  <a:lnTo>
                    <a:pt x="2240" y="836"/>
                  </a:lnTo>
                  <a:lnTo>
                    <a:pt x="1756" y="0"/>
                  </a:lnTo>
                  <a:lnTo>
                    <a:pt x="0" y="334"/>
                  </a:lnTo>
                  <a:close/>
                </a:path>
              </a:pathLst>
            </a:custGeom>
            <a:solidFill>
              <a:schemeClr val="accent2">
                <a:alpha val="100000"/>
              </a:schemeClr>
            </a:solidFill>
            <a:ln w="9525">
              <a:noFill/>
            </a:ln>
          </p:spPr>
          <p:txBody>
            <a:bodyPr/>
            <a:p>
              <a:endParaRPr lang="zh-CN" altLang="en-US"/>
            </a:p>
          </p:txBody>
        </p:sp>
        <p:sp>
          <p:nvSpPr>
            <p:cNvPr id="25618" name="Freeform 15" descr="© INSCALE GmbH, 21.06.2010"/>
            <p:cNvSpPr>
              <a:spLocks noChangeAspect="1"/>
            </p:cNvSpPr>
            <p:nvPr/>
          </p:nvSpPr>
          <p:spPr>
            <a:xfrm>
              <a:off x="2195512" y="3100388"/>
              <a:ext cx="2190750" cy="760412"/>
            </a:xfrm>
            <a:custGeom>
              <a:avLst/>
              <a:gdLst>
                <a:gd name="txL" fmla="*/ 0 w 2242"/>
                <a:gd name="txT" fmla="*/ 0 h 851"/>
                <a:gd name="txR" fmla="*/ 2242 w 2242"/>
                <a:gd name="txB" fmla="*/ 851 h 851"/>
              </a:gdLst>
              <a:ahLst/>
              <a:cxnLst>
                <a:cxn ang="0">
                  <a:pos x="0" y="0"/>
                </a:cxn>
                <a:cxn ang="0">
                  <a:pos x="2147483647" y="2147483647"/>
                </a:cxn>
                <a:cxn ang="0">
                  <a:pos x="0" y="2147483647"/>
                </a:cxn>
                <a:cxn ang="0">
                  <a:pos x="0" y="0"/>
                </a:cxn>
              </a:cxnLst>
              <a:rect l="txL" t="txT" r="txR" b="txB"/>
              <a:pathLst>
                <a:path w="2242" h="851">
                  <a:moveTo>
                    <a:pt x="0" y="0"/>
                  </a:moveTo>
                  <a:lnTo>
                    <a:pt x="2242" y="422"/>
                  </a:lnTo>
                  <a:lnTo>
                    <a:pt x="0" y="851"/>
                  </a:lnTo>
                  <a:lnTo>
                    <a:pt x="0" y="0"/>
                  </a:lnTo>
                  <a:close/>
                </a:path>
              </a:pathLst>
            </a:custGeom>
            <a:solidFill>
              <a:schemeClr val="accent2">
                <a:alpha val="100000"/>
              </a:schemeClr>
            </a:solidFill>
            <a:ln w="9525">
              <a:noFill/>
            </a:ln>
          </p:spPr>
          <p:txBody>
            <a:bodyPr/>
            <a:p>
              <a:endParaRPr lang="zh-CN" altLang="en-US"/>
            </a:p>
          </p:txBody>
        </p:sp>
        <p:sp>
          <p:nvSpPr>
            <p:cNvPr id="25619" name="Freeform 16" descr="© INSCALE GmbH, 21.06.2010"/>
            <p:cNvSpPr>
              <a:spLocks noChangeAspect="1"/>
            </p:cNvSpPr>
            <p:nvPr/>
          </p:nvSpPr>
          <p:spPr>
            <a:xfrm>
              <a:off x="3175" y="2720975"/>
              <a:ext cx="2192337" cy="1139825"/>
            </a:xfrm>
            <a:custGeom>
              <a:avLst/>
              <a:gdLst>
                <a:gd name="txL" fmla="*/ 0 w 2245"/>
                <a:gd name="txT" fmla="*/ 0 h 1271"/>
                <a:gd name="txR" fmla="*/ 2245 w 2245"/>
                <a:gd name="txB" fmla="*/ 1271 h 1271"/>
              </a:gdLst>
              <a:ahLst/>
              <a:cxnLst>
                <a:cxn ang="0">
                  <a:pos x="2147483647" y="0"/>
                </a:cxn>
                <a:cxn ang="0">
                  <a:pos x="0" y="2147483647"/>
                </a:cxn>
                <a:cxn ang="0">
                  <a:pos x="2147483647" y="2147483647"/>
                </a:cxn>
                <a:cxn ang="0">
                  <a:pos x="2147483647" y="2147483647"/>
                </a:cxn>
                <a:cxn ang="0">
                  <a:pos x="2147483647" y="0"/>
                </a:cxn>
              </a:cxnLst>
              <a:rect l="txL" t="txT" r="txR" b="txB"/>
              <a:pathLst>
                <a:path w="2245" h="1271">
                  <a:moveTo>
                    <a:pt x="488" y="0"/>
                  </a:moveTo>
                  <a:lnTo>
                    <a:pt x="0" y="842"/>
                  </a:lnTo>
                  <a:lnTo>
                    <a:pt x="2245" y="1271"/>
                  </a:lnTo>
                  <a:lnTo>
                    <a:pt x="2245" y="334"/>
                  </a:lnTo>
                  <a:lnTo>
                    <a:pt x="488" y="0"/>
                  </a:lnTo>
                  <a:close/>
                </a:path>
              </a:pathLst>
            </a:custGeom>
            <a:solidFill>
              <a:schemeClr val="accent2">
                <a:alpha val="100000"/>
              </a:schemeClr>
            </a:solidFill>
            <a:ln w="9525">
              <a:noFill/>
            </a:ln>
          </p:spPr>
          <p:txBody>
            <a:bodyPr/>
            <a:p>
              <a:endParaRPr lang="zh-CN" altLang="en-US"/>
            </a:p>
          </p:txBody>
        </p:sp>
        <p:sp>
          <p:nvSpPr>
            <p:cNvPr id="25620" name="Freeform 17" descr="© INSCALE GmbH, 21.06.2010"/>
            <p:cNvSpPr>
              <a:spLocks noChangeAspect="1"/>
            </p:cNvSpPr>
            <p:nvPr/>
          </p:nvSpPr>
          <p:spPr>
            <a:xfrm>
              <a:off x="569912" y="1814513"/>
              <a:ext cx="1625600" cy="1046162"/>
            </a:xfrm>
            <a:custGeom>
              <a:avLst/>
              <a:gdLst>
                <a:gd name="txL" fmla="*/ 0 w 1665"/>
                <a:gd name="txT" fmla="*/ 0 h 1170"/>
                <a:gd name="txR" fmla="*/ 1665 w 1665"/>
                <a:gd name="txB" fmla="*/ 1170 h 1170"/>
              </a:gdLst>
              <a:ahLst/>
              <a:cxnLst>
                <a:cxn ang="0">
                  <a:pos x="2147483647" y="0"/>
                </a:cxn>
                <a:cxn ang="0">
                  <a:pos x="2147483647" y="2147483647"/>
                </a:cxn>
                <a:cxn ang="0">
                  <a:pos x="2147483647" y="2147483647"/>
                </a:cxn>
                <a:cxn ang="0">
                  <a:pos x="0" y="2147483647"/>
                </a:cxn>
                <a:cxn ang="0">
                  <a:pos x="2147483647" y="0"/>
                </a:cxn>
              </a:cxnLst>
              <a:rect l="txL" t="txT" r="txR" b="txB"/>
              <a:pathLst>
                <a:path w="1665" h="1170">
                  <a:moveTo>
                    <a:pt x="494" y="0"/>
                  </a:moveTo>
                  <a:lnTo>
                    <a:pt x="1665" y="224"/>
                  </a:lnTo>
                  <a:lnTo>
                    <a:pt x="1665" y="1170"/>
                  </a:lnTo>
                  <a:lnTo>
                    <a:pt x="0" y="852"/>
                  </a:lnTo>
                  <a:lnTo>
                    <a:pt x="494" y="0"/>
                  </a:lnTo>
                  <a:close/>
                </a:path>
              </a:pathLst>
            </a:custGeom>
            <a:solidFill>
              <a:srgbClr val="FF9900">
                <a:alpha val="100000"/>
              </a:srgbClr>
            </a:solidFill>
            <a:ln w="9525">
              <a:noFill/>
            </a:ln>
          </p:spPr>
          <p:txBody>
            <a:bodyPr/>
            <a:p>
              <a:endParaRPr lang="zh-CN" altLang="en-US"/>
            </a:p>
          </p:txBody>
        </p:sp>
        <p:sp>
          <p:nvSpPr>
            <p:cNvPr id="25621" name="Freeform 18" descr="© INSCALE GmbH, 21.06.2010"/>
            <p:cNvSpPr>
              <a:spLocks noChangeAspect="1"/>
            </p:cNvSpPr>
            <p:nvPr/>
          </p:nvSpPr>
          <p:spPr>
            <a:xfrm>
              <a:off x="2195512" y="1814513"/>
              <a:ext cx="1624013" cy="1046162"/>
            </a:xfrm>
            <a:custGeom>
              <a:avLst/>
              <a:gdLst>
                <a:gd name="txL" fmla="*/ 0 w 1662"/>
                <a:gd name="txT" fmla="*/ 0 h 1170"/>
                <a:gd name="txR" fmla="*/ 1662 w 1662"/>
                <a:gd name="txB" fmla="*/ 1170 h 1170"/>
              </a:gdLst>
              <a:ahLst/>
              <a:cxnLst>
                <a:cxn ang="0">
                  <a:pos x="0" y="2147483647"/>
                </a:cxn>
                <a:cxn ang="0">
                  <a:pos x="2147483647" y="0"/>
                </a:cxn>
                <a:cxn ang="0">
                  <a:pos x="2147483647" y="2147483647"/>
                </a:cxn>
                <a:cxn ang="0">
                  <a:pos x="0" y="2147483647"/>
                </a:cxn>
                <a:cxn ang="0">
                  <a:pos x="0" y="2147483647"/>
                </a:cxn>
              </a:cxnLst>
              <a:rect l="txL" t="txT" r="txR" b="txB"/>
              <a:pathLst>
                <a:path w="1662" h="1170">
                  <a:moveTo>
                    <a:pt x="0" y="224"/>
                  </a:moveTo>
                  <a:lnTo>
                    <a:pt x="1170" y="0"/>
                  </a:lnTo>
                  <a:lnTo>
                    <a:pt x="1662" y="852"/>
                  </a:lnTo>
                  <a:lnTo>
                    <a:pt x="0" y="1170"/>
                  </a:lnTo>
                  <a:lnTo>
                    <a:pt x="0" y="224"/>
                  </a:lnTo>
                  <a:close/>
                </a:path>
              </a:pathLst>
            </a:custGeom>
            <a:solidFill>
              <a:srgbClr val="FF9900">
                <a:alpha val="100000"/>
              </a:srgbClr>
            </a:solidFill>
            <a:ln w="9525">
              <a:noFill/>
            </a:ln>
          </p:spPr>
          <p:txBody>
            <a:bodyPr/>
            <a:p>
              <a:endParaRPr lang="zh-CN" altLang="en-US"/>
            </a:p>
          </p:txBody>
        </p:sp>
        <p:sp>
          <p:nvSpPr>
            <p:cNvPr id="25622" name="Freeform 19" descr="© INSCALE GmbH, 21.06.2010"/>
            <p:cNvSpPr>
              <a:spLocks noChangeAspect="1"/>
            </p:cNvSpPr>
            <p:nvPr/>
          </p:nvSpPr>
          <p:spPr>
            <a:xfrm>
              <a:off x="1143000" y="903288"/>
              <a:ext cx="1052512" cy="949325"/>
            </a:xfrm>
            <a:custGeom>
              <a:avLst/>
              <a:gdLst>
                <a:gd name="txL" fmla="*/ 0 w 1079"/>
                <a:gd name="txT" fmla="*/ 0 h 1057"/>
                <a:gd name="txR" fmla="*/ 1079 w 1079"/>
                <a:gd name="txB" fmla="*/ 1057 h 1057"/>
              </a:gdLst>
              <a:ahLst/>
              <a:cxnLst>
                <a:cxn ang="0">
                  <a:pos x="2147483647" y="0"/>
                </a:cxn>
                <a:cxn ang="0">
                  <a:pos x="2147483647" y="2147483647"/>
                </a:cxn>
                <a:cxn ang="0">
                  <a:pos x="2147483647" y="2147483647"/>
                </a:cxn>
                <a:cxn ang="0">
                  <a:pos x="0" y="2147483647"/>
                </a:cxn>
                <a:cxn ang="0">
                  <a:pos x="2147483647" y="0"/>
                </a:cxn>
              </a:cxnLst>
              <a:rect l="txL" t="txT" r="txR" b="txB"/>
              <a:pathLst>
                <a:path w="1079" h="1057">
                  <a:moveTo>
                    <a:pt x="494" y="0"/>
                  </a:moveTo>
                  <a:lnTo>
                    <a:pt x="1079" y="110"/>
                  </a:lnTo>
                  <a:lnTo>
                    <a:pt x="1079" y="1057"/>
                  </a:lnTo>
                  <a:lnTo>
                    <a:pt x="0" y="851"/>
                  </a:lnTo>
                  <a:lnTo>
                    <a:pt x="494" y="0"/>
                  </a:lnTo>
                  <a:close/>
                </a:path>
              </a:pathLst>
            </a:custGeom>
            <a:solidFill>
              <a:srgbClr val="FFFF00">
                <a:alpha val="100000"/>
              </a:srgbClr>
            </a:solidFill>
            <a:ln w="9525">
              <a:noFill/>
            </a:ln>
          </p:spPr>
          <p:txBody>
            <a:bodyPr/>
            <a:p>
              <a:endParaRPr lang="zh-CN" altLang="en-US"/>
            </a:p>
          </p:txBody>
        </p:sp>
        <p:sp>
          <p:nvSpPr>
            <p:cNvPr id="25623" name="Freeform 20" descr="© INSCALE GmbH, 21.06.2010"/>
            <p:cNvSpPr>
              <a:spLocks noChangeAspect="1"/>
            </p:cNvSpPr>
            <p:nvPr/>
          </p:nvSpPr>
          <p:spPr>
            <a:xfrm>
              <a:off x="2195512" y="903288"/>
              <a:ext cx="1050925" cy="949325"/>
            </a:xfrm>
            <a:custGeom>
              <a:avLst/>
              <a:gdLst>
                <a:gd name="txL" fmla="*/ 0 w 1078"/>
                <a:gd name="txT" fmla="*/ 0 h 1057"/>
                <a:gd name="txR" fmla="*/ 1078 w 1078"/>
                <a:gd name="txB" fmla="*/ 1057 h 1057"/>
              </a:gdLst>
              <a:ahLst/>
              <a:cxnLst>
                <a:cxn ang="0">
                  <a:pos x="0" y="2147483647"/>
                </a:cxn>
                <a:cxn ang="0">
                  <a:pos x="2147483647" y="0"/>
                </a:cxn>
                <a:cxn ang="0">
                  <a:pos x="2147483647" y="2147483647"/>
                </a:cxn>
                <a:cxn ang="0">
                  <a:pos x="0" y="2147483647"/>
                </a:cxn>
                <a:cxn ang="0">
                  <a:pos x="0" y="2147483647"/>
                </a:cxn>
              </a:cxnLst>
              <a:rect l="txL" t="txT" r="txR" b="txB"/>
              <a:pathLst>
                <a:path w="1078" h="1057">
                  <a:moveTo>
                    <a:pt x="0" y="110"/>
                  </a:moveTo>
                  <a:lnTo>
                    <a:pt x="586" y="0"/>
                  </a:lnTo>
                  <a:lnTo>
                    <a:pt x="1078" y="851"/>
                  </a:lnTo>
                  <a:lnTo>
                    <a:pt x="0" y="1057"/>
                  </a:lnTo>
                  <a:lnTo>
                    <a:pt x="0" y="110"/>
                  </a:lnTo>
                  <a:close/>
                </a:path>
              </a:pathLst>
            </a:custGeom>
            <a:solidFill>
              <a:srgbClr val="FFFF00">
                <a:alpha val="100000"/>
              </a:srgbClr>
            </a:solidFill>
            <a:ln w="9525">
              <a:noFill/>
            </a:ln>
          </p:spPr>
          <p:txBody>
            <a:bodyPr/>
            <a:p>
              <a:endParaRPr lang="zh-CN" altLang="en-US"/>
            </a:p>
          </p:txBody>
        </p:sp>
        <p:sp>
          <p:nvSpPr>
            <p:cNvPr id="13" name="Freeform 21" descr="© INSCALE GmbH, 21.06.2010"/>
            <p:cNvSpPr>
              <a:spLocks noChangeAspect="1" noChangeArrowheads="1"/>
            </p:cNvSpPr>
            <p:nvPr/>
          </p:nvSpPr>
          <p:spPr bwMode="auto">
            <a:xfrm>
              <a:off x="1719269" y="0"/>
              <a:ext cx="474615" cy="840671"/>
            </a:xfrm>
            <a:custGeom>
              <a:avLst/>
              <a:gdLst>
                <a:gd name="T0" fmla="*/ 465737300 w 487"/>
                <a:gd name="T1" fmla="*/ 0 h 936"/>
                <a:gd name="T2" fmla="*/ 465737300 w 487"/>
                <a:gd name="T3" fmla="*/ 756316150 h 936"/>
                <a:gd name="T4" fmla="*/ 0 w 487"/>
                <a:gd name="T5" fmla="*/ 683593862 h 936"/>
                <a:gd name="T6" fmla="*/ 465737300 w 487"/>
                <a:gd name="T7" fmla="*/ 0 h 936"/>
                <a:gd name="T8" fmla="*/ 0 60000 65536"/>
                <a:gd name="T9" fmla="*/ 0 60000 65536"/>
                <a:gd name="T10" fmla="*/ 0 60000 65536"/>
                <a:gd name="T11" fmla="*/ 0 60000 65536"/>
                <a:gd name="T12" fmla="*/ 0 w 487"/>
                <a:gd name="T13" fmla="*/ 0 h 936"/>
                <a:gd name="T14" fmla="*/ 487 w 487"/>
                <a:gd name="T15" fmla="*/ 936 h 936"/>
              </a:gdLst>
              <a:ahLst/>
              <a:cxnLst>
                <a:cxn ang="T8">
                  <a:pos x="T0" y="T1"/>
                </a:cxn>
                <a:cxn ang="T9">
                  <a:pos x="T2" y="T3"/>
                </a:cxn>
                <a:cxn ang="T10">
                  <a:pos x="T4" y="T5"/>
                </a:cxn>
                <a:cxn ang="T11">
                  <a:pos x="T6" y="T7"/>
                </a:cxn>
              </a:cxnLst>
              <a:rect l="T12" t="T13" r="T14" b="T15"/>
              <a:pathLst>
                <a:path w="487" h="936">
                  <a:moveTo>
                    <a:pt x="487" y="0"/>
                  </a:moveTo>
                  <a:lnTo>
                    <a:pt x="487" y="936"/>
                  </a:lnTo>
                  <a:lnTo>
                    <a:pt x="0" y="846"/>
                  </a:lnTo>
                  <a:lnTo>
                    <a:pt x="487" y="0"/>
                  </a:lnTo>
                  <a:close/>
                </a:path>
              </a:pathLst>
            </a:custGeom>
            <a:solidFill>
              <a:schemeClr val="bg2">
                <a:lumMod val="50000"/>
              </a:schemeClr>
            </a:solidFill>
            <a:ln w="9525">
              <a:noFill/>
              <a:beve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14" name="Freeform 22" descr="© INSCALE GmbH, 21.06.2010"/>
            <p:cNvSpPr>
              <a:spLocks noChangeAspect="1" noChangeArrowheads="1"/>
            </p:cNvSpPr>
            <p:nvPr/>
          </p:nvSpPr>
          <p:spPr bwMode="auto">
            <a:xfrm>
              <a:off x="2193884" y="0"/>
              <a:ext cx="484301" cy="840671"/>
            </a:xfrm>
            <a:custGeom>
              <a:avLst/>
              <a:gdLst>
                <a:gd name="T0" fmla="*/ 0 w 492"/>
                <a:gd name="T1" fmla="*/ 0 h 936"/>
                <a:gd name="T2" fmla="*/ 473379599 w 492"/>
                <a:gd name="T3" fmla="*/ 683593862 h 936"/>
                <a:gd name="T4" fmla="*/ 0 w 492"/>
                <a:gd name="T5" fmla="*/ 756316150 h 936"/>
                <a:gd name="T6" fmla="*/ 0 w 492"/>
                <a:gd name="T7" fmla="*/ 0 h 936"/>
                <a:gd name="T8" fmla="*/ 0 60000 65536"/>
                <a:gd name="T9" fmla="*/ 0 60000 65536"/>
                <a:gd name="T10" fmla="*/ 0 60000 65536"/>
                <a:gd name="T11" fmla="*/ 0 60000 65536"/>
                <a:gd name="T12" fmla="*/ 0 w 492"/>
                <a:gd name="T13" fmla="*/ 0 h 936"/>
                <a:gd name="T14" fmla="*/ 492 w 492"/>
                <a:gd name="T15" fmla="*/ 936 h 936"/>
              </a:gdLst>
              <a:ahLst/>
              <a:cxnLst>
                <a:cxn ang="T8">
                  <a:pos x="T0" y="T1"/>
                </a:cxn>
                <a:cxn ang="T9">
                  <a:pos x="T2" y="T3"/>
                </a:cxn>
                <a:cxn ang="T10">
                  <a:pos x="T4" y="T5"/>
                </a:cxn>
                <a:cxn ang="T11">
                  <a:pos x="T6" y="T7"/>
                </a:cxn>
              </a:cxnLst>
              <a:rect l="T12" t="T13" r="T14" b="T15"/>
              <a:pathLst>
                <a:path w="492" h="936">
                  <a:moveTo>
                    <a:pt x="0" y="0"/>
                  </a:moveTo>
                  <a:lnTo>
                    <a:pt x="492" y="846"/>
                  </a:lnTo>
                  <a:lnTo>
                    <a:pt x="0" y="936"/>
                  </a:lnTo>
                  <a:lnTo>
                    <a:pt x="0" y="0"/>
                  </a:lnTo>
                  <a:close/>
                </a:path>
              </a:pathLst>
            </a:custGeom>
            <a:solidFill>
              <a:schemeClr val="bg2">
                <a:lumMod val="50000"/>
              </a:schemeClr>
            </a:solidFill>
            <a:ln w="9525">
              <a:noFill/>
              <a:beve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5626" name="Freeform 23" descr="© INSCALE GmbH, 21.06.2010"/>
            <p:cNvSpPr>
              <a:spLocks noChangeAspect="1"/>
            </p:cNvSpPr>
            <p:nvPr/>
          </p:nvSpPr>
          <p:spPr>
            <a:xfrm>
              <a:off x="0" y="3100388"/>
              <a:ext cx="2195512" cy="760412"/>
            </a:xfrm>
            <a:custGeom>
              <a:avLst/>
              <a:gdLst>
                <a:gd name="txL" fmla="*/ 0 w 2249"/>
                <a:gd name="txT" fmla="*/ 0 h 851"/>
                <a:gd name="txR" fmla="*/ 2249 w 2249"/>
                <a:gd name="txB" fmla="*/ 851 h 851"/>
              </a:gdLst>
              <a:ahLst/>
              <a:cxnLst>
                <a:cxn ang="0">
                  <a:pos x="0" y="2147483647"/>
                </a:cxn>
                <a:cxn ang="0">
                  <a:pos x="2147483647" y="0"/>
                </a:cxn>
                <a:cxn ang="0">
                  <a:pos x="2147483647" y="2147483647"/>
                </a:cxn>
                <a:cxn ang="0">
                  <a:pos x="0" y="2147483647"/>
                </a:cxn>
              </a:cxnLst>
              <a:rect l="txL" t="txT" r="txR" b="txB"/>
              <a:pathLst>
                <a:path w="2249" h="851">
                  <a:moveTo>
                    <a:pt x="0" y="422"/>
                  </a:moveTo>
                  <a:lnTo>
                    <a:pt x="2249" y="0"/>
                  </a:lnTo>
                  <a:lnTo>
                    <a:pt x="2249" y="851"/>
                  </a:lnTo>
                  <a:lnTo>
                    <a:pt x="0" y="422"/>
                  </a:lnTo>
                  <a:close/>
                </a:path>
              </a:pathLst>
            </a:custGeom>
            <a:solidFill>
              <a:schemeClr val="accent2">
                <a:alpha val="100000"/>
              </a:schemeClr>
            </a:solidFill>
            <a:ln w="9525">
              <a:noFill/>
            </a:ln>
          </p:spPr>
          <p:txBody>
            <a:bodyPr/>
            <a:p>
              <a:endParaRPr lang="zh-CN" altLang="en-US"/>
            </a:p>
          </p:txBody>
        </p:sp>
        <p:sp>
          <p:nvSpPr>
            <p:cNvPr id="25627" name="Freeform 24" descr="© INSCALE GmbH, 21.06.2010"/>
            <p:cNvSpPr>
              <a:spLocks noChangeAspect="1"/>
            </p:cNvSpPr>
            <p:nvPr/>
          </p:nvSpPr>
          <p:spPr>
            <a:xfrm>
              <a:off x="479425" y="2641600"/>
              <a:ext cx="3430587" cy="377825"/>
            </a:xfrm>
            <a:custGeom>
              <a:avLst/>
              <a:gdLst>
                <a:gd name="txL" fmla="*/ 0 w 3513"/>
                <a:gd name="txT" fmla="*/ 0 h 424"/>
                <a:gd name="txR" fmla="*/ 3513 w 3513"/>
                <a:gd name="txB" fmla="*/ 424 h 424"/>
              </a:gdLst>
              <a:ahLst/>
              <a:cxnLst>
                <a:cxn ang="0">
                  <a:pos x="0" y="2147483647"/>
                </a:cxn>
                <a:cxn ang="0">
                  <a:pos x="2147483647" y="0"/>
                </a:cxn>
                <a:cxn ang="0">
                  <a:pos x="2147483647" y="2147483647"/>
                </a:cxn>
                <a:cxn ang="0">
                  <a:pos x="2147483647" y="0"/>
                </a:cxn>
                <a:cxn ang="0">
                  <a:pos x="2147483647" y="2147483647"/>
                </a:cxn>
                <a:cxn ang="0">
                  <a:pos x="2147483647" y="2147483647"/>
                </a:cxn>
                <a:cxn ang="0">
                  <a:pos x="0" y="2147483647"/>
                </a:cxn>
              </a:cxnLst>
              <a:rect l="txL" t="txT" r="txR" b="txB"/>
              <a:pathLst>
                <a:path w="3513" h="424">
                  <a:moveTo>
                    <a:pt x="0" y="90"/>
                  </a:moveTo>
                  <a:lnTo>
                    <a:pt x="468" y="0"/>
                  </a:lnTo>
                  <a:lnTo>
                    <a:pt x="1757" y="246"/>
                  </a:lnTo>
                  <a:lnTo>
                    <a:pt x="3047" y="0"/>
                  </a:lnTo>
                  <a:lnTo>
                    <a:pt x="3513" y="90"/>
                  </a:lnTo>
                  <a:lnTo>
                    <a:pt x="1757" y="424"/>
                  </a:lnTo>
                  <a:lnTo>
                    <a:pt x="0" y="90"/>
                  </a:lnTo>
                  <a:close/>
                </a:path>
              </a:pathLst>
            </a:custGeom>
            <a:gradFill rotWithShape="1">
              <a:gsLst>
                <a:gs pos="0">
                  <a:srgbClr val="FFBD80">
                    <a:alpha val="100000"/>
                  </a:srgbClr>
                </a:gs>
                <a:gs pos="50000">
                  <a:srgbClr val="FFD4B3">
                    <a:alpha val="100000"/>
                  </a:srgbClr>
                </a:gs>
                <a:gs pos="100000">
                  <a:srgbClr val="FFE9DA">
                    <a:alpha val="100000"/>
                  </a:srgbClr>
                </a:gs>
              </a:gsLst>
              <a:lin ang="2700000" scaled="1"/>
              <a:tileRect/>
            </a:gradFill>
            <a:ln w="9525">
              <a:noFill/>
            </a:ln>
          </p:spPr>
          <p:txBody>
            <a:bodyPr/>
            <a:p>
              <a:endParaRPr lang="zh-CN" altLang="en-US"/>
            </a:p>
          </p:txBody>
        </p:sp>
        <p:sp>
          <p:nvSpPr>
            <p:cNvPr id="25628" name="Freeform 25" descr="© INSCALE GmbH, 21.06.2010"/>
            <p:cNvSpPr>
              <a:spLocks noChangeAspect="1"/>
            </p:cNvSpPr>
            <p:nvPr/>
          </p:nvSpPr>
          <p:spPr>
            <a:xfrm>
              <a:off x="1052512" y="1730375"/>
              <a:ext cx="2284413" cy="280988"/>
            </a:xfrm>
            <a:custGeom>
              <a:avLst/>
              <a:gdLst>
                <a:gd name="txL" fmla="*/ 0 w 2341"/>
                <a:gd name="txT" fmla="*/ 0 h 314"/>
                <a:gd name="txR" fmla="*/ 2341 w 2341"/>
                <a:gd name="txB" fmla="*/ 314 h 314"/>
              </a:gdLst>
              <a:ahLst/>
              <a:cxnLst>
                <a:cxn ang="0">
                  <a:pos x="0" y="2147483647"/>
                </a:cxn>
                <a:cxn ang="0">
                  <a:pos x="2147483647" y="0"/>
                </a:cxn>
                <a:cxn ang="0">
                  <a:pos x="2147483647" y="2147483647"/>
                </a:cxn>
                <a:cxn ang="0">
                  <a:pos x="2147483647" y="2147483647"/>
                </a:cxn>
                <a:cxn ang="0">
                  <a:pos x="2147483647" y="2147483647"/>
                </a:cxn>
                <a:cxn ang="0">
                  <a:pos x="2147483647" y="2147483647"/>
                </a:cxn>
                <a:cxn ang="0">
                  <a:pos x="0" y="2147483647"/>
                </a:cxn>
              </a:cxnLst>
              <a:rect l="txL" t="txT" r="txR" b="txB"/>
              <a:pathLst>
                <a:path w="2341" h="314">
                  <a:moveTo>
                    <a:pt x="0" y="90"/>
                  </a:moveTo>
                  <a:lnTo>
                    <a:pt x="468" y="0"/>
                  </a:lnTo>
                  <a:lnTo>
                    <a:pt x="1171" y="134"/>
                  </a:lnTo>
                  <a:lnTo>
                    <a:pt x="1873" y="2"/>
                  </a:lnTo>
                  <a:lnTo>
                    <a:pt x="2341" y="90"/>
                  </a:lnTo>
                  <a:lnTo>
                    <a:pt x="1171" y="314"/>
                  </a:lnTo>
                  <a:lnTo>
                    <a:pt x="0" y="90"/>
                  </a:lnTo>
                  <a:close/>
                </a:path>
              </a:pathLst>
            </a:custGeom>
            <a:gradFill rotWithShape="1">
              <a:gsLst>
                <a:gs pos="0">
                  <a:srgbClr val="FFFF80">
                    <a:alpha val="100000"/>
                  </a:srgbClr>
                </a:gs>
                <a:gs pos="50000">
                  <a:srgbClr val="FFFFB3">
                    <a:alpha val="100000"/>
                  </a:srgbClr>
                </a:gs>
                <a:gs pos="100000">
                  <a:srgbClr val="FFFFDA">
                    <a:alpha val="100000"/>
                  </a:srgbClr>
                </a:gs>
              </a:gsLst>
              <a:lin ang="2700000" scaled="1"/>
              <a:tileRect/>
            </a:gradFill>
            <a:ln w="9525">
              <a:noFill/>
            </a:ln>
          </p:spPr>
          <p:txBody>
            <a:bodyPr/>
            <a:p>
              <a:endParaRPr lang="zh-CN" altLang="en-US"/>
            </a:p>
          </p:txBody>
        </p:sp>
        <p:sp>
          <p:nvSpPr>
            <p:cNvPr id="25629" name="Freeform 26" descr="© INSCALE GmbH, 21.06.2010"/>
            <p:cNvSpPr>
              <a:spLocks noChangeAspect="1"/>
            </p:cNvSpPr>
            <p:nvPr/>
          </p:nvSpPr>
          <p:spPr>
            <a:xfrm>
              <a:off x="1625600" y="820738"/>
              <a:ext cx="1143000" cy="184150"/>
            </a:xfrm>
            <a:custGeom>
              <a:avLst/>
              <a:gdLst>
                <a:gd name="txL" fmla="*/ 0 w 1171"/>
                <a:gd name="txT" fmla="*/ 0 h 202"/>
                <a:gd name="txR" fmla="*/ 1171 w 1171"/>
                <a:gd name="txB" fmla="*/ 202 h 202"/>
              </a:gdLst>
              <a:ahLst/>
              <a:cxnLst>
                <a:cxn ang="0">
                  <a:pos x="0" y="2147483647"/>
                </a:cxn>
                <a:cxn ang="0">
                  <a:pos x="2147483647" y="0"/>
                </a:cxn>
                <a:cxn ang="0">
                  <a:pos x="2147483647" y="2147483647"/>
                </a:cxn>
                <a:cxn ang="0">
                  <a:pos x="2147483647" y="0"/>
                </a:cxn>
                <a:cxn ang="0">
                  <a:pos x="2147483647" y="2147483647"/>
                </a:cxn>
                <a:cxn ang="0">
                  <a:pos x="2147483647" y="2147483647"/>
                </a:cxn>
                <a:cxn ang="0">
                  <a:pos x="0" y="2147483647"/>
                </a:cxn>
              </a:cxnLst>
              <a:rect l="txL" t="txT" r="txR" b="txB"/>
              <a:pathLst>
                <a:path w="1171" h="202">
                  <a:moveTo>
                    <a:pt x="0" y="90"/>
                  </a:moveTo>
                  <a:lnTo>
                    <a:pt x="469" y="0"/>
                  </a:lnTo>
                  <a:lnTo>
                    <a:pt x="585" y="22"/>
                  </a:lnTo>
                  <a:lnTo>
                    <a:pt x="703" y="0"/>
                  </a:lnTo>
                  <a:lnTo>
                    <a:pt x="1171" y="90"/>
                  </a:lnTo>
                  <a:lnTo>
                    <a:pt x="585" y="202"/>
                  </a:lnTo>
                  <a:lnTo>
                    <a:pt x="0" y="90"/>
                  </a:lnTo>
                  <a:close/>
                </a:path>
              </a:pathLst>
            </a:custGeom>
            <a:solidFill>
              <a:srgbClr val="FFFF00">
                <a:alpha val="100000"/>
              </a:srgbClr>
            </a:solidFill>
            <a:ln w="12700">
              <a:noFill/>
            </a:ln>
          </p:spPr>
          <p:txBody>
            <a:bodyPr/>
            <a:p>
              <a:endParaRPr lang="zh-CN" altLang="en-US"/>
            </a:p>
          </p:txBody>
        </p:sp>
        <p:sp>
          <p:nvSpPr>
            <p:cNvPr id="25630" name="Freeform 27" descr="© INSCALE GmbH, 21.06.2010"/>
            <p:cNvSpPr>
              <a:spLocks noChangeAspect="1"/>
            </p:cNvSpPr>
            <p:nvPr/>
          </p:nvSpPr>
          <p:spPr>
            <a:xfrm>
              <a:off x="2195512" y="1814513"/>
              <a:ext cx="1141413" cy="196850"/>
            </a:xfrm>
            <a:custGeom>
              <a:avLst/>
              <a:gdLst>
                <a:gd name="txL" fmla="*/ 0 w 1170"/>
                <a:gd name="txT" fmla="*/ 0 h 224"/>
                <a:gd name="txR" fmla="*/ 1170 w 1170"/>
                <a:gd name="txB" fmla="*/ 224 h 224"/>
              </a:gdLst>
              <a:ahLst/>
              <a:cxnLst>
                <a:cxn ang="0">
                  <a:pos x="2147483647" y="0"/>
                </a:cxn>
                <a:cxn ang="0">
                  <a:pos x="0" y="2147483647"/>
                </a:cxn>
                <a:cxn ang="0">
                  <a:pos x="2147483647" y="0"/>
                </a:cxn>
              </a:cxnLst>
              <a:rect l="txL" t="txT" r="txR" b="txB"/>
              <a:pathLst>
                <a:path w="1170" h="224">
                  <a:moveTo>
                    <a:pt x="1170" y="0"/>
                  </a:moveTo>
                  <a:lnTo>
                    <a:pt x="0" y="224"/>
                  </a:lnTo>
                  <a:lnTo>
                    <a:pt x="1170" y="0"/>
                  </a:lnTo>
                  <a:close/>
                </a:path>
              </a:pathLst>
            </a:custGeom>
            <a:solidFill>
              <a:srgbClr val="000000">
                <a:alpha val="100000"/>
              </a:srgbClr>
            </a:solidFill>
            <a:ln w="9525">
              <a:noFill/>
            </a:ln>
          </p:spPr>
          <p:txBody>
            <a:bodyPr/>
            <a:p>
              <a:endParaRPr lang="zh-CN" altLang="en-US"/>
            </a:p>
          </p:txBody>
        </p:sp>
        <p:sp>
          <p:nvSpPr>
            <p:cNvPr id="25631" name="Line 28" descr="© INSCALE GmbH, 21.06.2010"/>
            <p:cNvSpPr>
              <a:spLocks noChangeAspect="1"/>
            </p:cNvSpPr>
            <p:nvPr/>
          </p:nvSpPr>
          <p:spPr>
            <a:xfrm flipH="1">
              <a:off x="2195512" y="1814513"/>
              <a:ext cx="1141413" cy="196850"/>
            </a:xfrm>
            <a:prstGeom prst="line">
              <a:avLst/>
            </a:prstGeom>
            <a:ln w="9525">
              <a:noFill/>
            </a:ln>
          </p:spPr>
        </p:sp>
        <p:sp>
          <p:nvSpPr>
            <p:cNvPr id="25632" name="Freeform 29" descr="© INSCALE GmbH, 21.06.2010"/>
            <p:cNvSpPr>
              <a:spLocks noChangeAspect="1"/>
            </p:cNvSpPr>
            <p:nvPr/>
          </p:nvSpPr>
          <p:spPr>
            <a:xfrm>
              <a:off x="569912" y="2297113"/>
              <a:ext cx="1625600" cy="563562"/>
            </a:xfrm>
            <a:custGeom>
              <a:avLst/>
              <a:gdLst>
                <a:gd name="txL" fmla="*/ 0 w 1665"/>
                <a:gd name="txT" fmla="*/ 0 h 630"/>
                <a:gd name="txR" fmla="*/ 1665 w 1665"/>
                <a:gd name="txB" fmla="*/ 630 h 630"/>
              </a:gdLst>
              <a:ahLst/>
              <a:cxnLst>
                <a:cxn ang="0">
                  <a:pos x="0" y="2147483647"/>
                </a:cxn>
                <a:cxn ang="0">
                  <a:pos x="2147483647" y="0"/>
                </a:cxn>
                <a:cxn ang="0">
                  <a:pos x="2147483647" y="2147483647"/>
                </a:cxn>
                <a:cxn ang="0">
                  <a:pos x="0" y="2147483647"/>
                </a:cxn>
              </a:cxnLst>
              <a:rect l="txL" t="txT" r="txR" b="txB"/>
              <a:pathLst>
                <a:path w="1665" h="630">
                  <a:moveTo>
                    <a:pt x="0" y="312"/>
                  </a:moveTo>
                  <a:lnTo>
                    <a:pt x="1665" y="0"/>
                  </a:lnTo>
                  <a:lnTo>
                    <a:pt x="1665" y="630"/>
                  </a:lnTo>
                  <a:lnTo>
                    <a:pt x="0" y="312"/>
                  </a:lnTo>
                  <a:close/>
                </a:path>
              </a:pathLst>
            </a:custGeom>
            <a:solidFill>
              <a:srgbClr val="FF9900">
                <a:alpha val="100000"/>
              </a:srgbClr>
            </a:solidFill>
            <a:ln w="9525">
              <a:noFill/>
            </a:ln>
          </p:spPr>
          <p:txBody>
            <a:bodyPr/>
            <a:p>
              <a:endParaRPr lang="zh-CN" altLang="en-US"/>
            </a:p>
          </p:txBody>
        </p:sp>
        <p:sp>
          <p:nvSpPr>
            <p:cNvPr id="25633" name="Freeform 30" descr="© INSCALE GmbH, 21.06.2010"/>
            <p:cNvSpPr>
              <a:spLocks noChangeAspect="1"/>
            </p:cNvSpPr>
            <p:nvPr/>
          </p:nvSpPr>
          <p:spPr>
            <a:xfrm>
              <a:off x="2195512" y="2297113"/>
              <a:ext cx="1624013" cy="563562"/>
            </a:xfrm>
            <a:custGeom>
              <a:avLst/>
              <a:gdLst>
                <a:gd name="txL" fmla="*/ 0 w 1662"/>
                <a:gd name="txT" fmla="*/ 0 h 630"/>
                <a:gd name="txR" fmla="*/ 1662 w 1662"/>
                <a:gd name="txB" fmla="*/ 630 h 630"/>
              </a:gdLst>
              <a:ahLst/>
              <a:cxnLst>
                <a:cxn ang="0">
                  <a:pos x="0" y="0"/>
                </a:cxn>
                <a:cxn ang="0">
                  <a:pos x="2147483647" y="2147483647"/>
                </a:cxn>
                <a:cxn ang="0">
                  <a:pos x="0" y="2147483647"/>
                </a:cxn>
                <a:cxn ang="0">
                  <a:pos x="0" y="0"/>
                </a:cxn>
              </a:cxnLst>
              <a:rect l="txL" t="txT" r="txR" b="txB"/>
              <a:pathLst>
                <a:path w="1662" h="630">
                  <a:moveTo>
                    <a:pt x="0" y="0"/>
                  </a:moveTo>
                  <a:lnTo>
                    <a:pt x="1662" y="312"/>
                  </a:lnTo>
                  <a:lnTo>
                    <a:pt x="0" y="630"/>
                  </a:lnTo>
                  <a:lnTo>
                    <a:pt x="0" y="0"/>
                  </a:lnTo>
                  <a:close/>
                </a:path>
              </a:pathLst>
            </a:custGeom>
            <a:solidFill>
              <a:srgbClr val="FF9900">
                <a:alpha val="100000"/>
              </a:srgbClr>
            </a:solidFill>
            <a:ln w="9525">
              <a:noFill/>
            </a:ln>
          </p:spPr>
          <p:txBody>
            <a:bodyPr/>
            <a:p>
              <a:endParaRPr lang="zh-CN" altLang="en-US"/>
            </a:p>
          </p:txBody>
        </p:sp>
        <p:sp>
          <p:nvSpPr>
            <p:cNvPr id="25634" name="Freeform 31" descr="© INSCALE GmbH, 21.06.2010"/>
            <p:cNvSpPr>
              <a:spLocks noChangeAspect="1"/>
            </p:cNvSpPr>
            <p:nvPr/>
          </p:nvSpPr>
          <p:spPr>
            <a:xfrm>
              <a:off x="1143000" y="1487488"/>
              <a:ext cx="1052512" cy="361950"/>
            </a:xfrm>
            <a:custGeom>
              <a:avLst/>
              <a:gdLst>
                <a:gd name="txL" fmla="*/ 0 w 1079"/>
                <a:gd name="txT" fmla="*/ 0 h 406"/>
                <a:gd name="txR" fmla="*/ 1079 w 1079"/>
                <a:gd name="txB" fmla="*/ 406 h 406"/>
              </a:gdLst>
              <a:ahLst/>
              <a:cxnLst>
                <a:cxn ang="0">
                  <a:pos x="0" y="2147483647"/>
                </a:cxn>
                <a:cxn ang="0">
                  <a:pos x="2147483647" y="0"/>
                </a:cxn>
                <a:cxn ang="0">
                  <a:pos x="2147483647" y="2147483647"/>
                </a:cxn>
                <a:cxn ang="0">
                  <a:pos x="0" y="2147483647"/>
                </a:cxn>
              </a:cxnLst>
              <a:rect l="txL" t="txT" r="txR" b="txB"/>
              <a:pathLst>
                <a:path w="1079" h="406">
                  <a:moveTo>
                    <a:pt x="0" y="202"/>
                  </a:moveTo>
                  <a:lnTo>
                    <a:pt x="1079" y="0"/>
                  </a:lnTo>
                  <a:lnTo>
                    <a:pt x="1079" y="406"/>
                  </a:lnTo>
                  <a:lnTo>
                    <a:pt x="0" y="202"/>
                  </a:lnTo>
                  <a:close/>
                </a:path>
              </a:pathLst>
            </a:custGeom>
            <a:solidFill>
              <a:srgbClr val="FFFF00">
                <a:alpha val="100000"/>
              </a:srgbClr>
            </a:solidFill>
            <a:ln w="9525">
              <a:noFill/>
            </a:ln>
          </p:spPr>
          <p:txBody>
            <a:bodyPr/>
            <a:p>
              <a:endParaRPr lang="zh-CN" altLang="en-US"/>
            </a:p>
          </p:txBody>
        </p:sp>
        <p:sp>
          <p:nvSpPr>
            <p:cNvPr id="25635" name="Freeform 32" descr="© INSCALE GmbH, 21.06.2010"/>
            <p:cNvSpPr>
              <a:spLocks noChangeAspect="1"/>
            </p:cNvSpPr>
            <p:nvPr/>
          </p:nvSpPr>
          <p:spPr>
            <a:xfrm>
              <a:off x="2195512" y="1487488"/>
              <a:ext cx="1050925" cy="361950"/>
            </a:xfrm>
            <a:custGeom>
              <a:avLst/>
              <a:gdLst>
                <a:gd name="txL" fmla="*/ 0 w 1078"/>
                <a:gd name="txT" fmla="*/ 0 h 406"/>
                <a:gd name="txR" fmla="*/ 1078 w 1078"/>
                <a:gd name="txB" fmla="*/ 406 h 406"/>
              </a:gdLst>
              <a:ahLst/>
              <a:cxnLst>
                <a:cxn ang="0">
                  <a:pos x="0" y="0"/>
                </a:cxn>
                <a:cxn ang="0">
                  <a:pos x="2147483647" y="2147483647"/>
                </a:cxn>
                <a:cxn ang="0">
                  <a:pos x="0" y="2147483647"/>
                </a:cxn>
                <a:cxn ang="0">
                  <a:pos x="0" y="0"/>
                </a:cxn>
              </a:cxnLst>
              <a:rect l="txL" t="txT" r="txR" b="txB"/>
              <a:pathLst>
                <a:path w="1078" h="406">
                  <a:moveTo>
                    <a:pt x="0" y="0"/>
                  </a:moveTo>
                  <a:lnTo>
                    <a:pt x="1078" y="202"/>
                  </a:lnTo>
                  <a:lnTo>
                    <a:pt x="0" y="406"/>
                  </a:lnTo>
                  <a:lnTo>
                    <a:pt x="0" y="0"/>
                  </a:lnTo>
                  <a:close/>
                </a:path>
              </a:pathLst>
            </a:custGeom>
            <a:solidFill>
              <a:srgbClr val="FFFF00">
                <a:alpha val="100000"/>
              </a:srgbClr>
            </a:solidFill>
            <a:ln w="9525">
              <a:noFill/>
            </a:ln>
          </p:spPr>
          <p:txBody>
            <a:bodyPr/>
            <a:p>
              <a:endParaRPr lang="zh-CN" altLang="en-US"/>
            </a:p>
          </p:txBody>
        </p:sp>
        <p:sp>
          <p:nvSpPr>
            <p:cNvPr id="25" name="Freeform 33" descr="© INSCALE GmbH, 21.06.2010"/>
            <p:cNvSpPr>
              <a:spLocks noChangeAspect="1" noChangeArrowheads="1"/>
            </p:cNvSpPr>
            <p:nvPr/>
          </p:nvSpPr>
          <p:spPr bwMode="auto">
            <a:xfrm>
              <a:off x="1719269" y="678637"/>
              <a:ext cx="474615" cy="162035"/>
            </a:xfrm>
            <a:custGeom>
              <a:avLst/>
              <a:gdLst>
                <a:gd name="T0" fmla="*/ 0 w 487"/>
                <a:gd name="T1" fmla="*/ 72652651 h 184"/>
                <a:gd name="T2" fmla="*/ 465737300 w 487"/>
                <a:gd name="T3" fmla="*/ 0 h 184"/>
                <a:gd name="T4" fmla="*/ 465737300 w 487"/>
                <a:gd name="T5" fmla="*/ 145305302 h 184"/>
                <a:gd name="T6" fmla="*/ 0 w 487"/>
                <a:gd name="T7" fmla="*/ 72652651 h 184"/>
                <a:gd name="T8" fmla="*/ 0 60000 65536"/>
                <a:gd name="T9" fmla="*/ 0 60000 65536"/>
                <a:gd name="T10" fmla="*/ 0 60000 65536"/>
                <a:gd name="T11" fmla="*/ 0 60000 65536"/>
                <a:gd name="T12" fmla="*/ 0 w 487"/>
                <a:gd name="T13" fmla="*/ 0 h 184"/>
                <a:gd name="T14" fmla="*/ 487 w 487"/>
                <a:gd name="T15" fmla="*/ 184 h 184"/>
              </a:gdLst>
              <a:ahLst/>
              <a:cxnLst>
                <a:cxn ang="T8">
                  <a:pos x="T0" y="T1"/>
                </a:cxn>
                <a:cxn ang="T9">
                  <a:pos x="T2" y="T3"/>
                </a:cxn>
                <a:cxn ang="T10">
                  <a:pos x="T4" y="T5"/>
                </a:cxn>
                <a:cxn ang="T11">
                  <a:pos x="T6" y="T7"/>
                </a:cxn>
              </a:cxnLst>
              <a:rect l="T12" t="T13" r="T14" b="T15"/>
              <a:pathLst>
                <a:path w="487" h="184">
                  <a:moveTo>
                    <a:pt x="0" y="92"/>
                  </a:moveTo>
                  <a:lnTo>
                    <a:pt x="487" y="0"/>
                  </a:lnTo>
                  <a:lnTo>
                    <a:pt x="487" y="184"/>
                  </a:lnTo>
                  <a:lnTo>
                    <a:pt x="0" y="92"/>
                  </a:lnTo>
                  <a:close/>
                </a:path>
              </a:pathLst>
            </a:custGeom>
            <a:solidFill>
              <a:schemeClr val="bg2">
                <a:lumMod val="50000"/>
              </a:schemeClr>
            </a:solidFill>
            <a:ln w="9525">
              <a:noFill/>
              <a:beve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26" name="Freeform 34" descr="© INSCALE GmbH, 21.06.2010"/>
            <p:cNvSpPr>
              <a:spLocks noChangeAspect="1" noChangeArrowheads="1"/>
            </p:cNvSpPr>
            <p:nvPr/>
          </p:nvSpPr>
          <p:spPr bwMode="auto">
            <a:xfrm>
              <a:off x="2193884" y="678637"/>
              <a:ext cx="484301" cy="162035"/>
            </a:xfrm>
            <a:custGeom>
              <a:avLst/>
              <a:gdLst>
                <a:gd name="T0" fmla="*/ 0 w 492"/>
                <a:gd name="T1" fmla="*/ 0 h 184"/>
                <a:gd name="T2" fmla="*/ 473379599 w 492"/>
                <a:gd name="T3" fmla="*/ 72652651 h 184"/>
                <a:gd name="T4" fmla="*/ 0 w 492"/>
                <a:gd name="T5" fmla="*/ 145305302 h 184"/>
                <a:gd name="T6" fmla="*/ 0 w 492"/>
                <a:gd name="T7" fmla="*/ 0 h 184"/>
                <a:gd name="T8" fmla="*/ 0 60000 65536"/>
                <a:gd name="T9" fmla="*/ 0 60000 65536"/>
                <a:gd name="T10" fmla="*/ 0 60000 65536"/>
                <a:gd name="T11" fmla="*/ 0 60000 65536"/>
                <a:gd name="T12" fmla="*/ 0 w 492"/>
                <a:gd name="T13" fmla="*/ 0 h 184"/>
                <a:gd name="T14" fmla="*/ 492 w 492"/>
                <a:gd name="T15" fmla="*/ 184 h 184"/>
              </a:gdLst>
              <a:ahLst/>
              <a:cxnLst>
                <a:cxn ang="T8">
                  <a:pos x="T0" y="T1"/>
                </a:cxn>
                <a:cxn ang="T9">
                  <a:pos x="T2" y="T3"/>
                </a:cxn>
                <a:cxn ang="T10">
                  <a:pos x="T4" y="T5"/>
                </a:cxn>
                <a:cxn ang="T11">
                  <a:pos x="T6" y="T7"/>
                </a:cxn>
              </a:cxnLst>
              <a:rect l="T12" t="T13" r="T14" b="T15"/>
              <a:pathLst>
                <a:path w="492" h="184">
                  <a:moveTo>
                    <a:pt x="0" y="0"/>
                  </a:moveTo>
                  <a:lnTo>
                    <a:pt x="492" y="92"/>
                  </a:lnTo>
                  <a:lnTo>
                    <a:pt x="0" y="184"/>
                  </a:lnTo>
                  <a:lnTo>
                    <a:pt x="0" y="0"/>
                  </a:lnTo>
                  <a:close/>
                </a:path>
              </a:pathLst>
            </a:custGeom>
            <a:solidFill>
              <a:schemeClr val="bg2">
                <a:lumMod val="50000"/>
              </a:schemeClr>
            </a:solidFill>
            <a:ln w="9525">
              <a:noFill/>
              <a:beve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sp>
        <p:nvSpPr>
          <p:cNvPr id="29" name="矩形 28"/>
          <p:cNvSpPr/>
          <p:nvPr/>
        </p:nvSpPr>
        <p:spPr>
          <a:xfrm>
            <a:off x="971550" y="2133600"/>
            <a:ext cx="2359025" cy="4619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mj-ea"/>
                <a:ea typeface="+mn-ea"/>
                <a:cs typeface="+mn-cs"/>
              </a:rPr>
              <a:t>5%</a:t>
            </a:r>
            <a:r>
              <a:rPr kumimoji="0" lang="zh-CN" altLang="en-US" sz="2400" b="1" i="0" u="none" strike="noStrike" kern="1200" cap="none" spc="0" normalizeH="0" baseline="0" noProof="0" dirty="0">
                <a:ln>
                  <a:noFill/>
                </a:ln>
                <a:solidFill>
                  <a:schemeClr val="tx1"/>
                </a:solidFill>
                <a:effectLst/>
                <a:uLnTx/>
                <a:uFillTx/>
                <a:latin typeface="+mj-ea"/>
                <a:ea typeface="+mn-ea"/>
                <a:cs typeface="+mn-cs"/>
              </a:rPr>
              <a:t>（</a:t>
            </a:r>
            <a:r>
              <a:rPr kumimoji="0" lang="en-US" altLang="zh-CN" sz="2400" b="1" i="0" u="none" strike="noStrike" kern="1200" cap="none" spc="0" normalizeH="0" baseline="0" noProof="0" dirty="0">
                <a:ln>
                  <a:noFill/>
                </a:ln>
                <a:solidFill>
                  <a:schemeClr val="tx1"/>
                </a:solidFill>
                <a:effectLst/>
                <a:uLnTx/>
                <a:uFillTx/>
                <a:latin typeface="+mj-ea"/>
                <a:ea typeface="+mn-ea"/>
                <a:cs typeface="+mn-cs"/>
              </a:rPr>
              <a:t>200~400ml)</a:t>
            </a:r>
            <a:endParaRPr kumimoji="0" lang="zh-CN" altLang="en-US" sz="2400" b="1" i="0" u="none" strike="noStrike" kern="1200" cap="none" spc="0" normalizeH="0" baseline="0" noProof="0" dirty="0">
              <a:ln>
                <a:noFill/>
              </a:ln>
              <a:solidFill>
                <a:schemeClr val="tx1"/>
              </a:solidFill>
              <a:effectLst/>
              <a:uLnTx/>
              <a:uFillTx/>
              <a:latin typeface="+mj-ea"/>
              <a:ea typeface="+mn-ea"/>
              <a:cs typeface="+mn-cs"/>
            </a:endParaRPr>
          </a:p>
        </p:txBody>
      </p:sp>
      <p:sp>
        <p:nvSpPr>
          <p:cNvPr id="30" name="线形标注 2 29"/>
          <p:cNvSpPr/>
          <p:nvPr/>
        </p:nvSpPr>
        <p:spPr bwMode="auto">
          <a:xfrm>
            <a:off x="4349750" y="1770063"/>
            <a:ext cx="3214688" cy="546100"/>
          </a:xfrm>
          <a:prstGeom prst="borderCallout2">
            <a:avLst>
              <a:gd name="adj1" fmla="val 10637"/>
              <a:gd name="adj2" fmla="val -1910"/>
              <a:gd name="adj3" fmla="val 96225"/>
              <a:gd name="adj4" fmla="val -27145"/>
              <a:gd name="adj5" fmla="val 43507"/>
              <a:gd name="adj6" fmla="val -2805"/>
            </a:avLst>
          </a:prstGeom>
          <a:solidFill>
            <a:srgbClr val="C00000"/>
          </a:solidFill>
          <a:ln>
            <a:solidFill>
              <a:schemeClr val="tx1">
                <a:lumMod val="50000"/>
                <a:lumOff val="50000"/>
              </a:schemeClr>
            </a:solidFill>
          </a:ln>
          <a:effectLst>
            <a:outerShdw sy="23000" kx="-1199993" algn="bl" rotWithShape="0">
              <a:srgbClr val="000000">
                <a:alpha val="20000"/>
              </a:srgbClr>
            </a:outerShdw>
          </a:effectLst>
        </p:spPr>
        <p:txBody>
          <a:bodyPr lIns="0" rIns="0" anchor="ctr"/>
          <a:lstStyle/>
          <a:p>
            <a:pPr marL="0" marR="0" lvl="0" indent="0" algn="ctr" defTabSz="914400" rtl="0" eaLnBrk="1" fontAlgn="auto" latinLnBrk="0" hangingPunct="1">
              <a:lnSpc>
                <a:spcPct val="120000"/>
              </a:lnSpc>
              <a:spcBef>
                <a:spcPts val="600"/>
              </a:spcBef>
              <a:spcAft>
                <a:spcPts val="600"/>
              </a:spcAft>
              <a:buClrTx/>
              <a:buSzTx/>
              <a:buFontTx/>
              <a:buNone/>
              <a:defRPr/>
            </a:pPr>
            <a:r>
              <a:rPr kumimoji="0" lang="zh-CN" altLang="en-US" sz="2400" b="1" i="0" u="none" strike="noStrike" kern="0" cap="none" spc="0" normalizeH="0" baseline="0" noProof="0" dirty="0">
                <a:ln>
                  <a:noFill/>
                </a:ln>
                <a:solidFill>
                  <a:srgbClr val="FFCCFF"/>
                </a:solidFill>
                <a:effectLst/>
                <a:uLnTx/>
                <a:uFillTx/>
                <a:latin typeface="华文楷体" panose="02010600040101010101" pitchFamily="2" charset="-122"/>
                <a:ea typeface="华文楷体" panose="02010600040101010101" pitchFamily="2" charset="-122"/>
                <a:cs typeface="+mn-cs"/>
              </a:rPr>
              <a:t>献一个血，可自行代偿</a:t>
            </a:r>
            <a:endParaRPr kumimoji="0" lang="zh-CN" altLang="en-US" sz="2400" b="1" i="0" u="none" strike="noStrike" kern="0" cap="none" spc="0" normalizeH="0" baseline="0" noProof="0" dirty="0">
              <a:ln>
                <a:noFill/>
              </a:ln>
              <a:solidFill>
                <a:srgbClr val="FFCCFF"/>
              </a:solidFill>
              <a:effectLst/>
              <a:uLnTx/>
              <a:uFillTx/>
              <a:latin typeface="华文楷体" panose="02010600040101010101" pitchFamily="2" charset="-122"/>
              <a:ea typeface="华文楷体" panose="02010600040101010101" pitchFamily="2" charset="-122"/>
              <a:cs typeface="+mn-cs"/>
            </a:endParaRPr>
          </a:p>
        </p:txBody>
      </p:sp>
      <p:sp>
        <p:nvSpPr>
          <p:cNvPr id="31" name="线形标注 2 30"/>
          <p:cNvSpPr/>
          <p:nvPr/>
        </p:nvSpPr>
        <p:spPr bwMode="auto">
          <a:xfrm>
            <a:off x="3748088" y="3716338"/>
            <a:ext cx="5189538" cy="857250"/>
          </a:xfrm>
          <a:prstGeom prst="borderCallout2">
            <a:avLst>
              <a:gd name="adj1" fmla="val 41116"/>
              <a:gd name="adj2" fmla="val -1796"/>
              <a:gd name="adj3" fmla="val 33243"/>
              <a:gd name="adj4" fmla="val -17962"/>
              <a:gd name="adj5" fmla="val -4919"/>
              <a:gd name="adj6" fmla="val -747"/>
            </a:avLst>
          </a:prstGeom>
          <a:solidFill>
            <a:srgbClr val="00B050"/>
          </a:solidFill>
          <a:ln>
            <a:solidFill>
              <a:schemeClr val="tx1">
                <a:lumMod val="50000"/>
                <a:lumOff val="50000"/>
              </a:schemeClr>
            </a:solidFill>
          </a:ln>
          <a:effectLst>
            <a:outerShdw sy="23000" kx="-1199993" algn="bl" rotWithShape="0">
              <a:srgbClr val="000000">
                <a:alpha val="20000"/>
              </a:srgbClr>
            </a:outerShdw>
          </a:effectLst>
        </p:spPr>
        <p:txBody>
          <a:bodyPr lIns="0" rIns="0" anchor="ctr"/>
          <a:lstStyle/>
          <a:p>
            <a:pPr marL="0" marR="0" lvl="0" indent="0" algn="ctr" defTabSz="914400" rtl="0" eaLnBrk="1" fontAlgn="auto" latinLnBrk="0" hangingPunct="1">
              <a:lnSpc>
                <a:spcPct val="120000"/>
              </a:lnSpc>
              <a:spcBef>
                <a:spcPts val="600"/>
              </a:spcBef>
              <a:spcAft>
                <a:spcPts val="60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rPr>
              <a:t>呼吸急促、烦躁不安</a:t>
            </a:r>
            <a:r>
              <a:rPr kumimoji="0" lang="en-US" altLang="zh-CN" sz="2000" b="0"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rPr>
              <a:t>脉搏可达每分钟</a:t>
            </a:r>
            <a:r>
              <a:rPr kumimoji="0" lang="en-US" altLang="zh-CN" sz="2000" b="0"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rPr>
              <a:t>100-120</a:t>
            </a:r>
            <a:r>
              <a:rPr kumimoji="0" lang="zh-CN" altLang="en-US" sz="2000" b="0"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rPr>
              <a:t>次以上。 </a:t>
            </a:r>
            <a:r>
              <a:rPr kumimoji="0" lang="zh-CN" altLang="en-US" sz="2400" b="1"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cs typeface="+mn-cs"/>
              </a:rPr>
              <a:t>（中度失血）</a:t>
            </a:r>
            <a:endParaRPr kumimoji="0" lang="zh-CN" altLang="en-US" sz="2400" b="1"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cs typeface="+mn-cs"/>
            </a:endParaRPr>
          </a:p>
        </p:txBody>
      </p:sp>
      <p:sp>
        <p:nvSpPr>
          <p:cNvPr id="32" name="矩形 31"/>
          <p:cNvSpPr/>
          <p:nvPr/>
        </p:nvSpPr>
        <p:spPr>
          <a:xfrm>
            <a:off x="0" y="3860800"/>
            <a:ext cx="3290888" cy="4619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mj-ea"/>
                <a:ea typeface="+mn-ea"/>
                <a:cs typeface="+mn-cs"/>
              </a:rPr>
              <a:t>20-40%</a:t>
            </a:r>
            <a:r>
              <a:rPr kumimoji="0" lang="zh-CN" altLang="en-US" sz="2400" b="1" i="0" u="none" strike="noStrike" kern="1200" cap="none" spc="0" normalizeH="0" baseline="0" noProof="0" dirty="0">
                <a:ln>
                  <a:noFill/>
                </a:ln>
                <a:solidFill>
                  <a:schemeClr val="tx1"/>
                </a:solidFill>
                <a:effectLst/>
                <a:uLnTx/>
                <a:uFillTx/>
                <a:latin typeface="+mj-ea"/>
                <a:ea typeface="+mn-ea"/>
                <a:cs typeface="+mn-cs"/>
              </a:rPr>
              <a:t>（</a:t>
            </a:r>
            <a:r>
              <a:rPr kumimoji="0" lang="en-US" altLang="zh-CN" sz="2400" b="1" i="0" u="none" strike="noStrike" kern="1200" cap="none" spc="0" normalizeH="0" baseline="0" noProof="0" dirty="0">
                <a:ln>
                  <a:noFill/>
                </a:ln>
                <a:solidFill>
                  <a:schemeClr val="tx1"/>
                </a:solidFill>
                <a:effectLst/>
                <a:uLnTx/>
                <a:uFillTx/>
                <a:latin typeface="+mj-ea"/>
                <a:ea typeface="+mn-ea"/>
                <a:cs typeface="+mn-cs"/>
              </a:rPr>
              <a:t>800~1600ml</a:t>
            </a:r>
            <a:r>
              <a:rPr kumimoji="0" lang="zh-CN" altLang="en-US" sz="2400" b="1" i="0" u="none" strike="noStrike" kern="1200" cap="none" spc="0" normalizeH="0" baseline="0" noProof="0" dirty="0">
                <a:ln>
                  <a:noFill/>
                </a:ln>
                <a:solidFill>
                  <a:schemeClr val="tx1"/>
                </a:solidFill>
                <a:effectLst/>
                <a:uLnTx/>
                <a:uFillTx/>
                <a:latin typeface="+mj-ea"/>
                <a:ea typeface="+mn-ea"/>
                <a:cs typeface="+mn-cs"/>
              </a:rPr>
              <a:t>）</a:t>
            </a:r>
            <a:endParaRPr kumimoji="0" lang="zh-CN" altLang="en-US" sz="2400" b="1" i="0" u="none" strike="noStrike" kern="1200" cap="none" spc="0" normalizeH="0" baseline="0" noProof="0" dirty="0">
              <a:ln>
                <a:noFill/>
              </a:ln>
              <a:solidFill>
                <a:schemeClr val="tx1"/>
              </a:solidFill>
              <a:effectLst/>
              <a:uLnTx/>
              <a:uFillTx/>
              <a:latin typeface="+mj-ea"/>
              <a:ea typeface="+mn-ea"/>
              <a:cs typeface="+mn-cs"/>
            </a:endParaRPr>
          </a:p>
        </p:txBody>
      </p:sp>
      <p:sp>
        <p:nvSpPr>
          <p:cNvPr id="33" name="矩形 32"/>
          <p:cNvSpPr/>
          <p:nvPr/>
        </p:nvSpPr>
        <p:spPr>
          <a:xfrm>
            <a:off x="193675" y="4614863"/>
            <a:ext cx="4138613" cy="4603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mn-lt"/>
                <a:ea typeface="+mn-ea"/>
                <a:cs typeface="+mn-cs"/>
              </a:rPr>
              <a:t>40%</a:t>
            </a:r>
            <a:r>
              <a:rPr kumimoji="0" lang="zh-CN" altLang="en-US" sz="2400" b="1" i="0" u="none" strike="noStrike" kern="1200" cap="none" spc="0" normalizeH="0" baseline="0" noProof="0" dirty="0">
                <a:ln>
                  <a:noFill/>
                </a:ln>
                <a:solidFill>
                  <a:schemeClr val="tx1"/>
                </a:solidFill>
                <a:effectLst/>
                <a:uLnTx/>
                <a:uFillTx/>
                <a:latin typeface="+mn-lt"/>
                <a:ea typeface="+mn-ea"/>
                <a:cs typeface="+mn-cs"/>
              </a:rPr>
              <a:t>以上（</a:t>
            </a:r>
            <a:r>
              <a:rPr kumimoji="0" lang="en-US" altLang="zh-CN" sz="2400" b="1" i="0" u="none" strike="noStrike" kern="1200" cap="none" spc="0" normalizeH="0" baseline="0" noProof="0" dirty="0">
                <a:ln>
                  <a:noFill/>
                </a:ln>
                <a:solidFill>
                  <a:schemeClr val="tx1"/>
                </a:solidFill>
                <a:effectLst/>
                <a:uLnTx/>
                <a:uFillTx/>
                <a:latin typeface="+mn-lt"/>
                <a:ea typeface="+mn-ea"/>
                <a:cs typeface="+mn-cs"/>
              </a:rPr>
              <a:t>1600ml</a:t>
            </a:r>
            <a:r>
              <a:rPr kumimoji="0" lang="zh-CN" altLang="en-US" sz="2400" b="1" i="0" u="none" strike="noStrike" kern="1200" cap="none" spc="0" normalizeH="0" baseline="0" noProof="0" dirty="0">
                <a:ln>
                  <a:noFill/>
                </a:ln>
                <a:solidFill>
                  <a:schemeClr val="tx1"/>
                </a:solidFill>
                <a:effectLst/>
                <a:uLnTx/>
                <a:uFillTx/>
                <a:latin typeface="+mn-lt"/>
                <a:ea typeface="+mn-ea"/>
                <a:cs typeface="+mn-cs"/>
              </a:rPr>
              <a:t>以上）</a:t>
            </a:r>
            <a:endParaRPr kumimoji="0" lang="zh-CN" altLang="en-U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34" name="线形标注 2 33"/>
          <p:cNvSpPr/>
          <p:nvPr/>
        </p:nvSpPr>
        <p:spPr bwMode="auto">
          <a:xfrm>
            <a:off x="3748088" y="4702175"/>
            <a:ext cx="5189538" cy="1414463"/>
          </a:xfrm>
          <a:prstGeom prst="borderCallout2">
            <a:avLst>
              <a:gd name="adj1" fmla="val 41250"/>
              <a:gd name="adj2" fmla="val -1796"/>
              <a:gd name="adj3" fmla="val 27851"/>
              <a:gd name="adj4" fmla="val -23335"/>
              <a:gd name="adj5" fmla="val 2917"/>
              <a:gd name="adj6" fmla="val -1884"/>
            </a:avLst>
          </a:prstGeom>
          <a:solidFill>
            <a:srgbClr val="C00000"/>
          </a:solidFill>
          <a:ln>
            <a:solidFill>
              <a:schemeClr val="tx1">
                <a:lumMod val="50000"/>
                <a:lumOff val="50000"/>
              </a:schemeClr>
            </a:solidFill>
          </a:ln>
          <a:effectLst>
            <a:outerShdw sy="23000" kx="-1199993" algn="bl" rotWithShape="0">
              <a:srgbClr val="000000">
                <a:alpha val="20000"/>
              </a:srgbClr>
            </a:outerShdw>
          </a:effectLst>
        </p:spPr>
        <p:txBody>
          <a:bodyPr lIns="0" rIns="0" anchor="ctr"/>
          <a:lstStyle/>
          <a:p>
            <a:pPr marL="0" marR="0" lvl="0" indent="0" algn="ctr" defTabSz="914400" rtl="0" eaLnBrk="1" fontAlgn="auto" latinLnBrk="0" hangingPunct="1">
              <a:lnSpc>
                <a:spcPct val="100000"/>
              </a:lnSpc>
              <a:spcBef>
                <a:spcPts val="600"/>
              </a:spcBef>
              <a:spcAft>
                <a:spcPts val="60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华文楷体" panose="02010600040101010101" pitchFamily="2" charset="-122"/>
                <a:ea typeface="华文楷体" panose="02010600040101010101" pitchFamily="2" charset="-122"/>
                <a:cs typeface="Times New Roman" panose="02020603050405020304" pitchFamily="18" charset="0"/>
              </a:rPr>
              <a:t>表情淡漠，脉搏细、弱或摸不到，血压测不清，随时可能危及生命。</a:t>
            </a:r>
            <a:r>
              <a:rPr kumimoji="0" lang="zh-CN" altLang="en-US" sz="2400" b="1" i="0" u="none" strike="noStrike" kern="1200" cap="none" spc="0" normalizeH="0" baseline="0" noProof="0" dirty="0">
                <a:ln>
                  <a:noFill/>
                </a:ln>
                <a:solidFill>
                  <a:schemeClr val="bg1"/>
                </a:solidFill>
                <a:effectLst/>
                <a:uLnTx/>
                <a:uFillTx/>
                <a:latin typeface="华文楷体" panose="02010600040101010101" pitchFamily="2" charset="-122"/>
                <a:ea typeface="华文楷体" panose="02010600040101010101" pitchFamily="2" charset="-122"/>
                <a:cs typeface="+mn-cs"/>
              </a:rPr>
              <a:t> </a:t>
            </a:r>
            <a:endParaRPr kumimoji="0" lang="en-US" altLang="zh-CN" sz="2400" b="1" i="0" u="none" strike="noStrike" kern="1200" cap="none" spc="0" normalizeH="0" baseline="0" noProof="0" dirty="0">
              <a:ln>
                <a:noFill/>
              </a:ln>
              <a:solidFill>
                <a:schemeClr val="bg1"/>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auto" latinLnBrk="0" hangingPunct="1">
              <a:lnSpc>
                <a:spcPct val="100000"/>
              </a:lnSpc>
              <a:spcBef>
                <a:spcPts val="600"/>
              </a:spcBef>
              <a:spcAft>
                <a:spcPts val="60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华文楷体" panose="02010600040101010101" pitchFamily="2" charset="-122"/>
                <a:ea typeface="华文楷体" panose="02010600040101010101" pitchFamily="2" charset="-122"/>
                <a:cs typeface="+mn-cs"/>
              </a:rPr>
              <a:t>（重度失血）</a:t>
            </a:r>
            <a:endParaRPr kumimoji="0" lang="zh-CN" altLang="en-US" sz="2400" b="1" i="0" u="none" strike="noStrike" kern="0" cap="none" spc="0" normalizeH="0" baseline="0" noProof="0" dirty="0">
              <a:ln>
                <a:noFill/>
              </a:ln>
              <a:solidFill>
                <a:schemeClr val="bg1"/>
              </a:solidFill>
              <a:effectLst/>
              <a:uLnTx/>
              <a:uFillTx/>
              <a:latin typeface="华文楷体" panose="02010600040101010101" pitchFamily="2" charset="-122"/>
              <a:ea typeface="华文楷体" panose="02010600040101010101" pitchFamily="2" charset="-122"/>
              <a:cs typeface="+mn-cs"/>
            </a:endParaRPr>
          </a:p>
        </p:txBody>
      </p:sp>
      <p:sp>
        <p:nvSpPr>
          <p:cNvPr id="35" name="矩形 34"/>
          <p:cNvSpPr/>
          <p:nvPr/>
        </p:nvSpPr>
        <p:spPr>
          <a:xfrm>
            <a:off x="900113" y="2997200"/>
            <a:ext cx="2046288" cy="4619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mj-ea"/>
                <a:ea typeface="+mn-ea"/>
                <a:cs typeface="+mn-cs"/>
              </a:rPr>
              <a:t>20%</a:t>
            </a:r>
            <a:r>
              <a:rPr kumimoji="0" lang="zh-CN" altLang="en-US" sz="2400" b="1" i="0" u="none" strike="noStrike" kern="1200" cap="none" spc="0" normalizeH="0" baseline="0" noProof="0" dirty="0">
                <a:ln>
                  <a:noFill/>
                </a:ln>
                <a:solidFill>
                  <a:schemeClr val="tx1"/>
                </a:solidFill>
                <a:effectLst/>
                <a:uLnTx/>
                <a:uFillTx/>
                <a:latin typeface="+mj-ea"/>
                <a:ea typeface="+mn-ea"/>
                <a:cs typeface="+mn-cs"/>
              </a:rPr>
              <a:t>（</a:t>
            </a:r>
            <a:r>
              <a:rPr kumimoji="0" lang="en-US" altLang="zh-CN" sz="2400" b="1" i="0" u="none" strike="noStrike" kern="1200" cap="none" spc="0" normalizeH="0" baseline="0" noProof="0" dirty="0">
                <a:ln>
                  <a:noFill/>
                </a:ln>
                <a:solidFill>
                  <a:schemeClr val="tx1"/>
                </a:solidFill>
                <a:effectLst/>
                <a:uLnTx/>
                <a:uFillTx/>
                <a:latin typeface="+mj-ea"/>
                <a:ea typeface="+mn-ea"/>
                <a:cs typeface="+mn-cs"/>
              </a:rPr>
              <a:t>800ml</a:t>
            </a:r>
            <a:r>
              <a:rPr kumimoji="0" lang="zh-CN" altLang="en-US" sz="2400" b="1" i="0" u="none" strike="noStrike" kern="1200" cap="none" spc="0" normalizeH="0" baseline="0" noProof="0" dirty="0">
                <a:ln>
                  <a:noFill/>
                </a:ln>
                <a:solidFill>
                  <a:schemeClr val="tx1"/>
                </a:solidFill>
                <a:effectLst/>
                <a:uLnTx/>
                <a:uFillTx/>
                <a:latin typeface="+mj-ea"/>
                <a:ea typeface="+mn-ea"/>
                <a:cs typeface="+mn-cs"/>
              </a:rPr>
              <a:t>）</a:t>
            </a:r>
            <a:endParaRPr kumimoji="0" lang="zh-CN" altLang="en-US" sz="2400" b="1" i="0" u="none" strike="noStrike" kern="1200" cap="none" spc="0" normalizeH="0" baseline="0" noProof="0" dirty="0">
              <a:ln>
                <a:noFill/>
              </a:ln>
              <a:solidFill>
                <a:schemeClr val="tx1"/>
              </a:solidFill>
              <a:effectLst/>
              <a:uLnTx/>
              <a:uFillTx/>
              <a:latin typeface="+mj-ea"/>
              <a:ea typeface="+mn-ea"/>
              <a:cs typeface="+mn-cs"/>
            </a:endParaRPr>
          </a:p>
        </p:txBody>
      </p:sp>
      <p:sp>
        <p:nvSpPr>
          <p:cNvPr id="36" name="线形标注 2 35"/>
          <p:cNvSpPr/>
          <p:nvPr/>
        </p:nvSpPr>
        <p:spPr bwMode="auto">
          <a:xfrm>
            <a:off x="3748088" y="2517775"/>
            <a:ext cx="5189538" cy="1036638"/>
          </a:xfrm>
          <a:prstGeom prst="borderCallout2">
            <a:avLst>
              <a:gd name="adj1" fmla="val 5945"/>
              <a:gd name="adj2" fmla="val -91"/>
              <a:gd name="adj3" fmla="val 64675"/>
              <a:gd name="adj4" fmla="val -19404"/>
              <a:gd name="adj5" fmla="val 50468"/>
              <a:gd name="adj6" fmla="val -1031"/>
            </a:avLst>
          </a:prstGeom>
          <a:solidFill>
            <a:srgbClr val="00B050"/>
          </a:solidFill>
          <a:ln>
            <a:solidFill>
              <a:schemeClr val="tx1">
                <a:lumMod val="50000"/>
                <a:lumOff val="50000"/>
              </a:schemeClr>
            </a:solidFill>
          </a:ln>
          <a:effectLst>
            <a:outerShdw sy="23000" kx="-1199993" algn="bl" rotWithShape="0">
              <a:srgbClr val="000000">
                <a:alpha val="20000"/>
              </a:srgbClr>
            </a:outerShdw>
          </a:effectLst>
        </p:spPr>
        <p:txBody>
          <a:bodyPr lIns="0" rIns="0" anchor="ctr"/>
          <a:lstStyle/>
          <a:p>
            <a:pPr marL="0" marR="0" lvl="0" indent="0" algn="ctr" defTabSz="914400" rtl="0" eaLnBrk="1" fontAlgn="auto" latinLnBrk="0" hangingPunct="1">
              <a:lnSpc>
                <a:spcPct val="120000"/>
              </a:lnSpc>
              <a:spcBef>
                <a:spcPts val="600"/>
              </a:spcBef>
              <a:spcAft>
                <a:spcPts val="60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rPr>
              <a:t>口渴、面色苍白、出冷汗、手足湿冷、脉搏快而弱，可达每分钟</a:t>
            </a:r>
            <a:r>
              <a:rPr kumimoji="0" lang="en-US" altLang="zh-CN" sz="2000" b="0"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rPr>
              <a:t>100</a:t>
            </a:r>
            <a:r>
              <a:rPr kumimoji="0" lang="zh-CN" altLang="en-US" sz="2000" b="0" i="0" u="none" strike="noStrike" kern="1200" cap="none" spc="0" normalizeH="0" baseline="0" noProof="0" dirty="0">
                <a:ln>
                  <a:noFill/>
                </a:ln>
                <a:solidFill>
                  <a:schemeClr val="tx1"/>
                </a:solidFill>
                <a:effectLst/>
                <a:uLnTx/>
                <a:uFillTx/>
                <a:latin typeface="华文楷体" panose="02010600040101010101" pitchFamily="2" charset="-122"/>
                <a:ea typeface="华文楷体" panose="02010600040101010101" pitchFamily="2" charset="-122"/>
                <a:cs typeface="Times New Roman" panose="02020603050405020304" pitchFamily="18" charset="0"/>
              </a:rPr>
              <a:t>次以上</a:t>
            </a:r>
            <a:r>
              <a:rPr kumimoji="0" lang="zh-CN" altLang="en-US" sz="2400" b="1"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cs typeface="+mn-cs"/>
              </a:rPr>
              <a:t>（轻度失血）</a:t>
            </a:r>
            <a:endParaRPr kumimoji="0" lang="zh-CN" altLang="en-US" sz="2400" b="1" i="0" u="none" strike="noStrike" kern="120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cs typeface="+mn-cs"/>
            </a:endParaRPr>
          </a:p>
        </p:txBody>
      </p:sp>
      <p:sp>
        <p:nvSpPr>
          <p:cNvPr id="25611" name="AutoShape 291"/>
          <p:cNvSpPr/>
          <p:nvPr/>
        </p:nvSpPr>
        <p:spPr>
          <a:xfrm rot="-10800000" flipV="1">
            <a:off x="185738"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2</a:t>
            </a:r>
            <a:endParaRPr lang="zh-CN" altLang="en-US" sz="3200" b="1" dirty="0">
              <a:solidFill>
                <a:schemeClr val="bg1"/>
              </a:solidFill>
              <a:latin typeface="宋体" panose="02010600030101010101" pitchFamily="2" charset="-122"/>
            </a:endParaRPr>
          </a:p>
        </p:txBody>
      </p:sp>
      <p:sp>
        <p:nvSpPr>
          <p:cNvPr id="25612"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出血类型</a:t>
            </a:r>
            <a:endParaRPr lang="zh-CN" altLang="en-US" sz="3200" b="1" dirty="0">
              <a:solidFill>
                <a:srgbClr val="5F5F5F"/>
              </a:solidFill>
              <a:latin typeface="宋体" panose="02010600030101010101" pitchFamily="2" charset="-122"/>
            </a:endParaRPr>
          </a:p>
        </p:txBody>
      </p:sp>
      <p:sp>
        <p:nvSpPr>
          <p:cNvPr id="39" name="矩形 38"/>
          <p:cNvSpPr/>
          <p:nvPr/>
        </p:nvSpPr>
        <p:spPr>
          <a:xfrm>
            <a:off x="4356100" y="333375"/>
            <a:ext cx="1714500" cy="1071563"/>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accent1"/>
                </a:solidFill>
                <a:effectLst/>
                <a:uLnTx/>
                <a:uFillTx/>
                <a:latin typeface="宋体" panose="02010600030101010101" pitchFamily="2" charset="-122"/>
                <a:ea typeface="宋体" panose="02010600030101010101" pitchFamily="2" charset="-122"/>
                <a:cs typeface="+mn-cs"/>
              </a:rPr>
              <a:t>失血量</a:t>
            </a:r>
            <a:endParaRPr kumimoji="0" lang="zh-CN" altLang="en-US" sz="2800" b="1" i="0" u="none" strike="noStrike" kern="1200" cap="none" spc="0" normalizeH="0" baseline="0" noProof="0" dirty="0">
              <a:ln>
                <a:noFill/>
              </a:ln>
              <a:solidFill>
                <a:schemeClr val="accent1"/>
              </a:solidFill>
              <a:effectLst/>
              <a:uLnTx/>
              <a:uFillTx/>
              <a:latin typeface="宋体" panose="02010600030101010101" pitchFamily="2" charset="-122"/>
              <a:ea typeface="宋体" panose="02010600030101010101" pitchFamily="2" charset="-122"/>
              <a:cs typeface="+mn-cs"/>
            </a:endParaRPr>
          </a:p>
        </p:txBody>
      </p:sp>
      <p:pic>
        <p:nvPicPr>
          <p:cNvPr id="4" name="图片 3"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heckerboard(across)">
                                      <p:cBhvr>
                                        <p:cTn id="12" dur="1000"/>
                                        <p:tgtEl>
                                          <p:spTgt spid="2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heckerboard(across)">
                                      <p:cBhvr>
                                        <p:cTn id="15" dur="1000"/>
                                        <p:tgtEl>
                                          <p:spTgt spid="3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heckerboard(across)">
                                      <p:cBhvr>
                                        <p:cTn id="18" dur="1000"/>
                                        <p:tgtEl>
                                          <p:spTgt spid="3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heckerboard(across)">
                                      <p:cBhvr>
                                        <p:cTn id="21" dur="1000"/>
                                        <p:tgtEl>
                                          <p:spTgt spid="33"/>
                                        </p:tgtEl>
                                      </p:cBhvr>
                                    </p:animEffect>
                                  </p:childTnLst>
                                </p:cTn>
                              </p:par>
                            </p:childTnLst>
                          </p:cTn>
                        </p:par>
                        <p:par>
                          <p:cTn id="22" fill="hold">
                            <p:stCondLst>
                              <p:cond delay="1000"/>
                            </p:stCondLst>
                            <p:childTnLst>
                              <p:par>
                                <p:cTn id="23" presetID="54" presetClass="entr" presetSubtype="0" accel="10000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strVal val="#ppt_w*0.05"/>
                                          </p:val>
                                        </p:tav>
                                        <p:tav tm="100000">
                                          <p:val>
                                            <p:strVal val="#ppt_w"/>
                                          </p:val>
                                        </p:tav>
                                      </p:tavLst>
                                    </p:anim>
                                    <p:anim calcmode="lin" valueType="num">
                                      <p:cBhvr>
                                        <p:cTn id="26" dur="500" fill="hold"/>
                                        <p:tgtEl>
                                          <p:spTgt spid="30"/>
                                        </p:tgtEl>
                                        <p:attrNameLst>
                                          <p:attrName>ppt_h</p:attrName>
                                        </p:attrNameLst>
                                      </p:cBhvr>
                                      <p:tavLst>
                                        <p:tav tm="0">
                                          <p:val>
                                            <p:strVal val="#ppt_h"/>
                                          </p:val>
                                        </p:tav>
                                        <p:tav tm="100000">
                                          <p:val>
                                            <p:strVal val="#ppt_h"/>
                                          </p:val>
                                        </p:tav>
                                      </p:tavLst>
                                    </p:anim>
                                    <p:anim calcmode="lin" valueType="num">
                                      <p:cBhvr>
                                        <p:cTn id="27" dur="500" fill="hold"/>
                                        <p:tgtEl>
                                          <p:spTgt spid="30"/>
                                        </p:tgtEl>
                                        <p:attrNameLst>
                                          <p:attrName>ppt_x</p:attrName>
                                        </p:attrNameLst>
                                      </p:cBhvr>
                                      <p:tavLst>
                                        <p:tav tm="0">
                                          <p:val>
                                            <p:strVal val="#ppt_x-.2"/>
                                          </p:val>
                                        </p:tav>
                                        <p:tav tm="100000">
                                          <p:val>
                                            <p:strVal val="#ppt_x"/>
                                          </p:val>
                                        </p:tav>
                                      </p:tavLst>
                                    </p:anim>
                                    <p:anim calcmode="lin" valueType="num">
                                      <p:cBhvr>
                                        <p:cTn id="28" dur="500" fill="hold"/>
                                        <p:tgtEl>
                                          <p:spTgt spid="30"/>
                                        </p:tgtEl>
                                        <p:attrNameLst>
                                          <p:attrName>ppt_y</p:attrName>
                                        </p:attrNameLst>
                                      </p:cBhvr>
                                      <p:tavLst>
                                        <p:tav tm="0">
                                          <p:val>
                                            <p:strVal val="#ppt_y"/>
                                          </p:val>
                                        </p:tav>
                                        <p:tav tm="100000">
                                          <p:val>
                                            <p:strVal val="#ppt_y"/>
                                          </p:val>
                                        </p:tav>
                                      </p:tavLst>
                                    </p:anim>
                                    <p:animEffect transition="in" filter="fade">
                                      <p:cBhvr>
                                        <p:cTn id="29" dur="500"/>
                                        <p:tgtEl>
                                          <p:spTgt spid="30"/>
                                        </p:tgtEl>
                                      </p:cBhvr>
                                    </p:animEffect>
                                  </p:childTnLst>
                                </p:cTn>
                              </p:par>
                            </p:childTnLst>
                          </p:cTn>
                        </p:par>
                        <p:par>
                          <p:cTn id="30" fill="hold">
                            <p:stCondLst>
                              <p:cond delay="1500"/>
                            </p:stCondLst>
                            <p:childTnLst>
                              <p:par>
                                <p:cTn id="31" presetID="54" presetClass="entr" presetSubtype="0" accel="10000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strVal val="#ppt_w*0.05"/>
                                          </p:val>
                                        </p:tav>
                                        <p:tav tm="100000">
                                          <p:val>
                                            <p:strVal val="#ppt_w"/>
                                          </p:val>
                                        </p:tav>
                                      </p:tavLst>
                                    </p:anim>
                                    <p:anim calcmode="lin" valueType="num">
                                      <p:cBhvr>
                                        <p:cTn id="34" dur="500" fill="hold"/>
                                        <p:tgtEl>
                                          <p:spTgt spid="36"/>
                                        </p:tgtEl>
                                        <p:attrNameLst>
                                          <p:attrName>ppt_h</p:attrName>
                                        </p:attrNameLst>
                                      </p:cBhvr>
                                      <p:tavLst>
                                        <p:tav tm="0">
                                          <p:val>
                                            <p:strVal val="#ppt_h"/>
                                          </p:val>
                                        </p:tav>
                                        <p:tav tm="100000">
                                          <p:val>
                                            <p:strVal val="#ppt_h"/>
                                          </p:val>
                                        </p:tav>
                                      </p:tavLst>
                                    </p:anim>
                                    <p:anim calcmode="lin" valueType="num">
                                      <p:cBhvr>
                                        <p:cTn id="35" dur="500" fill="hold"/>
                                        <p:tgtEl>
                                          <p:spTgt spid="36"/>
                                        </p:tgtEl>
                                        <p:attrNameLst>
                                          <p:attrName>ppt_x</p:attrName>
                                        </p:attrNameLst>
                                      </p:cBhvr>
                                      <p:tavLst>
                                        <p:tav tm="0">
                                          <p:val>
                                            <p:strVal val="#ppt_x-.2"/>
                                          </p:val>
                                        </p:tav>
                                        <p:tav tm="100000">
                                          <p:val>
                                            <p:strVal val="#ppt_x"/>
                                          </p:val>
                                        </p:tav>
                                      </p:tavLst>
                                    </p:anim>
                                    <p:anim calcmode="lin" valueType="num">
                                      <p:cBhvr>
                                        <p:cTn id="36" dur="500" fill="hold"/>
                                        <p:tgtEl>
                                          <p:spTgt spid="36"/>
                                        </p:tgtEl>
                                        <p:attrNameLst>
                                          <p:attrName>ppt_y</p:attrName>
                                        </p:attrNameLst>
                                      </p:cBhvr>
                                      <p:tavLst>
                                        <p:tav tm="0">
                                          <p:val>
                                            <p:strVal val="#ppt_y"/>
                                          </p:val>
                                        </p:tav>
                                        <p:tav tm="100000">
                                          <p:val>
                                            <p:strVal val="#ppt_y"/>
                                          </p:val>
                                        </p:tav>
                                      </p:tavLst>
                                    </p:anim>
                                    <p:animEffect transition="in" filter="fade">
                                      <p:cBhvr>
                                        <p:cTn id="37" dur="500"/>
                                        <p:tgtEl>
                                          <p:spTgt spid="36"/>
                                        </p:tgtEl>
                                      </p:cBhvr>
                                    </p:animEffect>
                                  </p:childTnLst>
                                </p:cTn>
                              </p:par>
                            </p:childTnLst>
                          </p:cTn>
                        </p:par>
                        <p:par>
                          <p:cTn id="38" fill="hold">
                            <p:stCondLst>
                              <p:cond delay="2000"/>
                            </p:stCondLst>
                            <p:childTnLst>
                              <p:par>
                                <p:cTn id="39" presetID="54" presetClass="entr" presetSubtype="0" accel="10000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05"/>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 calcmode="lin" valueType="num">
                                      <p:cBhvr>
                                        <p:cTn id="43" dur="500" fill="hold"/>
                                        <p:tgtEl>
                                          <p:spTgt spid="31"/>
                                        </p:tgtEl>
                                        <p:attrNameLst>
                                          <p:attrName>ppt_x</p:attrName>
                                        </p:attrNameLst>
                                      </p:cBhvr>
                                      <p:tavLst>
                                        <p:tav tm="0">
                                          <p:val>
                                            <p:strVal val="#ppt_x-.2"/>
                                          </p:val>
                                        </p:tav>
                                        <p:tav tm="100000">
                                          <p:val>
                                            <p:strVal val="#ppt_x"/>
                                          </p:val>
                                        </p:tav>
                                      </p:tavLst>
                                    </p:anim>
                                    <p:anim calcmode="lin" valueType="num">
                                      <p:cBhvr>
                                        <p:cTn id="44" dur="500" fill="hold"/>
                                        <p:tgtEl>
                                          <p:spTgt spid="31"/>
                                        </p:tgtEl>
                                        <p:attrNameLst>
                                          <p:attrName>ppt_y</p:attrName>
                                        </p:attrNameLst>
                                      </p:cBhvr>
                                      <p:tavLst>
                                        <p:tav tm="0">
                                          <p:val>
                                            <p:strVal val="#ppt_y"/>
                                          </p:val>
                                        </p:tav>
                                        <p:tav tm="100000">
                                          <p:val>
                                            <p:strVal val="#ppt_y"/>
                                          </p:val>
                                        </p:tav>
                                      </p:tavLst>
                                    </p:anim>
                                    <p:animEffect transition="in" filter="fade">
                                      <p:cBhvr>
                                        <p:cTn id="45" dur="500"/>
                                        <p:tgtEl>
                                          <p:spTgt spid="31"/>
                                        </p:tgtEl>
                                      </p:cBhvr>
                                    </p:animEffect>
                                  </p:childTnLst>
                                </p:cTn>
                              </p:par>
                            </p:childTnLst>
                          </p:cTn>
                        </p:par>
                        <p:par>
                          <p:cTn id="46" fill="hold">
                            <p:stCondLst>
                              <p:cond delay="2500"/>
                            </p:stCondLst>
                            <p:childTnLst>
                              <p:par>
                                <p:cTn id="47" presetID="54" presetClass="entr" presetSubtype="0" accel="100000"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strVal val="#ppt_w*0.05"/>
                                          </p:val>
                                        </p:tav>
                                        <p:tav tm="100000">
                                          <p:val>
                                            <p:strVal val="#ppt_w"/>
                                          </p:val>
                                        </p:tav>
                                      </p:tavLst>
                                    </p:anim>
                                    <p:anim calcmode="lin" valueType="num">
                                      <p:cBhvr>
                                        <p:cTn id="50" dur="500" fill="hold"/>
                                        <p:tgtEl>
                                          <p:spTgt spid="34"/>
                                        </p:tgtEl>
                                        <p:attrNameLst>
                                          <p:attrName>ppt_h</p:attrName>
                                        </p:attrNameLst>
                                      </p:cBhvr>
                                      <p:tavLst>
                                        <p:tav tm="0">
                                          <p:val>
                                            <p:strVal val="#ppt_h"/>
                                          </p:val>
                                        </p:tav>
                                        <p:tav tm="100000">
                                          <p:val>
                                            <p:strVal val="#ppt_h"/>
                                          </p:val>
                                        </p:tav>
                                      </p:tavLst>
                                    </p:anim>
                                    <p:anim calcmode="lin" valueType="num">
                                      <p:cBhvr>
                                        <p:cTn id="51" dur="500" fill="hold"/>
                                        <p:tgtEl>
                                          <p:spTgt spid="34"/>
                                        </p:tgtEl>
                                        <p:attrNameLst>
                                          <p:attrName>ppt_x</p:attrName>
                                        </p:attrNameLst>
                                      </p:cBhvr>
                                      <p:tavLst>
                                        <p:tav tm="0">
                                          <p:val>
                                            <p:strVal val="#ppt_x-.2"/>
                                          </p:val>
                                        </p:tav>
                                        <p:tav tm="100000">
                                          <p:val>
                                            <p:strVal val="#ppt_x"/>
                                          </p:val>
                                        </p:tav>
                                      </p:tavLst>
                                    </p:anim>
                                    <p:anim calcmode="lin" valueType="num">
                                      <p:cBhvr>
                                        <p:cTn id="52" dur="500" fill="hold"/>
                                        <p:tgtEl>
                                          <p:spTgt spid="34"/>
                                        </p:tgtEl>
                                        <p:attrNameLst>
                                          <p:attrName>ppt_y</p:attrName>
                                        </p:attrNameLst>
                                      </p:cBhvr>
                                      <p:tavLst>
                                        <p:tav tm="0">
                                          <p:val>
                                            <p:strVal val="#ppt_y"/>
                                          </p:val>
                                        </p:tav>
                                        <p:tav tm="100000">
                                          <p:val>
                                            <p:strVal val="#ppt_y"/>
                                          </p:val>
                                        </p:tav>
                                      </p:tavLst>
                                    </p:anim>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animBg="1"/>
      <p:bldP spid="32" grpId="0"/>
      <p:bldP spid="33" grpId="0"/>
      <p:bldP spid="34" grpId="0" animBg="1"/>
      <p:bldP spid="35" grpId="0"/>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13" name="Picture 2"/>
          <p:cNvPicPr>
            <a:picLocks noChangeAspect="1" noChangeArrowheads="1"/>
          </p:cNvPicPr>
          <p:nvPr/>
        </p:nvPicPr>
        <p:blipFill>
          <a:blip r:embed="rId1"/>
          <a:srcRect/>
          <a:stretch>
            <a:fillRect/>
          </a:stretch>
        </p:blipFill>
        <p:spPr bwMode="auto">
          <a:xfrm>
            <a:off x="387033" y="504825"/>
            <a:ext cx="3098800" cy="4708525"/>
          </a:xfrm>
          <a:prstGeom prst="rect">
            <a:avLst/>
          </a:prstGeom>
          <a:noFill/>
          <a:ln w="9525" cmpd="sng">
            <a:noFill/>
            <a:miter lim="800000"/>
            <a:headEnd/>
            <a:tailEnd/>
          </a:ln>
          <a:effectLst>
            <a:prstShdw prst="shdw17" dist="17961" dir="2700000">
              <a:schemeClr val="accent1">
                <a:gamma/>
                <a:shade val="60000"/>
                <a:invGamma/>
              </a:schemeClr>
            </a:prstShdw>
          </a:effectLst>
        </p:spPr>
      </p:pic>
      <p:sp>
        <p:nvSpPr>
          <p:cNvPr id="14" name="矩形 12"/>
          <p:cNvSpPr/>
          <p:nvPr/>
        </p:nvSpPr>
        <p:spPr>
          <a:xfrm>
            <a:off x="4872038" y="936625"/>
            <a:ext cx="3236912" cy="523875"/>
          </a:xfrm>
          <a:prstGeom prst="rect">
            <a:avLst/>
          </a:prstGeom>
          <a:noFill/>
          <a:ln w="9525">
            <a:noFill/>
          </a:ln>
        </p:spPr>
        <p:txBody>
          <a:bodyPr wrap="none">
            <a:spAutoFit/>
          </a:bodyPr>
          <a:p>
            <a:r>
              <a:rPr lang="zh-CN" altLang="en-US" sz="2800" dirty="0">
                <a:latin typeface="宋体" panose="02010600030101010101" pitchFamily="2" charset="-122"/>
              </a:rPr>
              <a:t>肋骨骨折</a:t>
            </a:r>
            <a:r>
              <a:rPr lang="en-US" altLang="zh-CN" sz="2800" dirty="0">
                <a:latin typeface="宋体" panose="02010600030101010101" pitchFamily="2" charset="-122"/>
              </a:rPr>
              <a:t>100-150ml</a:t>
            </a:r>
            <a:endParaRPr lang="zh-CN" altLang="en-US" sz="2800" dirty="0">
              <a:latin typeface="宋体" panose="02010600030101010101" pitchFamily="2" charset="-122"/>
            </a:endParaRPr>
          </a:p>
        </p:txBody>
      </p:sp>
      <p:sp>
        <p:nvSpPr>
          <p:cNvPr id="15" name="矩形 13"/>
          <p:cNvSpPr/>
          <p:nvPr/>
        </p:nvSpPr>
        <p:spPr>
          <a:xfrm>
            <a:off x="4703763" y="1846263"/>
            <a:ext cx="3236912" cy="523875"/>
          </a:xfrm>
          <a:prstGeom prst="rect">
            <a:avLst/>
          </a:prstGeom>
          <a:noFill/>
          <a:ln w="9525">
            <a:noFill/>
          </a:ln>
        </p:spPr>
        <p:txBody>
          <a:bodyPr wrap="none">
            <a:spAutoFit/>
          </a:bodyPr>
          <a:p>
            <a:r>
              <a:rPr lang="zh-CN" altLang="en-US" sz="2800" dirty="0">
                <a:latin typeface="宋体" panose="02010600030101010101" pitchFamily="2" charset="-122"/>
              </a:rPr>
              <a:t>肱骨骨折</a:t>
            </a:r>
            <a:r>
              <a:rPr lang="en-US" altLang="zh-CN" sz="2800" dirty="0">
                <a:latin typeface="宋体" panose="02010600030101010101" pitchFamily="2" charset="-122"/>
              </a:rPr>
              <a:t>200-500ml</a:t>
            </a:r>
            <a:endParaRPr lang="zh-CN" altLang="en-US" sz="2800" dirty="0">
              <a:latin typeface="宋体" panose="02010600030101010101" pitchFamily="2" charset="-122"/>
            </a:endParaRPr>
          </a:p>
        </p:txBody>
      </p:sp>
      <p:sp>
        <p:nvSpPr>
          <p:cNvPr id="16" name="矩形 14"/>
          <p:cNvSpPr/>
          <p:nvPr/>
        </p:nvSpPr>
        <p:spPr>
          <a:xfrm>
            <a:off x="4624388" y="2597150"/>
            <a:ext cx="3595687" cy="523875"/>
          </a:xfrm>
          <a:prstGeom prst="rect">
            <a:avLst/>
          </a:prstGeom>
          <a:noFill/>
          <a:ln w="9525">
            <a:noFill/>
          </a:ln>
        </p:spPr>
        <p:txBody>
          <a:bodyPr wrap="none">
            <a:spAutoFit/>
          </a:bodyPr>
          <a:p>
            <a:r>
              <a:rPr lang="zh-CN" altLang="en-US" sz="2800" dirty="0">
                <a:latin typeface="宋体" panose="02010600030101010101" pitchFamily="2" charset="-122"/>
              </a:rPr>
              <a:t>骨盆骨折</a:t>
            </a:r>
            <a:r>
              <a:rPr lang="en-US" altLang="zh-CN" sz="2800" dirty="0">
                <a:latin typeface="宋体" panose="02010600030101010101" pitchFamily="2" charset="-122"/>
              </a:rPr>
              <a:t>1500-2000ml</a:t>
            </a:r>
            <a:endParaRPr lang="zh-CN" altLang="en-US" sz="2800" dirty="0">
              <a:latin typeface="宋体" panose="02010600030101010101" pitchFamily="2" charset="-122"/>
            </a:endParaRPr>
          </a:p>
        </p:txBody>
      </p:sp>
      <p:sp>
        <p:nvSpPr>
          <p:cNvPr id="17" name="矩形 15"/>
          <p:cNvSpPr/>
          <p:nvPr/>
        </p:nvSpPr>
        <p:spPr>
          <a:xfrm>
            <a:off x="4703763" y="3419475"/>
            <a:ext cx="3416300" cy="523875"/>
          </a:xfrm>
          <a:prstGeom prst="rect">
            <a:avLst/>
          </a:prstGeom>
          <a:noFill/>
          <a:ln w="9525">
            <a:noFill/>
          </a:ln>
        </p:spPr>
        <p:txBody>
          <a:bodyPr wrap="none">
            <a:spAutoFit/>
          </a:bodyPr>
          <a:p>
            <a:r>
              <a:rPr lang="zh-CN" altLang="en-US" sz="2800" dirty="0">
                <a:latin typeface="宋体" panose="02010600030101010101" pitchFamily="2" charset="-122"/>
              </a:rPr>
              <a:t>股骨骨折</a:t>
            </a:r>
            <a:r>
              <a:rPr lang="en-US" altLang="zh-CN" sz="2800" dirty="0">
                <a:latin typeface="宋体" panose="02010600030101010101" pitchFamily="2" charset="-122"/>
              </a:rPr>
              <a:t>800-1200ml</a:t>
            </a:r>
            <a:endParaRPr lang="zh-CN" altLang="en-US" sz="2800" dirty="0">
              <a:latin typeface="宋体" panose="02010600030101010101" pitchFamily="2" charset="-122"/>
            </a:endParaRPr>
          </a:p>
        </p:txBody>
      </p:sp>
      <p:sp>
        <p:nvSpPr>
          <p:cNvPr id="18" name="矩形 16"/>
          <p:cNvSpPr/>
          <p:nvPr/>
        </p:nvSpPr>
        <p:spPr>
          <a:xfrm>
            <a:off x="4392613" y="4341813"/>
            <a:ext cx="2878137" cy="523875"/>
          </a:xfrm>
          <a:prstGeom prst="rect">
            <a:avLst/>
          </a:prstGeom>
          <a:noFill/>
          <a:ln w="9525">
            <a:noFill/>
          </a:ln>
        </p:spPr>
        <p:txBody>
          <a:bodyPr wrap="none">
            <a:spAutoFit/>
          </a:bodyPr>
          <a:p>
            <a:r>
              <a:rPr lang="zh-CN" altLang="en-US" sz="2800" dirty="0">
                <a:latin typeface="宋体" panose="02010600030101010101" pitchFamily="2" charset="-122"/>
              </a:rPr>
              <a:t>胫腓骨骨折</a:t>
            </a:r>
            <a:r>
              <a:rPr lang="en-US" altLang="zh-CN" sz="2800" dirty="0">
                <a:latin typeface="宋体" panose="02010600030101010101" pitchFamily="2" charset="-122"/>
              </a:rPr>
              <a:t>600ml</a:t>
            </a:r>
            <a:endParaRPr lang="zh-CN" altLang="en-US" sz="2800" dirty="0">
              <a:latin typeface="宋体" panose="02010600030101010101" pitchFamily="2" charset="-122"/>
            </a:endParaRPr>
          </a:p>
        </p:txBody>
      </p:sp>
      <p:cxnSp>
        <p:nvCxnSpPr>
          <p:cNvPr id="19" name="直接连接符 18"/>
          <p:cNvCxnSpPr/>
          <p:nvPr/>
        </p:nvCxnSpPr>
        <p:spPr>
          <a:xfrm flipV="1">
            <a:off x="2392363" y="1198563"/>
            <a:ext cx="2479675" cy="730250"/>
          </a:xfrm>
          <a:prstGeom prst="line">
            <a:avLst/>
          </a:prstGeom>
          <a:ln w="9525" cap="flat" cmpd="sng">
            <a:solidFill>
              <a:schemeClr val="tx1"/>
            </a:solidFill>
            <a:prstDash val="solid"/>
            <a:headEnd type="none" w="med" len="med"/>
            <a:tailEnd type="none" w="med" len="med"/>
          </a:ln>
        </p:spPr>
      </p:cxnSp>
      <p:cxnSp>
        <p:nvCxnSpPr>
          <p:cNvPr id="20" name="直接连接符 21"/>
          <p:cNvCxnSpPr/>
          <p:nvPr/>
        </p:nvCxnSpPr>
        <p:spPr>
          <a:xfrm>
            <a:off x="2622550" y="2108200"/>
            <a:ext cx="2081213" cy="1588"/>
          </a:xfrm>
          <a:prstGeom prst="line">
            <a:avLst/>
          </a:prstGeom>
          <a:ln w="9525" cap="flat" cmpd="sng">
            <a:solidFill>
              <a:schemeClr val="tx1"/>
            </a:solidFill>
            <a:prstDash val="solid"/>
            <a:headEnd type="none" w="med" len="med"/>
            <a:tailEnd type="none" w="med" len="med"/>
          </a:ln>
        </p:spPr>
      </p:cxnSp>
      <p:cxnSp>
        <p:nvCxnSpPr>
          <p:cNvPr id="21" name="直接连接符 26"/>
          <p:cNvCxnSpPr/>
          <p:nvPr/>
        </p:nvCxnSpPr>
        <p:spPr>
          <a:xfrm>
            <a:off x="2392363" y="2857500"/>
            <a:ext cx="2309812" cy="1588"/>
          </a:xfrm>
          <a:prstGeom prst="line">
            <a:avLst/>
          </a:prstGeom>
          <a:ln w="9525" cap="flat" cmpd="sng">
            <a:solidFill>
              <a:schemeClr val="tx1"/>
            </a:solidFill>
            <a:prstDash val="solid"/>
            <a:headEnd type="none" w="med" len="med"/>
            <a:tailEnd type="none" w="med" len="med"/>
          </a:ln>
        </p:spPr>
      </p:cxnSp>
      <p:cxnSp>
        <p:nvCxnSpPr>
          <p:cNvPr id="22" name="直接连接符 34"/>
          <p:cNvCxnSpPr/>
          <p:nvPr/>
        </p:nvCxnSpPr>
        <p:spPr>
          <a:xfrm>
            <a:off x="2312988" y="3665538"/>
            <a:ext cx="2311400" cy="9525"/>
          </a:xfrm>
          <a:prstGeom prst="line">
            <a:avLst/>
          </a:prstGeom>
          <a:ln w="9525" cap="flat" cmpd="sng">
            <a:solidFill>
              <a:schemeClr val="tx1"/>
            </a:solidFill>
            <a:prstDash val="solid"/>
            <a:headEnd type="none" w="med" len="med"/>
            <a:tailEnd type="none" w="med" len="med"/>
          </a:ln>
        </p:spPr>
      </p:cxnSp>
      <p:cxnSp>
        <p:nvCxnSpPr>
          <p:cNvPr id="23" name="直接连接符 47"/>
          <p:cNvCxnSpPr/>
          <p:nvPr/>
        </p:nvCxnSpPr>
        <p:spPr>
          <a:xfrm>
            <a:off x="2339975" y="4648200"/>
            <a:ext cx="2052638" cy="9525"/>
          </a:xfrm>
          <a:prstGeom prst="line">
            <a:avLst/>
          </a:prstGeom>
          <a:ln w="9525" cap="flat" cmpd="sng">
            <a:solidFill>
              <a:schemeClr val="tx1"/>
            </a:solidFill>
            <a:prstDash val="solid"/>
            <a:headEnd type="none" w="med" len="med"/>
            <a:tailEnd type="none" w="med" len="med"/>
          </a:ln>
        </p:spPr>
      </p:cxn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0.05"/>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 calcmode="lin" valueType="num">
                                      <p:cBhvr>
                                        <p:cTn id="9" dur="500" fill="hold"/>
                                        <p:tgtEl>
                                          <p:spTgt spid="19"/>
                                        </p:tgtEl>
                                        <p:attrNameLst>
                                          <p:attrName>ppt_x</p:attrName>
                                        </p:attrNameLst>
                                      </p:cBhvr>
                                      <p:tavLst>
                                        <p:tav tm="0">
                                          <p:val>
                                            <p:strVal val="#ppt_x-.2"/>
                                          </p:val>
                                        </p:tav>
                                        <p:tav tm="100000">
                                          <p:val>
                                            <p:strVal val="#ppt_x"/>
                                          </p:val>
                                        </p:tav>
                                      </p:tavLst>
                                    </p:anim>
                                    <p:anim calcmode="lin" valueType="num">
                                      <p:cBhvr>
                                        <p:cTn id="10" dur="500" fill="hold"/>
                                        <p:tgtEl>
                                          <p:spTgt spid="19"/>
                                        </p:tgtEl>
                                        <p:attrNameLst>
                                          <p:attrName>ppt_y</p:attrName>
                                        </p:attrNameLst>
                                      </p:cBhvr>
                                      <p:tavLst>
                                        <p:tav tm="0">
                                          <p:val>
                                            <p:strVal val="#ppt_y"/>
                                          </p:val>
                                        </p:tav>
                                        <p:tav tm="100000">
                                          <p:val>
                                            <p:strVal val="#ppt_y"/>
                                          </p:val>
                                        </p:tav>
                                      </p:tavLst>
                                    </p:anim>
                                    <p:animEffect transition="in" filter="fade">
                                      <p:cBhvr>
                                        <p:cTn id="11" dur="500"/>
                                        <p:tgtEl>
                                          <p:spTgt spid="19"/>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ppt_w*0.05"/>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anim calcmode="lin" valueType="num">
                                      <p:cBhvr>
                                        <p:cTn id="17" dur="500" fill="hold"/>
                                        <p:tgtEl>
                                          <p:spTgt spid="14"/>
                                        </p:tgtEl>
                                        <p:attrNameLst>
                                          <p:attrName>ppt_x</p:attrName>
                                        </p:attrNameLst>
                                      </p:cBhvr>
                                      <p:tavLst>
                                        <p:tav tm="0">
                                          <p:val>
                                            <p:strVal val="#ppt_x-.2"/>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animEffect transition="in" filter="fade">
                                      <p:cBhvr>
                                        <p:cTn id="19" dur="500"/>
                                        <p:tgtEl>
                                          <p:spTgt spid="14"/>
                                        </p:tgtEl>
                                      </p:cBhvr>
                                    </p:animEffect>
                                  </p:childTnLst>
                                </p:cTn>
                              </p:par>
                            </p:childTnLst>
                          </p:cTn>
                        </p:par>
                        <p:par>
                          <p:cTn id="20" fill="hold">
                            <p:stCondLst>
                              <p:cond delay="1000"/>
                            </p:stCondLst>
                            <p:childTnLst>
                              <p:par>
                                <p:cTn id="21" presetID="54" presetClass="entr" presetSubtype="0" accel="10000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ppt_w*0.05"/>
                                          </p:val>
                                        </p:tav>
                                        <p:tav tm="100000">
                                          <p:val>
                                            <p:strVal val="#ppt_w"/>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anim calcmode="lin" valueType="num">
                                      <p:cBhvr>
                                        <p:cTn id="25" dur="500" fill="hold"/>
                                        <p:tgtEl>
                                          <p:spTgt spid="20"/>
                                        </p:tgtEl>
                                        <p:attrNameLst>
                                          <p:attrName>ppt_x</p:attrName>
                                        </p:attrNameLst>
                                      </p:cBhvr>
                                      <p:tavLst>
                                        <p:tav tm="0">
                                          <p:val>
                                            <p:strVal val="#ppt_x-.2"/>
                                          </p:val>
                                        </p:tav>
                                        <p:tav tm="100000">
                                          <p:val>
                                            <p:strVal val="#ppt_x"/>
                                          </p:val>
                                        </p:tav>
                                      </p:tavLst>
                                    </p:anim>
                                    <p:anim calcmode="lin" valueType="num">
                                      <p:cBhvr>
                                        <p:cTn id="26" dur="500" fill="hold"/>
                                        <p:tgtEl>
                                          <p:spTgt spid="20"/>
                                        </p:tgtEl>
                                        <p:attrNameLst>
                                          <p:attrName>ppt_y</p:attrName>
                                        </p:attrNameLst>
                                      </p:cBhvr>
                                      <p:tavLst>
                                        <p:tav tm="0">
                                          <p:val>
                                            <p:strVal val="#ppt_y"/>
                                          </p:val>
                                        </p:tav>
                                        <p:tav tm="100000">
                                          <p:val>
                                            <p:strVal val="#ppt_y"/>
                                          </p:val>
                                        </p:tav>
                                      </p:tavLst>
                                    </p:anim>
                                    <p:animEffect transition="in" filter="fade">
                                      <p:cBhvr>
                                        <p:cTn id="27" dur="500"/>
                                        <p:tgtEl>
                                          <p:spTgt spid="20"/>
                                        </p:tgtEl>
                                      </p:cBhvr>
                                    </p:animEffect>
                                  </p:childTnLst>
                                </p:cTn>
                              </p:par>
                            </p:childTnLst>
                          </p:cTn>
                        </p:par>
                        <p:par>
                          <p:cTn id="28" fill="hold">
                            <p:stCondLst>
                              <p:cond delay="1500"/>
                            </p:stCondLst>
                            <p:childTnLst>
                              <p:par>
                                <p:cTn id="29" presetID="54" presetClass="entr" presetSubtype="0" accel="10000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strVal val="#ppt_w*0.05"/>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anim calcmode="lin" valueType="num">
                                      <p:cBhvr>
                                        <p:cTn id="33" dur="500" fill="hold"/>
                                        <p:tgtEl>
                                          <p:spTgt spid="15"/>
                                        </p:tgtEl>
                                        <p:attrNameLst>
                                          <p:attrName>ppt_x</p:attrName>
                                        </p:attrNameLst>
                                      </p:cBhvr>
                                      <p:tavLst>
                                        <p:tav tm="0">
                                          <p:val>
                                            <p:strVal val="#ppt_x-.2"/>
                                          </p:val>
                                        </p:tav>
                                        <p:tav tm="100000">
                                          <p:val>
                                            <p:strVal val="#ppt_x"/>
                                          </p:val>
                                        </p:tav>
                                      </p:tavLst>
                                    </p:anim>
                                    <p:anim calcmode="lin" valueType="num">
                                      <p:cBhvr>
                                        <p:cTn id="34" dur="500" fill="hold"/>
                                        <p:tgtEl>
                                          <p:spTgt spid="15"/>
                                        </p:tgtEl>
                                        <p:attrNameLst>
                                          <p:attrName>ppt_y</p:attrName>
                                        </p:attrNameLst>
                                      </p:cBhvr>
                                      <p:tavLst>
                                        <p:tav tm="0">
                                          <p:val>
                                            <p:strVal val="#ppt_y"/>
                                          </p:val>
                                        </p:tav>
                                        <p:tav tm="100000">
                                          <p:val>
                                            <p:strVal val="#ppt_y"/>
                                          </p:val>
                                        </p:tav>
                                      </p:tavLst>
                                    </p:anim>
                                    <p:animEffect transition="in" filter="fade">
                                      <p:cBhvr>
                                        <p:cTn id="35" dur="500"/>
                                        <p:tgtEl>
                                          <p:spTgt spid="15"/>
                                        </p:tgtEl>
                                      </p:cBhvr>
                                    </p:animEffect>
                                  </p:childTnLst>
                                </p:cTn>
                              </p:par>
                            </p:childTnLst>
                          </p:cTn>
                        </p:par>
                        <p:par>
                          <p:cTn id="36" fill="hold">
                            <p:stCondLst>
                              <p:cond delay="2000"/>
                            </p:stCondLst>
                            <p:childTnLst>
                              <p:par>
                                <p:cTn id="37" presetID="54" presetClass="entr" presetSubtype="0" accel="10000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strVal val="#ppt_w*0.05"/>
                                          </p:val>
                                        </p:tav>
                                        <p:tav tm="100000">
                                          <p:val>
                                            <p:strVal val="#ppt_w"/>
                                          </p:val>
                                        </p:tav>
                                      </p:tavLst>
                                    </p:anim>
                                    <p:anim calcmode="lin" valueType="num">
                                      <p:cBhvr>
                                        <p:cTn id="40" dur="500" fill="hold"/>
                                        <p:tgtEl>
                                          <p:spTgt spid="21"/>
                                        </p:tgtEl>
                                        <p:attrNameLst>
                                          <p:attrName>ppt_h</p:attrName>
                                        </p:attrNameLst>
                                      </p:cBhvr>
                                      <p:tavLst>
                                        <p:tav tm="0">
                                          <p:val>
                                            <p:strVal val="#ppt_h"/>
                                          </p:val>
                                        </p:tav>
                                        <p:tav tm="100000">
                                          <p:val>
                                            <p:strVal val="#ppt_h"/>
                                          </p:val>
                                        </p:tav>
                                      </p:tavLst>
                                    </p:anim>
                                    <p:anim calcmode="lin" valueType="num">
                                      <p:cBhvr>
                                        <p:cTn id="41" dur="500" fill="hold"/>
                                        <p:tgtEl>
                                          <p:spTgt spid="21"/>
                                        </p:tgtEl>
                                        <p:attrNameLst>
                                          <p:attrName>ppt_x</p:attrName>
                                        </p:attrNameLst>
                                      </p:cBhvr>
                                      <p:tavLst>
                                        <p:tav tm="0">
                                          <p:val>
                                            <p:strVal val="#ppt_x-.2"/>
                                          </p:val>
                                        </p:tav>
                                        <p:tav tm="100000">
                                          <p:val>
                                            <p:strVal val="#ppt_x"/>
                                          </p:val>
                                        </p:tav>
                                      </p:tavLst>
                                    </p:anim>
                                    <p:anim calcmode="lin" valueType="num">
                                      <p:cBhvr>
                                        <p:cTn id="42" dur="500" fill="hold"/>
                                        <p:tgtEl>
                                          <p:spTgt spid="21"/>
                                        </p:tgtEl>
                                        <p:attrNameLst>
                                          <p:attrName>ppt_y</p:attrName>
                                        </p:attrNameLst>
                                      </p:cBhvr>
                                      <p:tavLst>
                                        <p:tav tm="0">
                                          <p:val>
                                            <p:strVal val="#ppt_y"/>
                                          </p:val>
                                        </p:tav>
                                        <p:tav tm="100000">
                                          <p:val>
                                            <p:strVal val="#ppt_y"/>
                                          </p:val>
                                        </p:tav>
                                      </p:tavLst>
                                    </p:anim>
                                    <p:animEffect transition="in" filter="fade">
                                      <p:cBhvr>
                                        <p:cTn id="43" dur="500"/>
                                        <p:tgtEl>
                                          <p:spTgt spid="21"/>
                                        </p:tgtEl>
                                      </p:cBhvr>
                                    </p:animEffect>
                                  </p:childTnLst>
                                </p:cTn>
                              </p:par>
                            </p:childTnLst>
                          </p:cTn>
                        </p:par>
                        <p:par>
                          <p:cTn id="44" fill="hold">
                            <p:stCondLst>
                              <p:cond delay="2500"/>
                            </p:stCondLst>
                            <p:childTnLst>
                              <p:par>
                                <p:cTn id="45" presetID="54" presetClass="entr" presetSubtype="0" accel="10000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ppt_w*0.05"/>
                                          </p:val>
                                        </p:tav>
                                        <p:tav tm="100000">
                                          <p:val>
                                            <p:strVal val="#ppt_w"/>
                                          </p:val>
                                        </p:tav>
                                      </p:tavLst>
                                    </p:anim>
                                    <p:anim calcmode="lin" valueType="num">
                                      <p:cBhvr>
                                        <p:cTn id="48" dur="500" fill="hold"/>
                                        <p:tgtEl>
                                          <p:spTgt spid="16"/>
                                        </p:tgtEl>
                                        <p:attrNameLst>
                                          <p:attrName>ppt_h</p:attrName>
                                        </p:attrNameLst>
                                      </p:cBhvr>
                                      <p:tavLst>
                                        <p:tav tm="0">
                                          <p:val>
                                            <p:strVal val="#ppt_h"/>
                                          </p:val>
                                        </p:tav>
                                        <p:tav tm="100000">
                                          <p:val>
                                            <p:strVal val="#ppt_h"/>
                                          </p:val>
                                        </p:tav>
                                      </p:tavLst>
                                    </p:anim>
                                    <p:anim calcmode="lin" valueType="num">
                                      <p:cBhvr>
                                        <p:cTn id="49" dur="500" fill="hold"/>
                                        <p:tgtEl>
                                          <p:spTgt spid="16"/>
                                        </p:tgtEl>
                                        <p:attrNameLst>
                                          <p:attrName>ppt_x</p:attrName>
                                        </p:attrNameLst>
                                      </p:cBhvr>
                                      <p:tavLst>
                                        <p:tav tm="0">
                                          <p:val>
                                            <p:strVal val="#ppt_x-.2"/>
                                          </p:val>
                                        </p:tav>
                                        <p:tav tm="100000">
                                          <p:val>
                                            <p:strVal val="#ppt_x"/>
                                          </p:val>
                                        </p:tav>
                                      </p:tavLst>
                                    </p:anim>
                                    <p:anim calcmode="lin" valueType="num">
                                      <p:cBhvr>
                                        <p:cTn id="50" dur="500" fill="hold"/>
                                        <p:tgtEl>
                                          <p:spTgt spid="16"/>
                                        </p:tgtEl>
                                        <p:attrNameLst>
                                          <p:attrName>ppt_y</p:attrName>
                                        </p:attrNameLst>
                                      </p:cBhvr>
                                      <p:tavLst>
                                        <p:tav tm="0">
                                          <p:val>
                                            <p:strVal val="#ppt_y"/>
                                          </p:val>
                                        </p:tav>
                                        <p:tav tm="100000">
                                          <p:val>
                                            <p:strVal val="#ppt_y"/>
                                          </p:val>
                                        </p:tav>
                                      </p:tavLst>
                                    </p:anim>
                                    <p:animEffect transition="in" filter="fade">
                                      <p:cBhvr>
                                        <p:cTn id="51" dur="500"/>
                                        <p:tgtEl>
                                          <p:spTgt spid="16"/>
                                        </p:tgtEl>
                                      </p:cBhvr>
                                    </p:animEffect>
                                  </p:childTnLst>
                                </p:cTn>
                              </p:par>
                            </p:childTnLst>
                          </p:cTn>
                        </p:par>
                        <p:par>
                          <p:cTn id="52" fill="hold">
                            <p:stCondLst>
                              <p:cond delay="3000"/>
                            </p:stCondLst>
                            <p:childTnLst>
                              <p:par>
                                <p:cTn id="53" presetID="54" presetClass="entr" presetSubtype="0" accel="10000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strVal val="#ppt_w*0.05"/>
                                          </p:val>
                                        </p:tav>
                                        <p:tav tm="100000">
                                          <p:val>
                                            <p:strVal val="#ppt_w"/>
                                          </p:val>
                                        </p:tav>
                                      </p:tavLst>
                                    </p:anim>
                                    <p:anim calcmode="lin" valueType="num">
                                      <p:cBhvr>
                                        <p:cTn id="56" dur="500" fill="hold"/>
                                        <p:tgtEl>
                                          <p:spTgt spid="22"/>
                                        </p:tgtEl>
                                        <p:attrNameLst>
                                          <p:attrName>ppt_h</p:attrName>
                                        </p:attrNameLst>
                                      </p:cBhvr>
                                      <p:tavLst>
                                        <p:tav tm="0">
                                          <p:val>
                                            <p:strVal val="#ppt_h"/>
                                          </p:val>
                                        </p:tav>
                                        <p:tav tm="100000">
                                          <p:val>
                                            <p:strVal val="#ppt_h"/>
                                          </p:val>
                                        </p:tav>
                                      </p:tavLst>
                                    </p:anim>
                                    <p:anim calcmode="lin" valueType="num">
                                      <p:cBhvr>
                                        <p:cTn id="57" dur="500" fill="hold"/>
                                        <p:tgtEl>
                                          <p:spTgt spid="22"/>
                                        </p:tgtEl>
                                        <p:attrNameLst>
                                          <p:attrName>ppt_x</p:attrName>
                                        </p:attrNameLst>
                                      </p:cBhvr>
                                      <p:tavLst>
                                        <p:tav tm="0">
                                          <p:val>
                                            <p:strVal val="#ppt_x-.2"/>
                                          </p:val>
                                        </p:tav>
                                        <p:tav tm="100000">
                                          <p:val>
                                            <p:strVal val="#ppt_x"/>
                                          </p:val>
                                        </p:tav>
                                      </p:tavLst>
                                    </p:anim>
                                    <p:anim calcmode="lin" valueType="num">
                                      <p:cBhvr>
                                        <p:cTn id="58" dur="500" fill="hold"/>
                                        <p:tgtEl>
                                          <p:spTgt spid="22"/>
                                        </p:tgtEl>
                                        <p:attrNameLst>
                                          <p:attrName>ppt_y</p:attrName>
                                        </p:attrNameLst>
                                      </p:cBhvr>
                                      <p:tavLst>
                                        <p:tav tm="0">
                                          <p:val>
                                            <p:strVal val="#ppt_y"/>
                                          </p:val>
                                        </p:tav>
                                        <p:tav tm="100000">
                                          <p:val>
                                            <p:strVal val="#ppt_y"/>
                                          </p:val>
                                        </p:tav>
                                      </p:tavLst>
                                    </p:anim>
                                    <p:animEffect transition="in" filter="fade">
                                      <p:cBhvr>
                                        <p:cTn id="59" dur="500"/>
                                        <p:tgtEl>
                                          <p:spTgt spid="22"/>
                                        </p:tgtEl>
                                      </p:cBhvr>
                                    </p:animEffect>
                                  </p:childTnLst>
                                </p:cTn>
                              </p:par>
                            </p:childTnLst>
                          </p:cTn>
                        </p:par>
                        <p:par>
                          <p:cTn id="60" fill="hold">
                            <p:stCondLst>
                              <p:cond delay="3500"/>
                            </p:stCondLst>
                            <p:childTnLst>
                              <p:par>
                                <p:cTn id="61" presetID="54" presetClass="entr" presetSubtype="0" accel="10000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strVal val="#ppt_w*0.05"/>
                                          </p:val>
                                        </p:tav>
                                        <p:tav tm="100000">
                                          <p:val>
                                            <p:strVal val="#ppt_w"/>
                                          </p:val>
                                        </p:tav>
                                      </p:tavLst>
                                    </p:anim>
                                    <p:anim calcmode="lin" valueType="num">
                                      <p:cBhvr>
                                        <p:cTn id="64" dur="500" fill="hold"/>
                                        <p:tgtEl>
                                          <p:spTgt spid="17"/>
                                        </p:tgtEl>
                                        <p:attrNameLst>
                                          <p:attrName>ppt_h</p:attrName>
                                        </p:attrNameLst>
                                      </p:cBhvr>
                                      <p:tavLst>
                                        <p:tav tm="0">
                                          <p:val>
                                            <p:strVal val="#ppt_h"/>
                                          </p:val>
                                        </p:tav>
                                        <p:tav tm="100000">
                                          <p:val>
                                            <p:strVal val="#ppt_h"/>
                                          </p:val>
                                        </p:tav>
                                      </p:tavLst>
                                    </p:anim>
                                    <p:anim calcmode="lin" valueType="num">
                                      <p:cBhvr>
                                        <p:cTn id="65" dur="500" fill="hold"/>
                                        <p:tgtEl>
                                          <p:spTgt spid="17"/>
                                        </p:tgtEl>
                                        <p:attrNameLst>
                                          <p:attrName>ppt_x</p:attrName>
                                        </p:attrNameLst>
                                      </p:cBhvr>
                                      <p:tavLst>
                                        <p:tav tm="0">
                                          <p:val>
                                            <p:strVal val="#ppt_x-.2"/>
                                          </p:val>
                                        </p:tav>
                                        <p:tav tm="100000">
                                          <p:val>
                                            <p:strVal val="#ppt_x"/>
                                          </p:val>
                                        </p:tav>
                                      </p:tavLst>
                                    </p:anim>
                                    <p:anim calcmode="lin" valueType="num">
                                      <p:cBhvr>
                                        <p:cTn id="66" dur="500" fill="hold"/>
                                        <p:tgtEl>
                                          <p:spTgt spid="17"/>
                                        </p:tgtEl>
                                        <p:attrNameLst>
                                          <p:attrName>ppt_y</p:attrName>
                                        </p:attrNameLst>
                                      </p:cBhvr>
                                      <p:tavLst>
                                        <p:tav tm="0">
                                          <p:val>
                                            <p:strVal val="#ppt_y"/>
                                          </p:val>
                                        </p:tav>
                                        <p:tav tm="100000">
                                          <p:val>
                                            <p:strVal val="#ppt_y"/>
                                          </p:val>
                                        </p:tav>
                                      </p:tavLst>
                                    </p:anim>
                                    <p:animEffect transition="in" filter="fade">
                                      <p:cBhvr>
                                        <p:cTn id="67" dur="500"/>
                                        <p:tgtEl>
                                          <p:spTgt spid="17"/>
                                        </p:tgtEl>
                                      </p:cBhvr>
                                    </p:animEffect>
                                  </p:childTnLst>
                                </p:cTn>
                              </p:par>
                            </p:childTnLst>
                          </p:cTn>
                        </p:par>
                        <p:par>
                          <p:cTn id="68" fill="hold">
                            <p:stCondLst>
                              <p:cond delay="4000"/>
                            </p:stCondLst>
                            <p:childTnLst>
                              <p:par>
                                <p:cTn id="69" presetID="54" presetClass="entr" presetSubtype="0" accel="100000"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strVal val="#ppt_w*0.05"/>
                                          </p:val>
                                        </p:tav>
                                        <p:tav tm="100000">
                                          <p:val>
                                            <p:strVal val="#ppt_w"/>
                                          </p:val>
                                        </p:tav>
                                      </p:tavLst>
                                    </p:anim>
                                    <p:anim calcmode="lin" valueType="num">
                                      <p:cBhvr>
                                        <p:cTn id="72" dur="500" fill="hold"/>
                                        <p:tgtEl>
                                          <p:spTgt spid="23"/>
                                        </p:tgtEl>
                                        <p:attrNameLst>
                                          <p:attrName>ppt_h</p:attrName>
                                        </p:attrNameLst>
                                      </p:cBhvr>
                                      <p:tavLst>
                                        <p:tav tm="0">
                                          <p:val>
                                            <p:strVal val="#ppt_h"/>
                                          </p:val>
                                        </p:tav>
                                        <p:tav tm="100000">
                                          <p:val>
                                            <p:strVal val="#ppt_h"/>
                                          </p:val>
                                        </p:tav>
                                      </p:tavLst>
                                    </p:anim>
                                    <p:anim calcmode="lin" valueType="num">
                                      <p:cBhvr>
                                        <p:cTn id="73" dur="500" fill="hold"/>
                                        <p:tgtEl>
                                          <p:spTgt spid="23"/>
                                        </p:tgtEl>
                                        <p:attrNameLst>
                                          <p:attrName>ppt_x</p:attrName>
                                        </p:attrNameLst>
                                      </p:cBhvr>
                                      <p:tavLst>
                                        <p:tav tm="0">
                                          <p:val>
                                            <p:strVal val="#ppt_x-.2"/>
                                          </p:val>
                                        </p:tav>
                                        <p:tav tm="100000">
                                          <p:val>
                                            <p:strVal val="#ppt_x"/>
                                          </p:val>
                                        </p:tav>
                                      </p:tavLst>
                                    </p:anim>
                                    <p:anim calcmode="lin" valueType="num">
                                      <p:cBhvr>
                                        <p:cTn id="74" dur="500" fill="hold"/>
                                        <p:tgtEl>
                                          <p:spTgt spid="23"/>
                                        </p:tgtEl>
                                        <p:attrNameLst>
                                          <p:attrName>ppt_y</p:attrName>
                                        </p:attrNameLst>
                                      </p:cBhvr>
                                      <p:tavLst>
                                        <p:tav tm="0">
                                          <p:val>
                                            <p:strVal val="#ppt_y"/>
                                          </p:val>
                                        </p:tav>
                                        <p:tav tm="100000">
                                          <p:val>
                                            <p:strVal val="#ppt_y"/>
                                          </p:val>
                                        </p:tav>
                                      </p:tavLst>
                                    </p:anim>
                                    <p:animEffect transition="in" filter="fade">
                                      <p:cBhvr>
                                        <p:cTn id="75" dur="500"/>
                                        <p:tgtEl>
                                          <p:spTgt spid="23"/>
                                        </p:tgtEl>
                                      </p:cBhvr>
                                    </p:animEffect>
                                  </p:childTnLst>
                                </p:cTn>
                              </p:par>
                            </p:childTnLst>
                          </p:cTn>
                        </p:par>
                        <p:par>
                          <p:cTn id="76" fill="hold">
                            <p:stCondLst>
                              <p:cond delay="4500"/>
                            </p:stCondLst>
                            <p:childTnLst>
                              <p:par>
                                <p:cTn id="77" presetID="54" presetClass="entr" presetSubtype="0" accel="10000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strVal val="#ppt_w*0.05"/>
                                          </p:val>
                                        </p:tav>
                                        <p:tav tm="100000">
                                          <p:val>
                                            <p:strVal val="#ppt_w"/>
                                          </p:val>
                                        </p:tav>
                                      </p:tavLst>
                                    </p:anim>
                                    <p:anim calcmode="lin" valueType="num">
                                      <p:cBhvr>
                                        <p:cTn id="80" dur="500" fill="hold"/>
                                        <p:tgtEl>
                                          <p:spTgt spid="18"/>
                                        </p:tgtEl>
                                        <p:attrNameLst>
                                          <p:attrName>ppt_h</p:attrName>
                                        </p:attrNameLst>
                                      </p:cBhvr>
                                      <p:tavLst>
                                        <p:tav tm="0">
                                          <p:val>
                                            <p:strVal val="#ppt_h"/>
                                          </p:val>
                                        </p:tav>
                                        <p:tav tm="100000">
                                          <p:val>
                                            <p:strVal val="#ppt_h"/>
                                          </p:val>
                                        </p:tav>
                                      </p:tavLst>
                                    </p:anim>
                                    <p:anim calcmode="lin" valueType="num">
                                      <p:cBhvr>
                                        <p:cTn id="81" dur="500" fill="hold"/>
                                        <p:tgtEl>
                                          <p:spTgt spid="18"/>
                                        </p:tgtEl>
                                        <p:attrNameLst>
                                          <p:attrName>ppt_x</p:attrName>
                                        </p:attrNameLst>
                                      </p:cBhvr>
                                      <p:tavLst>
                                        <p:tav tm="0">
                                          <p:val>
                                            <p:strVal val="#ppt_x-.2"/>
                                          </p:val>
                                        </p:tav>
                                        <p:tav tm="100000">
                                          <p:val>
                                            <p:strVal val="#ppt_x"/>
                                          </p:val>
                                        </p:tav>
                                      </p:tavLst>
                                    </p:anim>
                                    <p:anim calcmode="lin" valueType="num">
                                      <p:cBhvr>
                                        <p:cTn id="82" dur="500" fill="hold"/>
                                        <p:tgtEl>
                                          <p:spTgt spid="18"/>
                                        </p:tgtEl>
                                        <p:attrNameLst>
                                          <p:attrName>ppt_y</p:attrName>
                                        </p:attrNameLst>
                                      </p:cBhvr>
                                      <p:tavLst>
                                        <p:tav tm="0">
                                          <p:val>
                                            <p:strVal val="#ppt_y"/>
                                          </p:val>
                                        </p:tav>
                                        <p:tav tm="100000">
                                          <p:val>
                                            <p:strVal val="#ppt_y"/>
                                          </p:val>
                                        </p:tav>
                                      </p:tavLst>
                                    </p:anim>
                                    <p:animEffect transition="in" filter="fade">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AutoShape 291"/>
          <p:cNvSpPr/>
          <p:nvPr/>
        </p:nvSpPr>
        <p:spPr>
          <a:xfrm rot="-10800000" flipV="1">
            <a:off x="185738"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27651"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外出血止血方法</a:t>
            </a:r>
            <a:endParaRPr lang="zh-CN" altLang="en-US" sz="3200" b="1" dirty="0">
              <a:solidFill>
                <a:srgbClr val="5F5F5F"/>
              </a:solidFill>
              <a:latin typeface="宋体" panose="02010600030101010101" pitchFamily="2" charset="-122"/>
            </a:endParaRPr>
          </a:p>
        </p:txBody>
      </p:sp>
      <p:sp>
        <p:nvSpPr>
          <p:cNvPr id="4" name="平行四边形 3">
            <a:hlinkClick r:id="rId1" action="ppaction://hlinkfile"/>
          </p:cNvPr>
          <p:cNvSpPr>
            <a:spLocks noChangeArrowheads="1"/>
          </p:cNvSpPr>
          <p:nvPr/>
        </p:nvSpPr>
        <p:spPr bwMode="auto">
          <a:xfrm>
            <a:off x="2124075" y="3071813"/>
            <a:ext cx="1581150" cy="1871663"/>
          </a:xfrm>
          <a:prstGeom prst="parallelogram">
            <a:avLst>
              <a:gd name="adj" fmla="val 20417"/>
            </a:avLst>
          </a:prstGeom>
          <a:solidFill>
            <a:srgbClr val="FF6600"/>
          </a:solidFill>
          <a:ln>
            <a:noFill/>
          </a:ln>
          <a:effectLst>
            <a:outerShdw sy="23000" kx="-1199993" algn="bl" rotWithShape="0">
              <a:srgbClr val="000000">
                <a:alpha val="20000"/>
              </a:srgbClr>
            </a:outerShdw>
          </a:effectLst>
        </p:spPr>
        <p:txBody>
          <a:bodyPr lIns="0" rIns="0" anchor="ctr"/>
          <a:lstStyle/>
          <a:p>
            <a:pPr marL="0" marR="0" lvl="0" indent="0" algn="l" defTabSz="914400" rtl="0" eaLnBrk="1" fontAlgn="auto" latinLnBrk="0" hangingPunct="1">
              <a:lnSpc>
                <a:spcPct val="120000"/>
              </a:lnSpc>
              <a:spcBef>
                <a:spcPts val="600"/>
              </a:spcBef>
              <a:spcAft>
                <a:spcPts val="600"/>
              </a:spcAft>
              <a:buClrTx/>
              <a:buSzTx/>
              <a:buFontTx/>
              <a:buNone/>
              <a:defRPr/>
            </a:pPr>
            <a:r>
              <a:rPr kumimoji="0" lang="zh-CN" altLang="en-US" sz="2800" b="0" i="0" u="none" strike="noStrike" kern="0" cap="none" spc="0" normalizeH="0" baseline="0" noProof="0" dirty="0">
                <a:ln>
                  <a:noFill/>
                </a:ln>
                <a:solidFill>
                  <a:sysClr val="window" lastClr="FFFFFF"/>
                </a:solidFill>
                <a:effectLst/>
                <a:uLnTx/>
                <a:uFillTx/>
                <a:latin typeface="Impact" panose="020B0806030902050204" pitchFamily="34" charset="0"/>
                <a:ea typeface="+mn-ea"/>
                <a:cs typeface="+mn-cs"/>
              </a:rPr>
              <a:t>  压住</a:t>
            </a:r>
            <a:endParaRPr kumimoji="0" lang="zh-CN" altLang="en-US" sz="2800" b="0" i="0" u="none" strike="noStrike" kern="0" cap="none" spc="0" normalizeH="0" baseline="0" noProof="0" dirty="0">
              <a:ln>
                <a:noFill/>
              </a:ln>
              <a:solidFill>
                <a:sysClr val="window" lastClr="FFFFFF"/>
              </a:solidFill>
              <a:effectLst/>
              <a:uLnTx/>
              <a:uFillTx/>
              <a:latin typeface="Impact" panose="020B0806030902050204" pitchFamily="34" charset="0"/>
              <a:ea typeface="+mn-ea"/>
              <a:cs typeface="+mn-cs"/>
            </a:endParaRPr>
          </a:p>
        </p:txBody>
      </p:sp>
      <p:sp>
        <p:nvSpPr>
          <p:cNvPr id="5" name="平行四边形 4"/>
          <p:cNvSpPr>
            <a:spLocks noChangeArrowheads="1"/>
          </p:cNvSpPr>
          <p:nvPr/>
        </p:nvSpPr>
        <p:spPr bwMode="auto">
          <a:xfrm>
            <a:off x="3563938" y="2981325"/>
            <a:ext cx="1577975" cy="1954213"/>
          </a:xfrm>
          <a:prstGeom prst="parallelogram">
            <a:avLst>
              <a:gd name="adj" fmla="val 20417"/>
            </a:avLst>
          </a:prstGeom>
          <a:solidFill>
            <a:srgbClr val="FF6600"/>
          </a:solidFill>
          <a:ln>
            <a:noFill/>
          </a:ln>
          <a:effectLst>
            <a:outerShdw sy="23000" kx="-1199993" algn="bl" rotWithShape="0">
              <a:srgbClr val="000000">
                <a:alpha val="20000"/>
              </a:srgbClr>
            </a:outerShdw>
          </a:effectLst>
        </p:spPr>
        <p:txBody>
          <a:bodyPr lIns="0" rIns="0" anchor="ctr"/>
          <a:lstStyle/>
          <a:p>
            <a:pPr marL="0" marR="0" lvl="0" indent="0" algn="l" defTabSz="914400" rtl="0" eaLnBrk="1" fontAlgn="auto" latinLnBrk="0" hangingPunct="1">
              <a:lnSpc>
                <a:spcPct val="120000"/>
              </a:lnSpc>
              <a:spcBef>
                <a:spcPts val="600"/>
              </a:spcBef>
              <a:spcAft>
                <a:spcPts val="600"/>
              </a:spcAft>
              <a:buClrTx/>
              <a:buSzTx/>
              <a:buFontTx/>
              <a:buNone/>
              <a:defRPr/>
            </a:pPr>
            <a:r>
              <a:rPr kumimoji="0" lang="zh-CN" altLang="en-US" sz="2800" b="0" i="0" u="none" strike="noStrike" kern="0" cap="none" spc="0" normalizeH="0" baseline="0" noProof="0" dirty="0">
                <a:ln>
                  <a:noFill/>
                </a:ln>
                <a:solidFill>
                  <a:sysClr val="window" lastClr="FFFFFF"/>
                </a:solidFill>
                <a:effectLst/>
                <a:uLnTx/>
                <a:uFillTx/>
                <a:latin typeface="Impact" panose="020B0806030902050204" pitchFamily="34" charset="0"/>
                <a:ea typeface="+mn-ea"/>
                <a:cs typeface="+mn-cs"/>
              </a:rPr>
              <a:t>  包住</a:t>
            </a:r>
            <a:endParaRPr kumimoji="0" lang="zh-CN" altLang="en-US" sz="2800" b="0" i="0" u="none" strike="noStrike" kern="0" cap="none" spc="0" normalizeH="0" baseline="0" noProof="0" dirty="0">
              <a:ln>
                <a:noFill/>
              </a:ln>
              <a:solidFill>
                <a:sysClr val="window" lastClr="FFFFFF"/>
              </a:solidFill>
              <a:effectLst/>
              <a:uLnTx/>
              <a:uFillTx/>
              <a:latin typeface="Impact" panose="020B0806030902050204" pitchFamily="34" charset="0"/>
              <a:ea typeface="+mn-ea"/>
              <a:cs typeface="+mn-cs"/>
            </a:endParaRPr>
          </a:p>
        </p:txBody>
      </p:sp>
      <p:sp>
        <p:nvSpPr>
          <p:cNvPr id="6" name="矩形 17">
            <a:hlinkClick r:id="" action="ppaction://noaction"/>
          </p:cNvPr>
          <p:cNvSpPr>
            <a:spLocks noChangeArrowheads="1"/>
          </p:cNvSpPr>
          <p:nvPr/>
        </p:nvSpPr>
        <p:spPr bwMode="auto">
          <a:xfrm>
            <a:off x="5000625" y="2816225"/>
            <a:ext cx="2063750" cy="2052638"/>
          </a:xfrm>
          <a:custGeom>
            <a:avLst/>
            <a:gdLst>
              <a:gd name="T0" fmla="*/ 0 w 1809407"/>
              <a:gd name="T1" fmla="*/ 0 h 3440675"/>
              <a:gd name="T2" fmla="*/ 1809407 w 1809407"/>
              <a:gd name="T3" fmla="*/ 3440675 h 3440675"/>
            </a:gdLst>
            <a:ahLst/>
            <a:cxnLst/>
            <a:rect l="T0" t="T1" r="T2" b="T3"/>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rgbClr val="FF6600"/>
          </a:solidFill>
          <a:ln>
            <a:noFill/>
          </a:ln>
          <a:effectLst>
            <a:outerShdw sy="23000" kx="-1199993" algn="bl" rotWithShape="0">
              <a:srgbClr val="000000">
                <a:alpha val="20000"/>
              </a:srgbClr>
            </a:outerShdw>
          </a:effectLst>
        </p:spPr>
        <p:txBody>
          <a:bodyPr lIns="0" rIns="0" anchor="ctr"/>
          <a:lstStyle/>
          <a:p>
            <a:pPr marL="0" marR="0" lvl="0" indent="0" algn="l" defTabSz="914400" rtl="0" eaLnBrk="1" fontAlgn="auto" latinLnBrk="0" hangingPunct="1">
              <a:lnSpc>
                <a:spcPct val="120000"/>
              </a:lnSpc>
              <a:spcBef>
                <a:spcPts val="600"/>
              </a:spcBef>
              <a:spcAft>
                <a:spcPts val="600"/>
              </a:spcAft>
              <a:buClrTx/>
              <a:buSzTx/>
              <a:buFontTx/>
              <a:buNone/>
              <a:defRPr/>
            </a:pPr>
            <a:r>
              <a:rPr kumimoji="0" lang="zh-CN" altLang="en-US" sz="2800" b="0" i="0" u="none" strike="noStrike" kern="0" cap="none" spc="0" normalizeH="0" baseline="0" noProof="0" dirty="0">
                <a:ln>
                  <a:noFill/>
                </a:ln>
                <a:solidFill>
                  <a:sysClr val="window" lastClr="FFFFFF"/>
                </a:solidFill>
                <a:effectLst/>
                <a:uLnTx/>
                <a:uFillTx/>
                <a:latin typeface="Impact" panose="020B0806030902050204" pitchFamily="34" charset="0"/>
                <a:ea typeface="+mn-ea"/>
                <a:cs typeface="+mn-cs"/>
              </a:rPr>
              <a:t>          捆住</a:t>
            </a:r>
            <a:endParaRPr kumimoji="0" lang="zh-CN" altLang="en-US" sz="2800" b="0" i="0" u="none" strike="noStrike" kern="0" cap="none" spc="0" normalizeH="0" baseline="0" noProof="0" dirty="0">
              <a:ln>
                <a:noFill/>
              </a:ln>
              <a:solidFill>
                <a:sysClr val="window" lastClr="FFFFFF"/>
              </a:solidFill>
              <a:effectLst/>
              <a:uLnTx/>
              <a:uFillTx/>
              <a:latin typeface="Impact" panose="020B0806030902050204" pitchFamily="34" charset="0"/>
              <a:ea typeface="+mn-ea"/>
              <a:cs typeface="+mn-cs"/>
            </a:endParaRPr>
          </a:p>
        </p:txBody>
      </p:sp>
      <p:pic>
        <p:nvPicPr>
          <p:cNvPr id="2" name="图片 1"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AutoShape 291"/>
          <p:cNvSpPr/>
          <p:nvPr/>
        </p:nvSpPr>
        <p:spPr>
          <a:xfrm rot="-10800000" flipV="1">
            <a:off x="185738"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28675"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外出血止血方法</a:t>
            </a:r>
            <a:endParaRPr lang="zh-CN" altLang="en-US" sz="3200" b="1" dirty="0">
              <a:solidFill>
                <a:srgbClr val="5F5F5F"/>
              </a:solidFill>
              <a:latin typeface="宋体" panose="02010600030101010101" pitchFamily="2" charset="-122"/>
            </a:endParaRPr>
          </a:p>
        </p:txBody>
      </p:sp>
      <p:pic>
        <p:nvPicPr>
          <p:cNvPr id="28676" name="Picture 1"/>
          <p:cNvPicPr>
            <a:picLocks noChangeAspect="1"/>
          </p:cNvPicPr>
          <p:nvPr/>
        </p:nvPicPr>
        <p:blipFill>
          <a:blip r:embed="rId1"/>
          <a:stretch>
            <a:fillRect/>
          </a:stretch>
        </p:blipFill>
        <p:spPr>
          <a:xfrm>
            <a:off x="2268538" y="981075"/>
            <a:ext cx="4679950" cy="3494088"/>
          </a:xfrm>
          <a:prstGeom prst="rect">
            <a:avLst/>
          </a:prstGeom>
          <a:noFill/>
          <a:ln w="9525">
            <a:noFill/>
          </a:ln>
        </p:spPr>
      </p:pic>
      <p:sp>
        <p:nvSpPr>
          <p:cNvPr id="28677" name="矩形 10"/>
          <p:cNvSpPr/>
          <p:nvPr/>
        </p:nvSpPr>
        <p:spPr>
          <a:xfrm>
            <a:off x="611188" y="4797425"/>
            <a:ext cx="7154862" cy="830263"/>
          </a:xfrm>
          <a:prstGeom prst="rect">
            <a:avLst/>
          </a:prstGeom>
          <a:noFill/>
          <a:ln w="9525">
            <a:noFill/>
          </a:ln>
        </p:spPr>
        <p:txBody>
          <a:bodyPr>
            <a:spAutoFit/>
          </a:bodyPr>
          <a:p>
            <a:r>
              <a:rPr lang="zh-CN" altLang="en-US" sz="2400" b="1" dirty="0">
                <a:latin typeface="Arial" panose="020B0604020202020204" pitchFamily="34" charset="0"/>
              </a:rPr>
              <a:t>常用的材料有无菌敷料、绷带、三角巾、创口贴、止血带，也可用毛巾、手绢、布料、衣物等代替。</a:t>
            </a:r>
            <a:endParaRPr lang="zh-CN" altLang="en-US" sz="2400" b="1" dirty="0">
              <a:latin typeface="Arial" panose="020B0604020202020204" pitchFamily="34" charset="0"/>
            </a:endParaRPr>
          </a:p>
        </p:txBody>
      </p: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026" name="Object 2">
            <a:hlinkClick r:id="" action="ppaction://noaction"/>
          </p:cNvPr>
          <p:cNvGraphicFramePr/>
          <p:nvPr/>
        </p:nvGraphicFramePr>
        <p:xfrm>
          <a:off x="1042988" y="1125538"/>
          <a:ext cx="1944687" cy="1954212"/>
        </p:xfrm>
        <a:graphic>
          <a:graphicData uri="http://schemas.openxmlformats.org/presentationml/2006/ole">
            <mc:AlternateContent xmlns:mc="http://schemas.openxmlformats.org/markup-compatibility/2006">
              <mc:Choice xmlns:v="urn:schemas-microsoft-com:vml" Requires="v">
                <p:oleObj spid="_x0000_s3076" name="" r:id="rId1" imgW="2933700" imgH="2952750" progId="">
                  <p:embed/>
                </p:oleObj>
              </mc:Choice>
              <mc:Fallback>
                <p:oleObj name="" r:id="rId1" imgW="2933700" imgH="2952750" progId="">
                  <p:embed/>
                  <p:pic>
                    <p:nvPicPr>
                      <p:cNvPr id="0" name="图片 3075"/>
                      <p:cNvPicPr/>
                      <p:nvPr/>
                    </p:nvPicPr>
                    <p:blipFill>
                      <a:blip r:embed="rId2"/>
                      <a:stretch>
                        <a:fillRect/>
                      </a:stretch>
                    </p:blipFill>
                    <p:spPr>
                      <a:xfrm>
                        <a:off x="1042988" y="1125538"/>
                        <a:ext cx="1944687" cy="1954212"/>
                      </a:xfrm>
                      <a:prstGeom prst="rect">
                        <a:avLst/>
                      </a:prstGeom>
                      <a:noFill/>
                      <a:ln w="38100">
                        <a:noFill/>
                        <a:miter/>
                      </a:ln>
                    </p:spPr>
                  </p:pic>
                </p:oleObj>
              </mc:Fallback>
            </mc:AlternateContent>
          </a:graphicData>
        </a:graphic>
      </p:graphicFrame>
      <p:sp>
        <p:nvSpPr>
          <p:cNvPr id="1028" name="TextBox 8"/>
          <p:cNvSpPr txBox="1"/>
          <p:nvPr/>
        </p:nvSpPr>
        <p:spPr>
          <a:xfrm>
            <a:off x="1258888" y="2997200"/>
            <a:ext cx="1784350" cy="461963"/>
          </a:xfrm>
          <a:prstGeom prst="rect">
            <a:avLst/>
          </a:prstGeom>
          <a:noFill/>
          <a:ln w="9525">
            <a:noFill/>
          </a:ln>
        </p:spPr>
        <p:txBody>
          <a:bodyPr>
            <a:spAutoFit/>
          </a:bodyPr>
          <a:p>
            <a:r>
              <a:rPr lang="zh-CN" altLang="en-US" sz="2400" b="1" dirty="0">
                <a:solidFill>
                  <a:srgbClr val="404040"/>
                </a:solidFill>
                <a:latin typeface="宋体" panose="02010600030101010101" pitchFamily="2" charset="-122"/>
              </a:rPr>
              <a:t>少量出血</a:t>
            </a:r>
            <a:endParaRPr lang="zh-CN" altLang="en-US" sz="2400" b="1" dirty="0">
              <a:solidFill>
                <a:srgbClr val="404040"/>
              </a:solidFill>
              <a:latin typeface="宋体" panose="02010600030101010101" pitchFamily="2" charset="-122"/>
            </a:endParaRPr>
          </a:p>
        </p:txBody>
      </p:sp>
      <p:sp>
        <p:nvSpPr>
          <p:cNvPr id="5" name="圆角矩形标注 4">
            <a:hlinkClick r:id="" action="ppaction://noaction"/>
          </p:cNvPr>
          <p:cNvSpPr/>
          <p:nvPr/>
        </p:nvSpPr>
        <p:spPr bwMode="auto">
          <a:xfrm>
            <a:off x="3563888" y="908720"/>
            <a:ext cx="5400600" cy="1931092"/>
          </a:xfrm>
          <a:prstGeom prst="wedgeRoundRectCallout">
            <a:avLst>
              <a:gd name="adj1" fmla="val -58433"/>
              <a:gd name="adj2" fmla="val -1359"/>
              <a:gd name="adj3" fmla="val 16667"/>
            </a:avLst>
          </a:prstGeom>
          <a:solidFill>
            <a:schemeClr val="bg1"/>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lIns="0" rIns="0" anchor="ctr"/>
          <a:lstStyle/>
          <a:p>
            <a:pPr marL="0" marR="0" lvl="0" indent="0" algn="l" defTabSz="914400" rtl="0" eaLnBrk="1" fontAlgn="base" latinLnBrk="0" hangingPunct="1">
              <a:lnSpc>
                <a:spcPct val="120000"/>
              </a:lnSpc>
              <a:spcBef>
                <a:spcPts val="600"/>
              </a:spcBef>
              <a:spcAft>
                <a:spcPts val="60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0000"/>
                </a:solidFill>
                <a:effectLst/>
                <a:uLnTx/>
                <a:uFillTx/>
                <a:latin typeface="Impact" panose="020B0806030902050204" pitchFamily="34" charset="0"/>
                <a:ea typeface="微软雅黑" panose="020B0503020204020204" pitchFamily="34" charset="-122"/>
                <a:cs typeface="+mn-cs"/>
              </a:rPr>
              <a:t> </a:t>
            </a:r>
            <a:endParaRPr kumimoji="0" lang="en-US" altLang="zh-CN" sz="2000" b="1" i="0" u="none" strike="noStrike" kern="1200" cap="none" spc="0" normalizeH="0" baseline="0" noProof="0" dirty="0">
              <a:ln>
                <a:noFill/>
              </a:ln>
              <a:solidFill>
                <a:srgbClr val="FF0000"/>
              </a:solidFill>
              <a:effectLst/>
              <a:uLnTx/>
              <a:uFillTx/>
              <a:latin typeface="Impact" panose="020B0806030902050204" pitchFamily="34" charset="0"/>
              <a:ea typeface="微软雅黑" panose="020B0503020204020204" pitchFamily="34"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救护员戴手套，清水、肥皂冲洗伤口</a:t>
            </a:r>
            <a:endPar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创可贴、纱布等包扎</a:t>
            </a:r>
            <a:endPar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不用</a:t>
            </a: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药棉、绒毛布覆盖伤口</a:t>
            </a:r>
            <a:endPar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ts val="600"/>
              </a:spcBef>
              <a:spcAft>
                <a:spcPts val="600"/>
              </a:spcAft>
              <a:buClrTx/>
              <a:buSzTx/>
              <a:buFont typeface="Arial" panose="020B0604020202020204" pitchFamily="34" charset="0"/>
              <a:buChar char="•"/>
              <a:defRPr/>
            </a:pPr>
            <a:endParaRPr kumimoji="0" lang="zh-CN" altLang="en-US" sz="2000" b="0" i="0" u="none" strike="noStrike" kern="1200" cap="none" spc="0" normalizeH="0" baseline="0" noProof="0" dirty="0">
              <a:ln>
                <a:noFill/>
              </a:ln>
              <a:solidFill>
                <a:srgbClr val="FF0000"/>
              </a:solidFill>
              <a:effectLst/>
              <a:uLnTx/>
              <a:uFillTx/>
              <a:latin typeface="Impact" panose="020B0806030902050204" pitchFamily="34" charset="0"/>
              <a:ea typeface="微软雅黑" panose="020B0503020204020204" pitchFamily="34" charset="-122"/>
              <a:cs typeface="+mn-cs"/>
            </a:endParaRPr>
          </a:p>
        </p:txBody>
      </p:sp>
      <p:pic>
        <p:nvPicPr>
          <p:cNvPr id="6" name="Picture 7" descr="elev_g">
            <a:hlinkClick r:id="" action="ppaction://noaction"/>
          </p:cNvPr>
          <p:cNvPicPr>
            <a:picLocks noChangeAspect="1" noChangeArrowheads="1"/>
          </p:cNvPicPr>
          <p:nvPr/>
        </p:nvPicPr>
        <p:blipFill>
          <a:blip r:embed="rId3" cstate="print">
            <a:lum bright="6000"/>
          </a:blip>
          <a:srcRect l="16705" t="18983" r="16473" b="2794"/>
          <a:stretch>
            <a:fillRect/>
          </a:stretch>
        </p:blipFill>
        <p:spPr bwMode="auto">
          <a:xfrm>
            <a:off x="1043608" y="3573016"/>
            <a:ext cx="1944216" cy="172819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TextBox 6"/>
          <p:cNvSpPr txBox="1"/>
          <p:nvPr/>
        </p:nvSpPr>
        <p:spPr>
          <a:xfrm>
            <a:off x="1331913" y="5516563"/>
            <a:ext cx="1784350" cy="461962"/>
          </a:xfrm>
          <a:prstGeom prst="rect">
            <a:avLst/>
          </a:prstGeom>
          <a:noFill/>
          <a:ln w="9525">
            <a:noFill/>
          </a:ln>
        </p:spPr>
        <p:txBody>
          <a:bodyPr>
            <a:spAutoFit/>
          </a:bodyPr>
          <a:p>
            <a:r>
              <a:rPr lang="zh-CN" altLang="en-US" sz="2400" b="1" dirty="0">
                <a:solidFill>
                  <a:srgbClr val="404040"/>
                </a:solidFill>
                <a:latin typeface="宋体" panose="02010600030101010101" pitchFamily="2" charset="-122"/>
              </a:rPr>
              <a:t>严重出血</a:t>
            </a:r>
            <a:endParaRPr lang="zh-CN" altLang="en-US" sz="2400" b="1" dirty="0">
              <a:solidFill>
                <a:srgbClr val="404040"/>
              </a:solidFill>
              <a:latin typeface="宋体" panose="02010600030101010101" pitchFamily="2" charset="-122"/>
            </a:endParaRPr>
          </a:p>
        </p:txBody>
      </p:sp>
      <p:sp>
        <p:nvSpPr>
          <p:cNvPr id="8" name="圆角矩形标注 7">
            <a:hlinkClick r:id="" action="ppaction://noaction"/>
          </p:cNvPr>
          <p:cNvSpPr/>
          <p:nvPr/>
        </p:nvSpPr>
        <p:spPr bwMode="auto">
          <a:xfrm>
            <a:off x="3563887" y="2996952"/>
            <a:ext cx="5184577" cy="3024336"/>
          </a:xfrm>
          <a:prstGeom prst="wedgeRoundRectCallout">
            <a:avLst>
              <a:gd name="adj1" fmla="val -57100"/>
              <a:gd name="adj2" fmla="val -4166"/>
              <a:gd name="adj3" fmla="val 16667"/>
            </a:avLst>
          </a:prstGeom>
          <a:solidFill>
            <a:schemeClr val="bg1"/>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lIns="0" rIns="0" anchor="ctr"/>
          <a:lstStyle/>
          <a:p>
            <a:pPr marL="0" marR="0" lvl="0" indent="0" algn="l" defTabSz="914400" rtl="0" eaLnBrk="1" fontAlgn="base" latinLnBrk="0" hangingPunct="1">
              <a:lnSpc>
                <a:spcPct val="120000"/>
              </a:lnSpc>
              <a:spcBef>
                <a:spcPts val="600"/>
              </a:spcBef>
              <a:spcAft>
                <a:spcPts val="60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0000"/>
                </a:solidFill>
                <a:effectLst/>
                <a:uLnTx/>
                <a:uFillTx/>
                <a:latin typeface="Impact" panose="020B0806030902050204" pitchFamily="34" charset="0"/>
                <a:ea typeface="微软雅黑" panose="020B0503020204020204" pitchFamily="34" charset="-122"/>
                <a:cs typeface="+mn-cs"/>
              </a:rPr>
              <a:t> </a:t>
            </a:r>
            <a:endParaRPr kumimoji="0" lang="en-US" altLang="zh-CN" sz="2000" b="1" i="0" u="none" strike="noStrike" kern="1200" cap="none" spc="0" normalizeH="0" baseline="0" noProof="0" dirty="0">
              <a:ln>
                <a:noFill/>
              </a:ln>
              <a:solidFill>
                <a:srgbClr val="FF0000"/>
              </a:solidFill>
              <a:effectLst/>
              <a:uLnTx/>
              <a:uFillTx/>
              <a:latin typeface="Impact" panose="020B0806030902050204" pitchFamily="34" charset="0"/>
              <a:ea typeface="微软雅黑" panose="020B0503020204020204" pitchFamily="34" charset="-122"/>
              <a:cs typeface="+mn-cs"/>
            </a:endParaRP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Impact" panose="020B0806030902050204" pitchFamily="34" charset="0"/>
                <a:ea typeface="微软雅黑" panose="020B0503020204020204" pitchFamily="34" charset="-122"/>
                <a:cs typeface="+mn-cs"/>
              </a:rPr>
              <a:t> </a:t>
            </a:r>
            <a:endParaRPr kumimoji="0" lang="en-US" altLang="zh-CN" sz="2000" b="1" i="0" u="none" strike="noStrike" kern="1200" cap="none" spc="0" normalizeH="0" baseline="0" noProof="0" dirty="0">
              <a:ln>
                <a:noFill/>
              </a:ln>
              <a:solidFill>
                <a:srgbClr val="FF0000"/>
              </a:solidFill>
              <a:effectLst/>
              <a:uLnTx/>
              <a:uFillTx/>
              <a:latin typeface="Impact" panose="020B0806030902050204" pitchFamily="34" charset="0"/>
              <a:ea typeface="微软雅黑" panose="020B0503020204020204" pitchFamily="34"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检查异物，小异物可取出</a:t>
            </a:r>
            <a:endPar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干净敷料</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直接</a:t>
            </a: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用力、持续压</a:t>
            </a:r>
            <a:endPar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辅料应超伤口周边</a:t>
            </a:r>
            <a:r>
              <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3cm</a:t>
            </a: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多</a:t>
            </a:r>
            <a:endPar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敷料被血液湿透，不更换，再取敷料在原有敷料上覆盖继续压迫止血，等待救护车到来。</a:t>
            </a:r>
            <a:endPar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en-US" altLang="zh-CN" sz="2000" b="0" i="0" u="none" strike="noStrike" kern="1200" cap="none" spc="0" normalizeH="0" baseline="0" noProof="0" dirty="0">
              <a:ln>
                <a:noFill/>
              </a:ln>
              <a:solidFill>
                <a:srgbClr val="FF0000"/>
              </a:solidFill>
              <a:effectLst/>
              <a:uLnTx/>
              <a:uFillTx/>
              <a:latin typeface="宋体" panose="02010600030101010101" pitchFamily="2" charset="-122"/>
              <a:ea typeface="微软雅黑" panose="020B0503020204020204" pitchFamily="34" charset="-122"/>
              <a:cs typeface="+mn-cs"/>
            </a:endParaRPr>
          </a:p>
          <a:p>
            <a:pPr marL="0" marR="0" lvl="0" indent="0" algn="l" defTabSz="914400" rtl="0" eaLnBrk="1" fontAlgn="base" latinLnBrk="0" hangingPunct="1">
              <a:lnSpc>
                <a:spcPct val="120000"/>
              </a:lnSpc>
              <a:spcBef>
                <a:spcPts val="600"/>
              </a:spcBef>
              <a:spcAft>
                <a:spcPts val="600"/>
              </a:spcAft>
              <a:buClrTx/>
              <a:buSzTx/>
              <a:buFont typeface="Arial" panose="020B0604020202020204" pitchFamily="34" charset="0"/>
              <a:buChar char="•"/>
              <a:defRPr/>
            </a:pPr>
            <a:endParaRPr kumimoji="0" lang="zh-CN" altLang="en-US" sz="2000" b="0" i="0" u="none" strike="noStrike" kern="1200" cap="none" spc="0" normalizeH="0" baseline="0" noProof="0" dirty="0">
              <a:ln>
                <a:noFill/>
              </a:ln>
              <a:solidFill>
                <a:srgbClr val="FF0000"/>
              </a:solidFill>
              <a:effectLst/>
              <a:uLnTx/>
              <a:uFillTx/>
              <a:latin typeface="Impact" panose="020B0806030902050204" pitchFamily="34" charset="0"/>
              <a:ea typeface="微软雅黑" panose="020B0503020204020204" pitchFamily="34" charset="-122"/>
              <a:cs typeface="+mn-cs"/>
            </a:endParaRPr>
          </a:p>
        </p:txBody>
      </p:sp>
      <p:sp>
        <p:nvSpPr>
          <p:cNvPr id="3" name="文本框 2"/>
          <p:cNvSpPr txBox="1"/>
          <p:nvPr/>
        </p:nvSpPr>
        <p:spPr>
          <a:xfrm>
            <a:off x="473710" y="297815"/>
            <a:ext cx="989330" cy="922020"/>
          </a:xfrm>
          <a:prstGeom prst="rect">
            <a:avLst/>
          </a:prstGeom>
          <a:noFill/>
        </p:spPr>
        <p:txBody>
          <a:bodyPr wrap="square" rtlCol="0">
            <a:spAutoFit/>
          </a:bodyPr>
          <a:p>
            <a:r>
              <a:rPr lang="zh-CN" altLang="en-US" sz="5400">
                <a:ln w="22225">
                  <a:solidFill>
                    <a:schemeClr val="accent2"/>
                  </a:solidFill>
                  <a:prstDash val="solid"/>
                </a:ln>
                <a:solidFill>
                  <a:schemeClr val="accent2">
                    <a:lumMod val="40000"/>
                    <a:lumOff val="60000"/>
                  </a:schemeClr>
                </a:solidFill>
                <a:effectLst/>
              </a:rPr>
              <a:t>压</a:t>
            </a:r>
            <a:endParaRPr lang="zh-CN" altLang="en-US" sz="540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8"/>
          <p:cNvPicPr>
            <a:picLocks noChangeAspect="1"/>
          </p:cNvPicPr>
          <p:nvPr/>
        </p:nvPicPr>
        <p:blipFill>
          <a:blip r:embed="rId1"/>
          <a:stretch>
            <a:fillRect/>
          </a:stretch>
        </p:blipFill>
        <p:spPr>
          <a:xfrm>
            <a:off x="571500" y="1412875"/>
            <a:ext cx="7991475" cy="2495550"/>
          </a:xfrm>
          <a:prstGeom prst="rect">
            <a:avLst/>
          </a:prstGeom>
          <a:noFill/>
          <a:ln w="9525">
            <a:noFill/>
          </a:ln>
        </p:spPr>
      </p:pic>
      <p:sp>
        <p:nvSpPr>
          <p:cNvPr id="3" name="Text Box 2"/>
          <p:cNvSpPr txBox="1"/>
          <p:nvPr/>
        </p:nvSpPr>
        <p:spPr>
          <a:xfrm>
            <a:off x="642938" y="4286250"/>
            <a:ext cx="7800975" cy="1200150"/>
          </a:xfrm>
          <a:prstGeom prst="rect">
            <a:avLst/>
          </a:prstGeom>
          <a:noFill/>
          <a:ln w="9525" cap="flat" cmpd="sng">
            <a:solidFill>
              <a:srgbClr val="C00000"/>
            </a:solidFill>
            <a:prstDash val="dash"/>
            <a:miter/>
            <a:headEnd type="none" w="med" len="med"/>
            <a:tailEnd type="none" w="med" len="med"/>
          </a:ln>
        </p:spPr>
        <p:txBody>
          <a:bodyPr>
            <a:spAutoFit/>
          </a:bodyPr>
          <a:p>
            <a:pPr marL="457200" indent="-457200">
              <a:lnSpc>
                <a:spcPct val="150000"/>
              </a:lnSpc>
              <a:spcBef>
                <a:spcPct val="50000"/>
              </a:spcBef>
              <a:buClr>
                <a:schemeClr val="tx2"/>
              </a:buClr>
              <a:buFont typeface="Wingdings" panose="05000000000000000000" pitchFamily="2" charset="2"/>
              <a:buChar char="n"/>
            </a:pPr>
            <a:r>
              <a:rPr lang="zh-CN" altLang="en-US" sz="2400" b="1" dirty="0">
                <a:solidFill>
                  <a:schemeClr val="tx2"/>
                </a:solidFill>
                <a:latin typeface="Times New Roman" panose="02020603050405020304" pitchFamily="18" charset="0"/>
              </a:rPr>
              <a:t>低头、用拇、食两指紧捏鼻翼</a:t>
            </a:r>
            <a:r>
              <a:rPr lang="en-US" altLang="zh-CN" sz="2400" b="1" dirty="0">
                <a:solidFill>
                  <a:schemeClr val="tx2"/>
                </a:solidFill>
                <a:latin typeface="Times New Roman" panose="02020603050405020304" pitchFamily="18" charset="0"/>
              </a:rPr>
              <a:t>5</a:t>
            </a:r>
            <a:r>
              <a:rPr lang="zh-CN" altLang="en-US" sz="2400" b="1" dirty="0">
                <a:solidFill>
                  <a:schemeClr val="tx2"/>
                </a:solidFill>
                <a:latin typeface="Times New Roman" panose="02020603050405020304" pitchFamily="18" charset="0"/>
              </a:rPr>
              <a:t>～</a:t>
            </a:r>
            <a:r>
              <a:rPr lang="en-US" altLang="zh-CN" sz="2400" b="1" dirty="0">
                <a:solidFill>
                  <a:schemeClr val="tx2"/>
                </a:solidFill>
                <a:latin typeface="Times New Roman" panose="02020603050405020304" pitchFamily="18" charset="0"/>
              </a:rPr>
              <a:t>15</a:t>
            </a:r>
            <a:r>
              <a:rPr lang="zh-CN" altLang="en-US" sz="2400" b="1" dirty="0">
                <a:solidFill>
                  <a:schemeClr val="tx2"/>
                </a:solidFill>
                <a:latin typeface="Times New Roman" panose="02020603050405020304" pitchFamily="18" charset="0"/>
              </a:rPr>
              <a:t>分钟，严重的鼻出血，尽快去医院诊治。</a:t>
            </a:r>
            <a:endParaRPr lang="zh-CN" altLang="en-US" sz="1600" b="1" dirty="0">
              <a:solidFill>
                <a:schemeClr val="tx2"/>
              </a:solidFill>
              <a:latin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1114425" y="908050"/>
            <a:ext cx="1009650" cy="1301750"/>
          </a:xfrm>
          <a:prstGeom prst="rect">
            <a:avLst/>
          </a:prstGeom>
          <a:noFill/>
          <a:ln w="9525">
            <a:noFill/>
          </a:ln>
        </p:spPr>
      </p:pic>
      <p:pic>
        <p:nvPicPr>
          <p:cNvPr id="9" name="Picture 7"/>
          <p:cNvPicPr>
            <a:picLocks noChangeAspect="1"/>
          </p:cNvPicPr>
          <p:nvPr/>
        </p:nvPicPr>
        <p:blipFill>
          <a:blip r:embed="rId2">
            <a:clrChange>
              <a:clrFrom>
                <a:srgbClr val="FFFFFF"/>
              </a:clrFrom>
              <a:clrTo>
                <a:srgbClr val="FFFFFF">
                  <a:alpha val="0"/>
                </a:srgbClr>
              </a:clrTo>
            </a:clrChange>
          </a:blip>
          <a:stretch>
            <a:fillRect/>
          </a:stretch>
        </p:blipFill>
        <p:spPr>
          <a:xfrm>
            <a:off x="4211638" y="836613"/>
            <a:ext cx="935037" cy="1208087"/>
          </a:xfrm>
          <a:prstGeom prst="rect">
            <a:avLst/>
          </a:prstGeom>
          <a:noFill/>
          <a:ln w="9525">
            <a:noFill/>
          </a:ln>
        </p:spPr>
      </p:pic>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7185025" y="954088"/>
            <a:ext cx="989013" cy="917575"/>
          </a:xfrm>
          <a:prstGeom prst="rect">
            <a:avLst/>
          </a:prstGeom>
          <a:noFill/>
          <a:ln w="9525">
            <a:noFill/>
          </a:ln>
        </p:spPr>
      </p:pic>
      <p:sp>
        <p:nvSpPr>
          <p:cNvPr id="29703" name="Rectangle 9"/>
          <p:cNvSpPr>
            <a:spLocks noGrp="1"/>
          </p:cNvSpPr>
          <p:nvPr/>
        </p:nvSpPr>
        <p:spPr>
          <a:xfrm>
            <a:off x="611188" y="188913"/>
            <a:ext cx="8064500" cy="792162"/>
          </a:xfrm>
          <a:prstGeom prst="rect">
            <a:avLst/>
          </a:prstGeom>
          <a:solidFill>
            <a:srgbClr val="FF0000"/>
          </a:solidFill>
          <a:ln w="9525">
            <a:noFill/>
          </a:ln>
        </p:spPr>
        <p:txBody>
          <a:bodyPr anchor="ctr"/>
          <a:p>
            <a:pPr algn="ctr">
              <a:lnSpc>
                <a:spcPct val="125000"/>
              </a:lnSpc>
            </a:pPr>
            <a:r>
              <a:rPr lang="zh-CN" altLang="zh-CN" sz="3600" dirty="0">
                <a:solidFill>
                  <a:schemeClr val="bg1"/>
                </a:solidFill>
                <a:latin typeface="黑体" panose="02010609060101010101" pitchFamily="49" charset="-122"/>
                <a:ea typeface="黑体" panose="02010609060101010101" pitchFamily="49" charset="-122"/>
                <a:sym typeface="黑体" panose="02010609060101010101" pitchFamily="49" charset="-122"/>
              </a:rPr>
              <a:t>鼻出血</a:t>
            </a:r>
            <a:r>
              <a:rPr lang="zh-CN" altLang="en-US" sz="3600" dirty="0">
                <a:solidFill>
                  <a:schemeClr val="bg1"/>
                </a:solidFill>
                <a:latin typeface="黑体" panose="02010609060101010101" pitchFamily="49" charset="-122"/>
                <a:ea typeface="黑体" panose="02010609060101010101" pitchFamily="49" charset="-122"/>
                <a:sym typeface="黑体" panose="02010609060101010101" pitchFamily="49" charset="-122"/>
              </a:rPr>
              <a:t>处理</a:t>
            </a:r>
            <a:endParaRPr lang="zh-CN" altLang="zh-CN" sz="36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AutoShape 291"/>
          <p:cNvSpPr/>
          <p:nvPr/>
        </p:nvSpPr>
        <p:spPr>
          <a:xfrm flipV="1">
            <a:off x="468313" y="1052513"/>
            <a:ext cx="2887662" cy="4149725"/>
          </a:xfrm>
          <a:prstGeom prst="parallelogram">
            <a:avLst>
              <a:gd name="adj" fmla="val 0"/>
            </a:avLst>
          </a:prstGeom>
          <a:solidFill>
            <a:srgbClr val="C00000"/>
          </a:solidFill>
          <a:ln w="9525" cap="flat" cmpd="sng">
            <a:solidFill>
              <a:srgbClr val="FFC000"/>
            </a:solidFill>
            <a:prstDash val="solid"/>
            <a:miter/>
            <a:headEnd type="none" w="med" len="med"/>
            <a:tailEnd type="none" w="med" len="med"/>
          </a:ln>
        </p:spPr>
        <p:txBody>
          <a:bodyPr wrap="none" anchor="ctr"/>
          <a:p>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6147" name="WordArt 20"/>
          <p:cNvSpPr>
            <a:spLocks noTextEdit="1"/>
          </p:cNvSpPr>
          <p:nvPr/>
        </p:nvSpPr>
        <p:spPr>
          <a:xfrm>
            <a:off x="4040188" y="1250950"/>
            <a:ext cx="228600" cy="457200"/>
          </a:xfrm>
          <a:prstGeom prst="rect">
            <a:avLst/>
          </a:prstGeom>
        </p:spPr>
        <p:txBody>
          <a:bodyPr wrap="none" fromWordArt="1">
            <a:prstTxWarp prst="textPlain">
              <a:avLst>
                <a:gd name="adj" fmla="val 50000"/>
              </a:avLst>
            </a:prstTxWarp>
            <a:normAutofit fontScale="60000"/>
          </a:bodyPr>
          <a:p>
            <a:pPr algn="l" eaLnBrk="0" hangingPunct="0"/>
            <a:r>
              <a:rPr lang="zh-CN" altLang="en-US" sz="3600" b="1">
                <a:solidFill>
                  <a:srgbClr val="FF3300"/>
                </a:solidFill>
                <a:latin typeface="+mj-ea"/>
                <a:ea typeface="+mj-ea"/>
              </a:rPr>
              <a:t>1</a:t>
            </a:r>
            <a:endParaRPr lang="zh-CN" altLang="en-US" sz="3600" b="1">
              <a:solidFill>
                <a:srgbClr val="FF3300"/>
              </a:solidFill>
              <a:latin typeface="+mj-ea"/>
              <a:ea typeface="+mj-ea"/>
            </a:endParaRPr>
          </a:p>
        </p:txBody>
      </p:sp>
      <p:sp>
        <p:nvSpPr>
          <p:cNvPr id="5" name="Rectangle 22"/>
          <p:cNvSpPr/>
          <p:nvPr/>
        </p:nvSpPr>
        <p:spPr>
          <a:xfrm>
            <a:off x="4468813" y="1177925"/>
            <a:ext cx="2971800" cy="604838"/>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创伤救护概述</a:t>
            </a:r>
            <a:endParaRPr lang="zh-CN" altLang="en-US" sz="3200" b="1" dirty="0">
              <a:solidFill>
                <a:srgbClr val="5F5F5F"/>
              </a:solidFill>
              <a:latin typeface="宋体" panose="02010600030101010101" pitchFamily="2" charset="-122"/>
            </a:endParaRPr>
          </a:p>
        </p:txBody>
      </p:sp>
      <p:sp>
        <p:nvSpPr>
          <p:cNvPr id="6149" name="WordArt 20"/>
          <p:cNvSpPr>
            <a:spLocks noTextEdit="1"/>
          </p:cNvSpPr>
          <p:nvPr/>
        </p:nvSpPr>
        <p:spPr>
          <a:xfrm>
            <a:off x="4040188" y="2986088"/>
            <a:ext cx="304800" cy="457200"/>
          </a:xfrm>
          <a:prstGeom prst="rect">
            <a:avLst/>
          </a:prstGeom>
        </p:spPr>
        <p:txBody>
          <a:bodyPr wrap="none" fromWordArt="1">
            <a:prstTxWarp prst="textPlain">
              <a:avLst>
                <a:gd name="adj" fmla="val 50000"/>
              </a:avLst>
            </a:prstTxWarp>
            <a:normAutofit fontScale="60000"/>
          </a:bodyPr>
          <a:p>
            <a:pPr algn="l" eaLnBrk="0" hangingPunct="0"/>
            <a:r>
              <a:rPr lang="zh-CN" altLang="en-US" sz="3600" b="1">
                <a:solidFill>
                  <a:srgbClr val="FF3300"/>
                </a:solidFill>
                <a:latin typeface="宋体" panose="02010600030101010101" pitchFamily="2" charset="-122"/>
                <a:ea typeface="宋体" panose="02010600030101010101" pitchFamily="2" charset="-122"/>
              </a:rPr>
              <a:t>2</a:t>
            </a:r>
            <a:endParaRPr lang="zh-CN" altLang="en-US" sz="3600" b="1">
              <a:solidFill>
                <a:srgbClr val="FF3300"/>
              </a:solidFill>
              <a:latin typeface="宋体" panose="02010600030101010101" pitchFamily="2" charset="-122"/>
              <a:ea typeface="宋体" panose="02010600030101010101" pitchFamily="2" charset="-122"/>
            </a:endParaRPr>
          </a:p>
        </p:txBody>
      </p:sp>
      <p:sp>
        <p:nvSpPr>
          <p:cNvPr id="6150" name="WordArt 20"/>
          <p:cNvSpPr>
            <a:spLocks noTextEdit="1"/>
          </p:cNvSpPr>
          <p:nvPr/>
        </p:nvSpPr>
        <p:spPr>
          <a:xfrm>
            <a:off x="4040188" y="4575175"/>
            <a:ext cx="304800" cy="457200"/>
          </a:xfrm>
          <a:prstGeom prst="rect">
            <a:avLst/>
          </a:prstGeom>
        </p:spPr>
        <p:txBody>
          <a:bodyPr wrap="none" fromWordArt="1">
            <a:prstTxWarp prst="textPlain">
              <a:avLst>
                <a:gd name="adj" fmla="val 50000"/>
              </a:avLst>
            </a:prstTxWarp>
            <a:normAutofit fontScale="60000"/>
          </a:bodyPr>
          <a:p>
            <a:pPr algn="l" eaLnBrk="0" hangingPunct="0"/>
            <a:r>
              <a:rPr lang="zh-CN" altLang="en-US" sz="3600" b="1">
                <a:solidFill>
                  <a:srgbClr val="FF3300"/>
                </a:solidFill>
                <a:latin typeface="宋体" panose="02010600030101010101" pitchFamily="2" charset="-122"/>
                <a:ea typeface="宋体" panose="02010600030101010101" pitchFamily="2" charset="-122"/>
              </a:rPr>
              <a:t>3</a:t>
            </a:r>
            <a:endParaRPr lang="zh-CN" altLang="en-US" sz="3600" b="1">
              <a:solidFill>
                <a:srgbClr val="FF3300"/>
              </a:solidFill>
              <a:latin typeface="宋体" panose="02010600030101010101" pitchFamily="2" charset="-122"/>
              <a:ea typeface="宋体" panose="02010600030101010101" pitchFamily="2" charset="-122"/>
            </a:endParaRPr>
          </a:p>
        </p:txBody>
      </p:sp>
      <p:sp>
        <p:nvSpPr>
          <p:cNvPr id="8" name="Rectangle 22"/>
          <p:cNvSpPr/>
          <p:nvPr/>
        </p:nvSpPr>
        <p:spPr>
          <a:xfrm>
            <a:off x="4468813" y="2914650"/>
            <a:ext cx="4219575" cy="604838"/>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现场救护四项技术</a:t>
            </a:r>
            <a:endParaRPr lang="zh-CN" altLang="en-US" sz="3200" b="1" dirty="0">
              <a:solidFill>
                <a:srgbClr val="5F5F5F"/>
              </a:solidFill>
              <a:latin typeface="宋体" panose="02010600030101010101" pitchFamily="2" charset="-122"/>
            </a:endParaRPr>
          </a:p>
        </p:txBody>
      </p:sp>
      <p:sp>
        <p:nvSpPr>
          <p:cNvPr id="9" name="Rectangle 22"/>
          <p:cNvSpPr/>
          <p:nvPr/>
        </p:nvSpPr>
        <p:spPr>
          <a:xfrm>
            <a:off x="4468813" y="4503738"/>
            <a:ext cx="372745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特殊伤的现场处理</a:t>
            </a:r>
            <a:endParaRPr lang="zh-CN" altLang="en-US" sz="3200" b="1" dirty="0">
              <a:solidFill>
                <a:srgbClr val="5F5F5F"/>
              </a:solidFill>
              <a:latin typeface="宋体" panose="02010600030101010101" pitchFamily="2" charset="-122"/>
            </a:endParaRPr>
          </a:p>
        </p:txBody>
      </p:sp>
      <p:sp>
        <p:nvSpPr>
          <p:cNvPr id="6153" name="TextBox 8"/>
          <p:cNvSpPr txBox="1"/>
          <p:nvPr/>
        </p:nvSpPr>
        <p:spPr>
          <a:xfrm>
            <a:off x="468313" y="2546350"/>
            <a:ext cx="2651125" cy="708025"/>
          </a:xfrm>
          <a:prstGeom prst="rect">
            <a:avLst/>
          </a:prstGeom>
          <a:noFill/>
          <a:ln w="9525">
            <a:noFill/>
          </a:ln>
        </p:spPr>
        <p:txBody>
          <a:bodyPr lIns="91227" tIns="45612" rIns="91227" bIns="45612">
            <a:spAutoFit/>
          </a:bodyPr>
          <a:p>
            <a:pPr algn="ctr">
              <a:spcBef>
                <a:spcPts val="600"/>
              </a:spcBef>
              <a:spcAft>
                <a:spcPts val="600"/>
              </a:spcAft>
              <a:buClr>
                <a:srgbClr val="00B0F0"/>
              </a:buClr>
            </a:pPr>
            <a:r>
              <a:rPr lang="zh-CN" altLang="en-US" sz="4000" b="1" dirty="0">
                <a:solidFill>
                  <a:schemeClr val="bg1"/>
                </a:solidFill>
                <a:latin typeface="微软雅黑" panose="020B0503020204020204" pitchFamily="34" charset="-122"/>
                <a:ea typeface="微软雅黑" panose="020B0503020204020204" pitchFamily="34" charset="-122"/>
              </a:rPr>
              <a:t>目   录</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pic>
        <p:nvPicPr>
          <p:cNvPr id="4" name="图片 3"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6147"/>
                                        </p:tgtEl>
                                        <p:attrNameLst>
                                          <p:attrName>style.visibility</p:attrName>
                                        </p:attrNameLst>
                                      </p:cBhvr>
                                      <p:to>
                                        <p:strVal val="visible"/>
                                      </p:to>
                                    </p:set>
                                    <p:anim calcmode="lin" valueType="num">
                                      <p:cBhvr>
                                        <p:cTn id="12" dur="500" fill="hold"/>
                                        <p:tgtEl>
                                          <p:spTgt spid="6147"/>
                                        </p:tgtEl>
                                        <p:attrNameLst>
                                          <p:attrName>ppt_w</p:attrName>
                                        </p:attrNameLst>
                                      </p:cBhvr>
                                      <p:tavLst>
                                        <p:tav tm="0">
                                          <p:val>
                                            <p:fltVal val="0.000000"/>
                                          </p:val>
                                        </p:tav>
                                        <p:tav tm="100000">
                                          <p:val>
                                            <p:strVal val="#ppt_w"/>
                                          </p:val>
                                        </p:tav>
                                      </p:tavLst>
                                    </p:anim>
                                    <p:anim calcmode="lin" valueType="num">
                                      <p:cBhvr>
                                        <p:cTn id="13" dur="500" fill="hold"/>
                                        <p:tgtEl>
                                          <p:spTgt spid="6147"/>
                                        </p:tgtEl>
                                        <p:attrNameLst>
                                          <p:attrName>ppt_h</p:attrName>
                                        </p:attrNameLst>
                                      </p:cBhvr>
                                      <p:tavLst>
                                        <p:tav tm="0">
                                          <p:val>
                                            <p:fltVal val="0.000000"/>
                                          </p:val>
                                        </p:tav>
                                        <p:tav tm="100000">
                                          <p:val>
                                            <p:strVal val="#ppt_h"/>
                                          </p:val>
                                        </p:tav>
                                      </p:tavLst>
                                    </p:anim>
                                    <p:anim calcmode="lin" valueType="num">
                                      <p:cBhvr>
                                        <p:cTn id="14" dur="500" fill="hold"/>
                                        <p:tgtEl>
                                          <p:spTgt spid="6147"/>
                                        </p:tgtEl>
                                        <p:attrNameLst>
                                          <p:attrName>style.rotation</p:attrName>
                                        </p:attrNameLst>
                                      </p:cBhvr>
                                      <p:tavLst>
                                        <p:tav tm="0">
                                          <p:val>
                                            <p:fltVal val="360.000000"/>
                                          </p:val>
                                        </p:tav>
                                        <p:tav tm="100000">
                                          <p:val>
                                            <p:fltVal val="0.000000"/>
                                          </p:val>
                                        </p:tav>
                                      </p:tavLst>
                                    </p:anim>
                                    <p:animEffect transition="in" filter="fade">
                                      <p:cBhvr>
                                        <p:cTn id="15" dur="500"/>
                                        <p:tgtEl>
                                          <p:spTgt spid="6147"/>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9" presetClass="entr" presetSubtype="0" decel="100000" fill="hold" nodeType="afterEffect">
                                  <p:stCondLst>
                                    <p:cond delay="0"/>
                                  </p:stCondLst>
                                  <p:childTnLst>
                                    <p:set>
                                      <p:cBhvr>
                                        <p:cTn id="23" dur="1" fill="hold">
                                          <p:stCondLst>
                                            <p:cond delay="0"/>
                                          </p:stCondLst>
                                        </p:cTn>
                                        <p:tgtEl>
                                          <p:spTgt spid="6149"/>
                                        </p:tgtEl>
                                        <p:attrNameLst>
                                          <p:attrName>style.visibility</p:attrName>
                                        </p:attrNameLst>
                                      </p:cBhvr>
                                      <p:to>
                                        <p:strVal val="visible"/>
                                      </p:to>
                                    </p:set>
                                    <p:anim calcmode="lin" valueType="num">
                                      <p:cBhvr>
                                        <p:cTn id="24" dur="500" fill="hold"/>
                                        <p:tgtEl>
                                          <p:spTgt spid="6149"/>
                                        </p:tgtEl>
                                        <p:attrNameLst>
                                          <p:attrName>ppt_w</p:attrName>
                                        </p:attrNameLst>
                                      </p:cBhvr>
                                      <p:tavLst>
                                        <p:tav tm="0">
                                          <p:val>
                                            <p:fltVal val="0.000000"/>
                                          </p:val>
                                        </p:tav>
                                        <p:tav tm="100000">
                                          <p:val>
                                            <p:strVal val="#ppt_w"/>
                                          </p:val>
                                        </p:tav>
                                      </p:tavLst>
                                    </p:anim>
                                    <p:anim calcmode="lin" valueType="num">
                                      <p:cBhvr>
                                        <p:cTn id="25" dur="500" fill="hold"/>
                                        <p:tgtEl>
                                          <p:spTgt spid="6149"/>
                                        </p:tgtEl>
                                        <p:attrNameLst>
                                          <p:attrName>ppt_h</p:attrName>
                                        </p:attrNameLst>
                                      </p:cBhvr>
                                      <p:tavLst>
                                        <p:tav tm="0">
                                          <p:val>
                                            <p:fltVal val="0.000000"/>
                                          </p:val>
                                        </p:tav>
                                        <p:tav tm="100000">
                                          <p:val>
                                            <p:strVal val="#ppt_h"/>
                                          </p:val>
                                        </p:tav>
                                      </p:tavLst>
                                    </p:anim>
                                    <p:anim calcmode="lin" valueType="num">
                                      <p:cBhvr>
                                        <p:cTn id="26" dur="500" fill="hold"/>
                                        <p:tgtEl>
                                          <p:spTgt spid="6149"/>
                                        </p:tgtEl>
                                        <p:attrNameLst>
                                          <p:attrName>style.rotation</p:attrName>
                                        </p:attrNameLst>
                                      </p:cBhvr>
                                      <p:tavLst>
                                        <p:tav tm="0">
                                          <p:val>
                                            <p:fltVal val="360.000000"/>
                                          </p:val>
                                        </p:tav>
                                        <p:tav tm="100000">
                                          <p:val>
                                            <p:fltVal val="0.000000"/>
                                          </p:val>
                                        </p:tav>
                                      </p:tavLst>
                                    </p:anim>
                                    <p:animEffect transition="in" filter="fade">
                                      <p:cBhvr>
                                        <p:cTn id="27" dur="500"/>
                                        <p:tgtEl>
                                          <p:spTgt spid="6149"/>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9" presetClass="entr" presetSubtype="0" decel="100000" fill="hold" nodeType="afterEffect">
                                  <p:stCondLst>
                                    <p:cond delay="0"/>
                                  </p:stCondLst>
                                  <p:childTnLst>
                                    <p:set>
                                      <p:cBhvr>
                                        <p:cTn id="35" dur="1" fill="hold">
                                          <p:stCondLst>
                                            <p:cond delay="0"/>
                                          </p:stCondLst>
                                        </p:cTn>
                                        <p:tgtEl>
                                          <p:spTgt spid="6150"/>
                                        </p:tgtEl>
                                        <p:attrNameLst>
                                          <p:attrName>style.visibility</p:attrName>
                                        </p:attrNameLst>
                                      </p:cBhvr>
                                      <p:to>
                                        <p:strVal val="visible"/>
                                      </p:to>
                                    </p:set>
                                    <p:anim calcmode="lin" valueType="num">
                                      <p:cBhvr>
                                        <p:cTn id="36" dur="500" fill="hold"/>
                                        <p:tgtEl>
                                          <p:spTgt spid="6150"/>
                                        </p:tgtEl>
                                        <p:attrNameLst>
                                          <p:attrName>ppt_w</p:attrName>
                                        </p:attrNameLst>
                                      </p:cBhvr>
                                      <p:tavLst>
                                        <p:tav tm="0">
                                          <p:val>
                                            <p:fltVal val="0.000000"/>
                                          </p:val>
                                        </p:tav>
                                        <p:tav tm="100000">
                                          <p:val>
                                            <p:strVal val="#ppt_w"/>
                                          </p:val>
                                        </p:tav>
                                      </p:tavLst>
                                    </p:anim>
                                    <p:anim calcmode="lin" valueType="num">
                                      <p:cBhvr>
                                        <p:cTn id="37" dur="500" fill="hold"/>
                                        <p:tgtEl>
                                          <p:spTgt spid="6150"/>
                                        </p:tgtEl>
                                        <p:attrNameLst>
                                          <p:attrName>ppt_h</p:attrName>
                                        </p:attrNameLst>
                                      </p:cBhvr>
                                      <p:tavLst>
                                        <p:tav tm="0">
                                          <p:val>
                                            <p:fltVal val="0.000000"/>
                                          </p:val>
                                        </p:tav>
                                        <p:tav tm="100000">
                                          <p:val>
                                            <p:strVal val="#ppt_h"/>
                                          </p:val>
                                        </p:tav>
                                      </p:tavLst>
                                    </p:anim>
                                    <p:anim calcmode="lin" valueType="num">
                                      <p:cBhvr>
                                        <p:cTn id="38" dur="500" fill="hold"/>
                                        <p:tgtEl>
                                          <p:spTgt spid="6150"/>
                                        </p:tgtEl>
                                        <p:attrNameLst>
                                          <p:attrName>style.rotation</p:attrName>
                                        </p:attrNameLst>
                                      </p:cBhvr>
                                      <p:tavLst>
                                        <p:tav tm="0">
                                          <p:val>
                                            <p:fltVal val="360.000000"/>
                                          </p:val>
                                        </p:tav>
                                        <p:tav tm="100000">
                                          <p:val>
                                            <p:fltVal val="0.000000"/>
                                          </p:val>
                                        </p:tav>
                                      </p:tavLst>
                                    </p:anim>
                                    <p:animEffect transition="in" filter="fade">
                                      <p:cBhvr>
                                        <p:cTn id="39" dur="500"/>
                                        <p:tgtEl>
                                          <p:spTgt spid="615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4" descr="DSC00097"/>
          <p:cNvPicPr>
            <a:picLocks noChangeAspect="1"/>
          </p:cNvPicPr>
          <p:nvPr/>
        </p:nvPicPr>
        <p:blipFill>
          <a:blip r:embed="rId1">
            <a:lum bright="-12000" contrast="18000"/>
          </a:blip>
          <a:stretch>
            <a:fillRect/>
          </a:stretch>
        </p:blipFill>
        <p:spPr>
          <a:xfrm>
            <a:off x="4500563" y="836613"/>
            <a:ext cx="1670050" cy="2087562"/>
          </a:xfrm>
          <a:prstGeom prst="rect">
            <a:avLst/>
          </a:prstGeom>
          <a:noFill/>
          <a:ln w="9525" cap="flat" cmpd="sng">
            <a:solidFill>
              <a:schemeClr val="accent2"/>
            </a:solidFill>
            <a:prstDash val="solid"/>
            <a:miter/>
            <a:headEnd type="none" w="med" len="med"/>
            <a:tailEnd type="none" w="med" len="med"/>
          </a:ln>
        </p:spPr>
      </p:pic>
      <p:pic>
        <p:nvPicPr>
          <p:cNvPr id="29699" name="Picture 3"/>
          <p:cNvPicPr>
            <a:picLocks noChangeAspect="1"/>
          </p:cNvPicPr>
          <p:nvPr/>
        </p:nvPicPr>
        <p:blipFill>
          <a:blip r:embed="rId2"/>
          <a:stretch>
            <a:fillRect/>
          </a:stretch>
        </p:blipFill>
        <p:spPr>
          <a:xfrm>
            <a:off x="2195513" y="1052513"/>
            <a:ext cx="1666875" cy="2160587"/>
          </a:xfrm>
          <a:prstGeom prst="rect">
            <a:avLst/>
          </a:prstGeom>
          <a:noFill/>
          <a:ln w="9525">
            <a:noFill/>
          </a:ln>
        </p:spPr>
      </p:pic>
      <p:pic>
        <p:nvPicPr>
          <p:cNvPr id="29700" name="Picture 4"/>
          <p:cNvPicPr>
            <a:picLocks noChangeAspect="1"/>
          </p:cNvPicPr>
          <p:nvPr/>
        </p:nvPicPr>
        <p:blipFill>
          <a:blip r:embed="rId3"/>
          <a:stretch>
            <a:fillRect/>
          </a:stretch>
        </p:blipFill>
        <p:spPr>
          <a:xfrm>
            <a:off x="2124075" y="3573463"/>
            <a:ext cx="2808288" cy="2447925"/>
          </a:xfrm>
          <a:prstGeom prst="rect">
            <a:avLst/>
          </a:prstGeom>
          <a:noFill/>
          <a:ln w="9525">
            <a:noFill/>
          </a:ln>
        </p:spPr>
      </p:pic>
      <p:pic>
        <p:nvPicPr>
          <p:cNvPr id="39941" name="Picture 5"/>
          <p:cNvPicPr>
            <a:picLocks noChangeAspect="1"/>
          </p:cNvPicPr>
          <p:nvPr/>
        </p:nvPicPr>
        <p:blipFill>
          <a:blip r:embed="rId4"/>
          <a:stretch>
            <a:fillRect/>
          </a:stretch>
        </p:blipFill>
        <p:spPr>
          <a:xfrm>
            <a:off x="6804025" y="2420938"/>
            <a:ext cx="2019300" cy="2241550"/>
          </a:xfrm>
          <a:prstGeom prst="rect">
            <a:avLst/>
          </a:prstGeom>
          <a:noFill/>
          <a:ln w="9525">
            <a:noFill/>
          </a:ln>
        </p:spPr>
      </p:pic>
      <p:sp>
        <p:nvSpPr>
          <p:cNvPr id="39942" name="Text Box 6"/>
          <p:cNvSpPr txBox="1"/>
          <p:nvPr/>
        </p:nvSpPr>
        <p:spPr>
          <a:xfrm>
            <a:off x="1449388" y="4005263"/>
            <a:ext cx="458787" cy="2087562"/>
          </a:xfrm>
          <a:prstGeom prst="rect">
            <a:avLst/>
          </a:prstGeom>
          <a:noFill/>
          <a:ln w="9525">
            <a:noFill/>
          </a:ln>
        </p:spPr>
        <p:txBody>
          <a:bodyPr vert="eaVert">
            <a:spAutoFit/>
          </a:bodyPr>
          <a:p>
            <a:pPr>
              <a:spcBef>
                <a:spcPct val="50000"/>
              </a:spcBef>
            </a:pPr>
            <a:endParaRPr lang="zh-CN" altLang="en-US" dirty="0">
              <a:latin typeface="Times New Roman" panose="02020603050405020304" pitchFamily="18" charset="0"/>
            </a:endParaRPr>
          </a:p>
        </p:txBody>
      </p:sp>
      <p:sp>
        <p:nvSpPr>
          <p:cNvPr id="29703" name="Text Box 7"/>
          <p:cNvSpPr txBox="1"/>
          <p:nvPr/>
        </p:nvSpPr>
        <p:spPr>
          <a:xfrm>
            <a:off x="1428750" y="3857625"/>
            <a:ext cx="492125" cy="2211388"/>
          </a:xfrm>
          <a:prstGeom prst="rect">
            <a:avLst/>
          </a:prstGeom>
          <a:noFill/>
          <a:ln w="9525">
            <a:noFill/>
          </a:ln>
        </p:spPr>
        <p:txBody>
          <a:bodyPr vert="eaVert">
            <a:spAutoFit/>
          </a:bodyPr>
          <a:p>
            <a:pPr>
              <a:spcBef>
                <a:spcPct val="50000"/>
              </a:spcBef>
            </a:pPr>
            <a:r>
              <a:rPr lang="zh-CN" altLang="en-US" sz="2000" dirty="0">
                <a:solidFill>
                  <a:schemeClr val="accent2"/>
                </a:solidFill>
                <a:latin typeface="Times New Roman" panose="02020603050405020304" pitchFamily="18" charset="0"/>
              </a:rPr>
              <a:t>压迫面动脉止血</a:t>
            </a:r>
            <a:endParaRPr lang="zh-CN" altLang="en-US" sz="2000" dirty="0">
              <a:solidFill>
                <a:schemeClr val="accent2"/>
              </a:solidFill>
              <a:latin typeface="Times New Roman" panose="02020603050405020304" pitchFamily="18" charset="0"/>
            </a:endParaRPr>
          </a:p>
        </p:txBody>
      </p:sp>
      <p:sp>
        <p:nvSpPr>
          <p:cNvPr id="29704" name="Text Box 8"/>
          <p:cNvSpPr txBox="1"/>
          <p:nvPr/>
        </p:nvSpPr>
        <p:spPr>
          <a:xfrm>
            <a:off x="1428750" y="1071563"/>
            <a:ext cx="492125" cy="2374900"/>
          </a:xfrm>
          <a:prstGeom prst="rect">
            <a:avLst/>
          </a:prstGeom>
          <a:noFill/>
          <a:ln w="9525">
            <a:noFill/>
          </a:ln>
        </p:spPr>
        <p:txBody>
          <a:bodyPr vert="eaVert">
            <a:spAutoFit/>
          </a:bodyPr>
          <a:p>
            <a:pPr>
              <a:spcBef>
                <a:spcPct val="50000"/>
              </a:spcBef>
            </a:pPr>
            <a:r>
              <a:rPr lang="zh-CN" altLang="en-US" sz="2000" dirty="0">
                <a:solidFill>
                  <a:schemeClr val="accent2"/>
                </a:solidFill>
                <a:latin typeface="Times New Roman" panose="02020603050405020304" pitchFamily="18" charset="0"/>
              </a:rPr>
              <a:t>压迫颞浅动脉止血</a:t>
            </a:r>
            <a:endParaRPr lang="zh-CN" altLang="en-US" sz="2000" dirty="0">
              <a:solidFill>
                <a:schemeClr val="accent2"/>
              </a:solidFill>
              <a:latin typeface="Times New Roman" panose="02020603050405020304" pitchFamily="18" charset="0"/>
            </a:endParaRPr>
          </a:p>
        </p:txBody>
      </p:sp>
      <p:sp>
        <p:nvSpPr>
          <p:cNvPr id="39945" name="Rectangle 9"/>
          <p:cNvSpPr/>
          <p:nvPr/>
        </p:nvSpPr>
        <p:spPr>
          <a:xfrm>
            <a:off x="7380288" y="2924175"/>
            <a:ext cx="488950" cy="1555750"/>
          </a:xfrm>
          <a:prstGeom prst="rect">
            <a:avLst/>
          </a:prstGeom>
          <a:noFill/>
          <a:ln w="9525">
            <a:noFill/>
          </a:ln>
        </p:spPr>
        <p:txBody>
          <a:bodyPr wrap="none">
            <a:spAutoFit/>
          </a:bodyPr>
          <a:p>
            <a:r>
              <a:rPr lang="zh-CN" altLang="en-US" sz="9600" dirty="0">
                <a:solidFill>
                  <a:srgbClr val="FFFF00"/>
                </a:solidFill>
                <a:latin typeface="Times New Roman" panose="02020603050405020304" pitchFamily="18" charset="0"/>
                <a:ea typeface="华文琥珀" panose="02010800040101010101" pitchFamily="2" charset="-122"/>
              </a:rPr>
              <a:t>·</a:t>
            </a:r>
            <a:endParaRPr lang="en-US" altLang="zh-CN" sz="9600" dirty="0">
              <a:solidFill>
                <a:srgbClr val="FFFF00"/>
              </a:solidFill>
              <a:latin typeface="华文琥珀" panose="02010800040101010101" pitchFamily="2" charset="-122"/>
              <a:ea typeface="华文琥珀" panose="02010800040101010101" pitchFamily="2" charset="-122"/>
            </a:endParaRPr>
          </a:p>
        </p:txBody>
      </p:sp>
      <p:sp>
        <p:nvSpPr>
          <p:cNvPr id="39946" name="Rectangle 10"/>
          <p:cNvSpPr/>
          <p:nvPr/>
        </p:nvSpPr>
        <p:spPr>
          <a:xfrm>
            <a:off x="7740650" y="3573463"/>
            <a:ext cx="488950" cy="1555750"/>
          </a:xfrm>
          <a:prstGeom prst="rect">
            <a:avLst/>
          </a:prstGeom>
          <a:noFill/>
          <a:ln w="9525">
            <a:noFill/>
          </a:ln>
        </p:spPr>
        <p:txBody>
          <a:bodyPr wrap="none">
            <a:spAutoFit/>
          </a:bodyPr>
          <a:p>
            <a:r>
              <a:rPr lang="zh-CN" altLang="en-US" sz="9600" dirty="0">
                <a:solidFill>
                  <a:srgbClr val="FFFF00"/>
                </a:solidFill>
                <a:latin typeface="Times New Roman" panose="02020603050405020304" pitchFamily="18" charset="0"/>
                <a:ea typeface="华文琥珀" panose="02010800040101010101" pitchFamily="2" charset="-122"/>
              </a:rPr>
              <a:t>·</a:t>
            </a:r>
            <a:endParaRPr lang="en-US" altLang="zh-CN" sz="9600" dirty="0">
              <a:solidFill>
                <a:srgbClr val="FFFF00"/>
              </a:solidFill>
              <a:latin typeface="华文琥珀" panose="02010800040101010101" pitchFamily="2" charset="-122"/>
              <a:ea typeface="华文琥珀" panose="02010800040101010101" pitchFamily="2" charset="-122"/>
            </a:endParaRPr>
          </a:p>
        </p:txBody>
      </p:sp>
      <p:sp>
        <p:nvSpPr>
          <p:cNvPr id="29707" name="Rectangle 11"/>
          <p:cNvSpPr/>
          <p:nvPr/>
        </p:nvSpPr>
        <p:spPr>
          <a:xfrm>
            <a:off x="2700338" y="1341438"/>
            <a:ext cx="488950" cy="1555750"/>
          </a:xfrm>
          <a:prstGeom prst="rect">
            <a:avLst/>
          </a:prstGeom>
          <a:noFill/>
          <a:ln w="9525">
            <a:noFill/>
          </a:ln>
        </p:spPr>
        <p:txBody>
          <a:bodyPr>
            <a:spAutoFit/>
          </a:bodyPr>
          <a:p>
            <a:r>
              <a:rPr lang="zh-CN" altLang="en-US" sz="9600" dirty="0">
                <a:solidFill>
                  <a:srgbClr val="FFFF00"/>
                </a:solidFill>
                <a:latin typeface="Times New Roman" panose="02020603050405020304" pitchFamily="18" charset="0"/>
                <a:ea typeface="华文琥珀" panose="02010800040101010101" pitchFamily="2" charset="-122"/>
              </a:rPr>
              <a:t>·</a:t>
            </a:r>
            <a:endParaRPr lang="en-US" altLang="zh-CN" sz="9600" dirty="0">
              <a:solidFill>
                <a:srgbClr val="FFFF00"/>
              </a:solidFill>
              <a:latin typeface="华文琥珀" panose="02010800040101010101" pitchFamily="2" charset="-122"/>
              <a:ea typeface="华文琥珀" panose="02010800040101010101" pitchFamily="2" charset="-122"/>
            </a:endParaRPr>
          </a:p>
        </p:txBody>
      </p:sp>
      <p:sp>
        <p:nvSpPr>
          <p:cNvPr id="29708" name="Rectangle 12"/>
          <p:cNvSpPr/>
          <p:nvPr/>
        </p:nvSpPr>
        <p:spPr>
          <a:xfrm>
            <a:off x="2627313" y="4292600"/>
            <a:ext cx="488950" cy="1555750"/>
          </a:xfrm>
          <a:prstGeom prst="rect">
            <a:avLst/>
          </a:prstGeom>
          <a:noFill/>
          <a:ln w="9525">
            <a:noFill/>
          </a:ln>
        </p:spPr>
        <p:txBody>
          <a:bodyPr wrap="none">
            <a:spAutoFit/>
          </a:bodyPr>
          <a:p>
            <a:r>
              <a:rPr lang="zh-CN" altLang="en-US" sz="9600" dirty="0">
                <a:solidFill>
                  <a:srgbClr val="FFFF00"/>
                </a:solidFill>
                <a:latin typeface="Times New Roman" panose="02020603050405020304" pitchFamily="18" charset="0"/>
                <a:ea typeface="华文琥珀" panose="02010800040101010101" pitchFamily="2" charset="-122"/>
              </a:rPr>
              <a:t>·</a:t>
            </a:r>
            <a:endParaRPr lang="en-US" altLang="zh-CN" sz="9600" dirty="0">
              <a:solidFill>
                <a:srgbClr val="FFFF00"/>
              </a:solidFill>
              <a:latin typeface="华文琥珀" panose="02010800040101010101" pitchFamily="2" charset="-122"/>
              <a:ea typeface="华文琥珀" panose="02010800040101010101" pitchFamily="2" charset="-122"/>
            </a:endParaRPr>
          </a:p>
        </p:txBody>
      </p:sp>
      <p:sp>
        <p:nvSpPr>
          <p:cNvPr id="39949" name="Text Box 13"/>
          <p:cNvSpPr txBox="1"/>
          <p:nvPr/>
        </p:nvSpPr>
        <p:spPr>
          <a:xfrm>
            <a:off x="611188" y="260350"/>
            <a:ext cx="4465637" cy="1465263"/>
          </a:xfrm>
          <a:prstGeom prst="rect">
            <a:avLst/>
          </a:prstGeom>
          <a:noFill/>
          <a:ln w="9525">
            <a:noFill/>
          </a:ln>
        </p:spPr>
        <p:txBody>
          <a:bodyPr>
            <a:spAutoFit/>
          </a:bodyPr>
          <a:p>
            <a:pPr>
              <a:spcBef>
                <a:spcPct val="50000"/>
              </a:spcBef>
            </a:pPr>
            <a:r>
              <a:rPr lang="zh-CN" altLang="en-US" sz="3600" dirty="0">
                <a:solidFill>
                  <a:srgbClr val="FF3300"/>
                </a:solidFill>
                <a:latin typeface="Times New Roman" panose="02020603050405020304" pitchFamily="18" charset="0"/>
              </a:rPr>
              <a:t>指压止血</a:t>
            </a:r>
            <a:r>
              <a:rPr lang="en-US" altLang="zh-CN" sz="3600" dirty="0">
                <a:solidFill>
                  <a:srgbClr val="FF3300"/>
                </a:solidFill>
                <a:latin typeface="Times New Roman" panose="02020603050405020304" pitchFamily="18" charset="0"/>
              </a:rPr>
              <a:t>(</a:t>
            </a:r>
            <a:r>
              <a:rPr lang="zh-CN" altLang="en-US" sz="3300" dirty="0">
                <a:solidFill>
                  <a:schemeClr val="folHlink"/>
                </a:solidFill>
                <a:latin typeface="Times New Roman" panose="02020603050405020304" pitchFamily="18" charset="0"/>
              </a:rPr>
              <a:t>间接压</a:t>
            </a:r>
            <a:r>
              <a:rPr lang="en-US" altLang="zh-CN" sz="3600" dirty="0">
                <a:solidFill>
                  <a:srgbClr val="FF3300"/>
                </a:solidFill>
                <a:latin typeface="Times New Roman" panose="02020603050405020304" pitchFamily="18" charset="0"/>
              </a:rPr>
              <a:t>)</a:t>
            </a:r>
            <a:endParaRPr lang="en-US" altLang="zh-CN" sz="3600" dirty="0">
              <a:solidFill>
                <a:srgbClr val="FF3300"/>
              </a:solidFill>
              <a:latin typeface="Times New Roman" panose="02020603050405020304" pitchFamily="18" charset="0"/>
            </a:endParaRPr>
          </a:p>
          <a:p>
            <a:pPr>
              <a:spcBef>
                <a:spcPct val="50000"/>
              </a:spcBef>
            </a:pPr>
            <a:endParaRPr lang="en-US" altLang="zh-CN" sz="3600" dirty="0">
              <a:solidFill>
                <a:srgbClr val="FF3300"/>
              </a:solidFill>
              <a:latin typeface="Times New Roman" panose="02020603050405020304" pitchFamily="18" charset="0"/>
            </a:endParaRPr>
          </a:p>
        </p:txBody>
      </p:sp>
      <p:pic>
        <p:nvPicPr>
          <p:cNvPr id="4" name="图片 3" descr="图片1"/>
          <p:cNvPicPr>
            <a:picLocks noChangeAspect="1"/>
          </p:cNvPicPr>
          <p:nvPr/>
        </p:nvPicPr>
        <p:blipFill>
          <a:blip r:embed="rId5"/>
          <a:stretch>
            <a:fillRect/>
          </a:stretch>
        </p:blipFill>
        <p:spPr>
          <a:xfrm>
            <a:off x="-6350" y="6114415"/>
            <a:ext cx="9156700" cy="7905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ipe(up)">
                                      <p:cBhvr>
                                        <p:cTn id="7" dur="500"/>
                                        <p:tgtEl>
                                          <p:spTgt spid="2969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9707"/>
                                        </p:tgtEl>
                                        <p:attrNameLst>
                                          <p:attrName>style.visibility</p:attrName>
                                        </p:attrNameLst>
                                      </p:cBhvr>
                                      <p:to>
                                        <p:strVal val="visible"/>
                                      </p:to>
                                    </p:set>
                                    <p:anim calcmode="lin" valueType="num">
                                      <p:cBhvr additive="base">
                                        <p:cTn id="11" dur="2000" fill="hold"/>
                                        <p:tgtEl>
                                          <p:spTgt spid="29707"/>
                                        </p:tgtEl>
                                        <p:attrNameLst>
                                          <p:attrName>ppt_x</p:attrName>
                                        </p:attrNameLst>
                                      </p:cBhvr>
                                      <p:tavLst>
                                        <p:tav tm="0">
                                          <p:val>
                                            <p:strVal val="0-#ppt_w/2"/>
                                          </p:val>
                                        </p:tav>
                                        <p:tav tm="100000">
                                          <p:val>
                                            <p:strVal val="#ppt_x"/>
                                          </p:val>
                                        </p:tav>
                                      </p:tavLst>
                                    </p:anim>
                                    <p:anim calcmode="lin" valueType="num">
                                      <p:cBhvr additive="base">
                                        <p:cTn id="12" dur="2000" fill="hold"/>
                                        <p:tgtEl>
                                          <p:spTgt spid="29707"/>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29704"/>
                                        </p:tgtEl>
                                        <p:attrNameLst>
                                          <p:attrName>style.visibility</p:attrName>
                                        </p:attrNameLst>
                                      </p:cBhvr>
                                      <p:to>
                                        <p:strVal val="visible"/>
                                      </p:to>
                                    </p:set>
                                    <p:animEffect transition="in" filter="wipe(up)">
                                      <p:cBhvr>
                                        <p:cTn id="16" dur="2000"/>
                                        <p:tgtEl>
                                          <p:spTgt spid="2970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9700"/>
                                        </p:tgtEl>
                                        <p:attrNameLst>
                                          <p:attrName>style.visibility</p:attrName>
                                        </p:attrNameLst>
                                      </p:cBhvr>
                                      <p:to>
                                        <p:strVal val="visible"/>
                                      </p:to>
                                    </p:set>
                                    <p:animEffect transition="in" filter="wipe(up)">
                                      <p:cBhvr>
                                        <p:cTn id="21" dur="500"/>
                                        <p:tgtEl>
                                          <p:spTgt spid="29700"/>
                                        </p:tgtEl>
                                      </p:cBhvr>
                                    </p:animEffect>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29708"/>
                                        </p:tgtEl>
                                        <p:attrNameLst>
                                          <p:attrName>style.visibility</p:attrName>
                                        </p:attrNameLst>
                                      </p:cBhvr>
                                      <p:to>
                                        <p:strVal val="visible"/>
                                      </p:to>
                                    </p:set>
                                    <p:anim calcmode="lin" valueType="num">
                                      <p:cBhvr additive="base">
                                        <p:cTn id="25" dur="1000" fill="hold"/>
                                        <p:tgtEl>
                                          <p:spTgt spid="29708"/>
                                        </p:tgtEl>
                                        <p:attrNameLst>
                                          <p:attrName>ppt_x</p:attrName>
                                        </p:attrNameLst>
                                      </p:cBhvr>
                                      <p:tavLst>
                                        <p:tav tm="0">
                                          <p:val>
                                            <p:strVal val="0-#ppt_w/2"/>
                                          </p:val>
                                        </p:tav>
                                        <p:tav tm="100000">
                                          <p:val>
                                            <p:strVal val="#ppt_x"/>
                                          </p:val>
                                        </p:tav>
                                      </p:tavLst>
                                    </p:anim>
                                    <p:anim calcmode="lin" valueType="num">
                                      <p:cBhvr additive="base">
                                        <p:cTn id="26" dur="1000" fill="hold"/>
                                        <p:tgtEl>
                                          <p:spTgt spid="2970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29703"/>
                                        </p:tgtEl>
                                        <p:attrNameLst>
                                          <p:attrName>style.visibility</p:attrName>
                                        </p:attrNameLst>
                                      </p:cBhvr>
                                      <p:to>
                                        <p:strVal val="visible"/>
                                      </p:to>
                                    </p:set>
                                    <p:animEffect transition="in" filter="wipe(up)">
                                      <p:cBhvr>
                                        <p:cTn id="30" dur="20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29704" grpId="0"/>
      <p:bldP spid="29707" grpId="0"/>
      <p:bldP spid="2970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Picture 2"/>
          <p:cNvPicPr>
            <a:picLocks noChangeAspect="1"/>
          </p:cNvPicPr>
          <p:nvPr/>
        </p:nvPicPr>
        <p:blipFill>
          <a:blip r:embed="rId1"/>
          <a:stretch>
            <a:fillRect/>
          </a:stretch>
        </p:blipFill>
        <p:spPr>
          <a:xfrm>
            <a:off x="900113" y="1182688"/>
            <a:ext cx="4895850" cy="3824287"/>
          </a:xfrm>
          <a:prstGeom prst="rect">
            <a:avLst/>
          </a:prstGeom>
          <a:solidFill>
            <a:srgbClr val="FFCCFF"/>
          </a:solidFill>
          <a:ln w="9525" cap="flat" cmpd="sng">
            <a:solidFill>
              <a:srgbClr val="FFCCFF"/>
            </a:solidFill>
            <a:prstDash val="solid"/>
            <a:miter/>
            <a:headEnd type="none" w="med" len="med"/>
            <a:tailEnd type="none" w="med" len="med"/>
          </a:ln>
        </p:spPr>
      </p:pic>
      <p:pic>
        <p:nvPicPr>
          <p:cNvPr id="40963" name="Picture 4" descr="141478_yxf-2007-0603">
            <a:hlinkClick r:id="rId2"/>
          </p:cNvPr>
          <p:cNvPicPr>
            <a:picLocks noChangeAspect="1"/>
          </p:cNvPicPr>
          <p:nvPr/>
        </p:nvPicPr>
        <p:blipFill>
          <a:blip r:embed="rId3">
            <a:lum bright="-17999" contrast="12000"/>
          </a:blip>
          <a:srcRect l="23022" t="-2" r="19638"/>
          <a:stretch>
            <a:fillRect/>
          </a:stretch>
        </p:blipFill>
        <p:spPr>
          <a:xfrm>
            <a:off x="3605213" y="1196975"/>
            <a:ext cx="2173287" cy="3819525"/>
          </a:xfrm>
          <a:prstGeom prst="rect">
            <a:avLst/>
          </a:prstGeom>
          <a:solidFill>
            <a:srgbClr val="FFCCFF"/>
          </a:solidFill>
          <a:ln w="9525" cap="flat" cmpd="sng">
            <a:solidFill>
              <a:srgbClr val="FFCCFF"/>
            </a:solidFill>
            <a:prstDash val="solid"/>
            <a:miter/>
            <a:headEnd type="none" w="med" len="med"/>
            <a:tailEnd type="none" w="med" len="med"/>
          </a:ln>
        </p:spPr>
      </p:pic>
      <p:sp>
        <p:nvSpPr>
          <p:cNvPr id="40964" name="Oval 4"/>
          <p:cNvSpPr/>
          <p:nvPr/>
        </p:nvSpPr>
        <p:spPr>
          <a:xfrm>
            <a:off x="4500563" y="4581525"/>
            <a:ext cx="144462" cy="144463"/>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40965" name="Oval 5"/>
          <p:cNvSpPr/>
          <p:nvPr/>
        </p:nvSpPr>
        <p:spPr>
          <a:xfrm>
            <a:off x="5003800" y="4581525"/>
            <a:ext cx="144463" cy="142875"/>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pic>
        <p:nvPicPr>
          <p:cNvPr id="40966" name="Picture 6"/>
          <p:cNvPicPr>
            <a:picLocks noChangeAspect="1"/>
          </p:cNvPicPr>
          <p:nvPr/>
        </p:nvPicPr>
        <p:blipFill>
          <a:blip r:embed="rId4"/>
          <a:stretch>
            <a:fillRect/>
          </a:stretch>
        </p:blipFill>
        <p:spPr>
          <a:xfrm>
            <a:off x="6891338" y="1844675"/>
            <a:ext cx="1641475" cy="2592388"/>
          </a:xfrm>
          <a:prstGeom prst="rect">
            <a:avLst/>
          </a:prstGeom>
          <a:noFill/>
          <a:ln w="9525">
            <a:noFill/>
          </a:ln>
        </p:spPr>
      </p:pic>
      <p:sp>
        <p:nvSpPr>
          <p:cNvPr id="40967" name="Text Box 7"/>
          <p:cNvSpPr txBox="1"/>
          <p:nvPr/>
        </p:nvSpPr>
        <p:spPr>
          <a:xfrm>
            <a:off x="1428750" y="214313"/>
            <a:ext cx="3960813" cy="641350"/>
          </a:xfrm>
          <a:prstGeom prst="rect">
            <a:avLst/>
          </a:prstGeom>
          <a:noFill/>
          <a:ln w="9525">
            <a:noFill/>
          </a:ln>
        </p:spPr>
        <p:txBody>
          <a:bodyPr>
            <a:spAutoFit/>
          </a:bodyPr>
          <a:p>
            <a:pPr>
              <a:spcBef>
                <a:spcPct val="50000"/>
              </a:spcBef>
            </a:pPr>
            <a:r>
              <a:rPr lang="zh-CN" altLang="en-US" sz="3600" dirty="0">
                <a:solidFill>
                  <a:srgbClr val="FF3300"/>
                </a:solidFill>
                <a:latin typeface="Times New Roman" panose="02020603050405020304" pitchFamily="18" charset="0"/>
              </a:rPr>
              <a:t>指压止血</a:t>
            </a:r>
            <a:r>
              <a:rPr lang="en-US" altLang="zh-CN" sz="3600" dirty="0">
                <a:solidFill>
                  <a:srgbClr val="FF3300"/>
                </a:solidFill>
                <a:latin typeface="Times New Roman" panose="02020603050405020304" pitchFamily="18" charset="0"/>
              </a:rPr>
              <a:t>(</a:t>
            </a:r>
            <a:r>
              <a:rPr lang="zh-CN" altLang="en-US" sz="3300" dirty="0">
                <a:solidFill>
                  <a:schemeClr val="folHlink"/>
                </a:solidFill>
                <a:latin typeface="Times New Roman" panose="02020603050405020304" pitchFamily="18" charset="0"/>
              </a:rPr>
              <a:t>间接压</a:t>
            </a:r>
            <a:r>
              <a:rPr lang="en-US" altLang="zh-CN" sz="3600" dirty="0">
                <a:solidFill>
                  <a:srgbClr val="FF3300"/>
                </a:solidFill>
                <a:latin typeface="Times New Roman" panose="02020603050405020304" pitchFamily="18" charset="0"/>
              </a:rPr>
              <a:t>)</a:t>
            </a:r>
            <a:endParaRPr lang="en-US" altLang="zh-CN" sz="3600" dirty="0">
              <a:solidFill>
                <a:srgbClr val="FF3300"/>
              </a:solidFill>
              <a:latin typeface="Times New Roman" panose="02020603050405020304" pitchFamily="18" charset="0"/>
            </a:endParaRPr>
          </a:p>
        </p:txBody>
      </p:sp>
      <p:sp>
        <p:nvSpPr>
          <p:cNvPr id="40968" name="Rectangle 8"/>
          <p:cNvSpPr/>
          <p:nvPr/>
        </p:nvSpPr>
        <p:spPr>
          <a:xfrm>
            <a:off x="1547813" y="5157788"/>
            <a:ext cx="4572000" cy="461962"/>
          </a:xfrm>
          <a:prstGeom prst="rect">
            <a:avLst/>
          </a:prstGeom>
          <a:noFill/>
          <a:ln w="9525">
            <a:noFill/>
          </a:ln>
        </p:spPr>
        <p:txBody>
          <a:bodyPr>
            <a:spAutoFit/>
          </a:bodyPr>
          <a:p>
            <a:pPr>
              <a:spcBef>
                <a:spcPct val="50000"/>
              </a:spcBef>
            </a:pPr>
            <a:r>
              <a:rPr lang="zh-CN" altLang="en-US" dirty="0">
                <a:solidFill>
                  <a:schemeClr val="accent2"/>
                </a:solidFill>
                <a:latin typeface="宋体" panose="02010600030101010101" pitchFamily="2" charset="-122"/>
              </a:rPr>
              <a:t>压迫尺、桡动脉止血</a:t>
            </a:r>
            <a:endParaRPr lang="zh-CN" altLang="en-US" dirty="0">
              <a:solidFill>
                <a:schemeClr val="accent2"/>
              </a:solidFill>
              <a:latin typeface="宋体" panose="02010600030101010101" pitchFamily="2" charset="-122"/>
            </a:endParaRPr>
          </a:p>
        </p:txBody>
      </p:sp>
      <p:sp>
        <p:nvSpPr>
          <p:cNvPr id="40969" name="Text Box 9"/>
          <p:cNvSpPr txBox="1"/>
          <p:nvPr/>
        </p:nvSpPr>
        <p:spPr>
          <a:xfrm>
            <a:off x="6227763" y="5157788"/>
            <a:ext cx="2916237" cy="366712"/>
          </a:xfrm>
          <a:prstGeom prst="rect">
            <a:avLst/>
          </a:prstGeom>
          <a:noFill/>
          <a:ln w="9525">
            <a:noFill/>
          </a:ln>
        </p:spPr>
        <p:txBody>
          <a:bodyPr>
            <a:spAutoFit/>
          </a:bodyPr>
          <a:p>
            <a:pPr>
              <a:spcBef>
                <a:spcPct val="50000"/>
              </a:spcBef>
            </a:pPr>
            <a:endParaRPr lang="zh-CN" altLang="en-US" dirty="0">
              <a:latin typeface="Times New Roman" panose="02020603050405020304" pitchFamily="18" charset="0"/>
            </a:endParaRPr>
          </a:p>
        </p:txBody>
      </p:sp>
      <p:sp>
        <p:nvSpPr>
          <p:cNvPr id="40970" name="Text Box 10"/>
          <p:cNvSpPr txBox="1"/>
          <p:nvPr/>
        </p:nvSpPr>
        <p:spPr>
          <a:xfrm>
            <a:off x="6572250" y="4714875"/>
            <a:ext cx="2339975" cy="461963"/>
          </a:xfrm>
          <a:prstGeom prst="rect">
            <a:avLst/>
          </a:prstGeom>
          <a:noFill/>
          <a:ln w="9525">
            <a:noFill/>
          </a:ln>
        </p:spPr>
        <p:txBody>
          <a:bodyPr>
            <a:spAutoFit/>
          </a:bodyPr>
          <a:p>
            <a:pPr>
              <a:spcBef>
                <a:spcPct val="50000"/>
              </a:spcBef>
            </a:pPr>
            <a:r>
              <a:rPr lang="zh-CN" altLang="en-US" dirty="0">
                <a:solidFill>
                  <a:schemeClr val="accent2"/>
                </a:solidFill>
                <a:latin typeface="Times New Roman" panose="02020603050405020304" pitchFamily="18" charset="0"/>
              </a:rPr>
              <a:t>压迫指动脉止血</a:t>
            </a:r>
            <a:endParaRPr lang="zh-CN" altLang="en-US" dirty="0">
              <a:solidFill>
                <a:schemeClr val="accent2"/>
              </a:solidFill>
              <a:latin typeface="Times New Roman" panose="02020603050405020304" pitchFamily="18" charset="0"/>
            </a:endParaRPr>
          </a:p>
        </p:txBody>
      </p:sp>
      <p:grpSp>
        <p:nvGrpSpPr>
          <p:cNvPr id="40971" name="Group 11"/>
          <p:cNvGrpSpPr/>
          <p:nvPr/>
        </p:nvGrpSpPr>
        <p:grpSpPr>
          <a:xfrm>
            <a:off x="26988" y="-239712"/>
            <a:ext cx="9144000" cy="6854825"/>
            <a:chOff x="0" y="0"/>
            <a:chExt cx="5760" cy="4320"/>
          </a:xfrm>
        </p:grpSpPr>
        <p:sp>
          <p:nvSpPr>
            <p:cNvPr id="40972" name="Rectangle 8"/>
            <p:cNvSpPr/>
            <p:nvPr/>
          </p:nvSpPr>
          <p:spPr>
            <a:xfrm>
              <a:off x="0" y="0"/>
              <a:ext cx="5760" cy="4320"/>
            </a:xfrm>
            <a:prstGeom prst="rect">
              <a:avLst/>
            </a:prstGeom>
            <a:noFill/>
            <a:ln w="9525">
              <a:noFill/>
            </a:ln>
          </p:spPr>
          <p:txBody>
            <a:bodyPr wrap="none" anchor="ctr"/>
            <a:p>
              <a:endParaRPr lang="zh-CN" altLang="en-US" dirty="0">
                <a:latin typeface="Times New Roman" panose="02020603050405020304" pitchFamily="18" charset="0"/>
              </a:endParaRPr>
            </a:p>
          </p:txBody>
        </p:sp>
        <p:sp>
          <p:nvSpPr>
            <p:cNvPr id="40973" name="Rectangle 9"/>
            <p:cNvSpPr/>
            <p:nvPr/>
          </p:nvSpPr>
          <p:spPr>
            <a:xfrm>
              <a:off x="0" y="0"/>
              <a:ext cx="1008" cy="4320"/>
            </a:xfrm>
            <a:prstGeom prst="rect">
              <a:avLst/>
            </a:prstGeom>
            <a:noFill/>
            <a:ln w="9525">
              <a:noFill/>
            </a:ln>
          </p:spPr>
          <p:txBody>
            <a:bodyPr wrap="none" anchor="ctr"/>
            <a:p>
              <a:pPr algn="ctr"/>
              <a:endParaRPr lang="zh-CN" altLang="en-US" sz="1800" b="0" dirty="0">
                <a:latin typeface="Tahoma" panose="020B0604030504040204" pitchFamily="34" charset="0"/>
              </a:endParaRPr>
            </a:p>
          </p:txBody>
        </p:sp>
        <p:sp>
          <p:nvSpPr>
            <p:cNvPr id="40974" name="Text Box 10"/>
            <p:cNvSpPr txBox="1"/>
            <p:nvPr/>
          </p:nvSpPr>
          <p:spPr>
            <a:xfrm rot="10800000">
              <a:off x="118" y="3996"/>
              <a:ext cx="289" cy="58"/>
            </a:xfrm>
            <a:prstGeom prst="rect">
              <a:avLst/>
            </a:prstGeom>
            <a:noFill/>
            <a:ln w="9525">
              <a:noFill/>
            </a:ln>
          </p:spPr>
          <p:txBody>
            <a:bodyPr rot="10800000" vert="eaVert" wrap="none">
              <a:spAutoFit/>
            </a:bodyPr>
            <a:p>
              <a:endParaRPr lang="zh-CN" altLang="en-US" sz="1800" b="0" dirty="0">
                <a:latin typeface="Tahoma" panose="020B0604030504040204" pitchFamily="34" charset="0"/>
              </a:endParaRPr>
            </a:p>
          </p:txBody>
        </p:sp>
        <p:sp>
          <p:nvSpPr>
            <p:cNvPr id="40975" name="Text Box 11"/>
            <p:cNvSpPr txBox="1"/>
            <p:nvPr/>
          </p:nvSpPr>
          <p:spPr>
            <a:xfrm>
              <a:off x="681" y="1056"/>
              <a:ext cx="289" cy="2928"/>
            </a:xfrm>
            <a:prstGeom prst="rect">
              <a:avLst/>
            </a:prstGeom>
            <a:noFill/>
            <a:ln w="9525">
              <a:noFill/>
            </a:ln>
          </p:spPr>
          <p:txBody>
            <a:bodyPr vert="eaVert">
              <a:spAutoFit/>
            </a:bodyPr>
            <a:p>
              <a:endParaRPr lang="zh-CN" altLang="en-US" sz="1800" b="0" dirty="0">
                <a:latin typeface="Tahoma" panose="020B0604030504040204" pitchFamily="34" charset="0"/>
              </a:endParaRPr>
            </a:p>
          </p:txBody>
        </p:sp>
        <p:pic>
          <p:nvPicPr>
            <p:cNvPr id="40976" name="Picture 12" descr="Red"/>
            <p:cNvPicPr>
              <a:picLocks noChangeAspect="1"/>
            </p:cNvPicPr>
            <p:nvPr/>
          </p:nvPicPr>
          <p:blipFill>
            <a:blip r:embed="rId5"/>
            <a:stretch>
              <a:fillRect/>
            </a:stretch>
          </p:blipFill>
          <p:spPr>
            <a:xfrm>
              <a:off x="73" y="153"/>
              <a:ext cx="672" cy="672"/>
            </a:xfrm>
            <a:prstGeom prst="rect">
              <a:avLst/>
            </a:prstGeom>
            <a:noFill/>
            <a:ln w="9525">
              <a:noFill/>
            </a:ln>
          </p:spPr>
        </p:pic>
      </p:grpSp>
      <p:pic>
        <p:nvPicPr>
          <p:cNvPr id="4" name="图片 3" descr="图片1"/>
          <p:cNvPicPr>
            <a:picLocks noChangeAspect="1"/>
          </p:cNvPicPr>
          <p:nvPr/>
        </p:nvPicPr>
        <p:blipFill>
          <a:blip r:embed="rId6"/>
          <a:stretch>
            <a:fillRect/>
          </a:stretch>
        </p:blipFill>
        <p:spPr>
          <a:xfrm>
            <a:off x="-6350" y="6114415"/>
            <a:ext cx="9156700" cy="790575"/>
          </a:xfrm>
          <a:prstGeom prst="rect">
            <a:avLst/>
          </a:prstGeom>
        </p:spPr>
      </p:pic>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2"/>
          <p:cNvSpPr>
            <a:spLocks noGrp="1"/>
          </p:cNvSpPr>
          <p:nvPr>
            <p:ph type="title"/>
          </p:nvPr>
        </p:nvSpPr>
        <p:spPr/>
        <p:txBody>
          <a:bodyPr vert="horz" wrap="square" lIns="91440" tIns="45720" rIns="91440" bIns="45720" anchor="b"/>
          <a:p>
            <a:r>
              <a:rPr lang="en-US" altLang="zh-CN" dirty="0"/>
              <a:t>.</a:t>
            </a:r>
            <a:endParaRPr lang="en-US" altLang="zh-CN" dirty="0"/>
          </a:p>
        </p:txBody>
      </p:sp>
      <p:sp>
        <p:nvSpPr>
          <p:cNvPr id="41987" name="Rectangle 5"/>
          <p:cNvSpPr/>
          <p:nvPr/>
        </p:nvSpPr>
        <p:spPr>
          <a:xfrm>
            <a:off x="-825500" y="908050"/>
            <a:ext cx="3813175" cy="561975"/>
          </a:xfrm>
          <a:prstGeom prst="rect">
            <a:avLst/>
          </a:prstGeom>
          <a:noFill/>
          <a:ln w="9525">
            <a:noFill/>
          </a:ln>
        </p:spPr>
        <p:txBody>
          <a:bodyPr>
            <a:spAutoFit/>
          </a:bodyPr>
          <a:p>
            <a:pPr>
              <a:lnSpc>
                <a:spcPct val="110000"/>
              </a:lnSpc>
              <a:spcBef>
                <a:spcPct val="20000"/>
              </a:spcBef>
              <a:buClr>
                <a:schemeClr val="accent2"/>
              </a:buClr>
              <a:buSzPct val="75000"/>
              <a:buFont typeface="Wingdings" panose="05000000000000000000" pitchFamily="2" charset="2"/>
              <a:buNone/>
            </a:pPr>
            <a:r>
              <a:rPr lang="en-US" altLang="zh-CN" sz="2800" dirty="0">
                <a:latin typeface="宋体" panose="02010600030101010101" pitchFamily="2" charset="-122"/>
              </a:rPr>
              <a:t>  </a:t>
            </a:r>
            <a:endParaRPr lang="en-US" altLang="zh-CN" sz="2800" dirty="0">
              <a:solidFill>
                <a:srgbClr val="FFFF00"/>
              </a:solidFill>
              <a:latin typeface="宋体" panose="02010600030101010101" pitchFamily="2" charset="-122"/>
            </a:endParaRPr>
          </a:p>
        </p:txBody>
      </p:sp>
      <p:sp>
        <p:nvSpPr>
          <p:cNvPr id="41988" name="Rectangle 9"/>
          <p:cNvSpPr/>
          <p:nvPr/>
        </p:nvSpPr>
        <p:spPr>
          <a:xfrm>
            <a:off x="5364163" y="2852738"/>
            <a:ext cx="565150" cy="1006475"/>
          </a:xfrm>
          <a:prstGeom prst="rect">
            <a:avLst/>
          </a:prstGeom>
          <a:noFill/>
          <a:ln w="9525">
            <a:noFill/>
          </a:ln>
        </p:spPr>
        <p:txBody>
          <a:bodyPr wrap="none">
            <a:spAutoFit/>
          </a:bodyPr>
          <a:p>
            <a:r>
              <a:rPr lang="en-US" altLang="zh-CN" sz="6000" dirty="0">
                <a:solidFill>
                  <a:srgbClr val="FF0000"/>
                </a:solidFill>
                <a:latin typeface="楷体_GB2312" pitchFamily="1" charset="-122"/>
                <a:ea typeface="楷体_GB2312" pitchFamily="1" charset="-122"/>
              </a:rPr>
              <a:t>.</a:t>
            </a:r>
            <a:endParaRPr lang="en-US" altLang="zh-CN" sz="6000" dirty="0">
              <a:solidFill>
                <a:srgbClr val="FF0000"/>
              </a:solidFill>
              <a:latin typeface="楷体_GB2312" pitchFamily="1" charset="-122"/>
              <a:ea typeface="楷体_GB2312" pitchFamily="1" charset="-122"/>
            </a:endParaRPr>
          </a:p>
        </p:txBody>
      </p:sp>
      <p:sp>
        <p:nvSpPr>
          <p:cNvPr id="41989" name="Rectangle 12"/>
          <p:cNvSpPr/>
          <p:nvPr/>
        </p:nvSpPr>
        <p:spPr>
          <a:xfrm>
            <a:off x="5219700" y="7316788"/>
            <a:ext cx="288925" cy="73025"/>
          </a:xfrm>
          <a:prstGeom prst="rect">
            <a:avLst/>
          </a:prstGeom>
          <a:noFill/>
          <a:ln w="9525">
            <a:noFill/>
          </a:ln>
        </p:spPr>
        <p:txBody>
          <a:bodyPr wrap="none" anchor="ctr"/>
          <a:p>
            <a:endParaRPr lang="zh-CN" altLang="en-US" sz="7200" dirty="0">
              <a:latin typeface="Times New Roman" panose="02020603050405020304" pitchFamily="18" charset="0"/>
            </a:endParaRPr>
          </a:p>
        </p:txBody>
      </p:sp>
      <p:sp>
        <p:nvSpPr>
          <p:cNvPr id="41990" name="Rectangle 13"/>
          <p:cNvSpPr/>
          <p:nvPr/>
        </p:nvSpPr>
        <p:spPr>
          <a:xfrm>
            <a:off x="3995738" y="4149725"/>
            <a:ext cx="1079500" cy="1511300"/>
          </a:xfrm>
          <a:prstGeom prst="rect">
            <a:avLst/>
          </a:prstGeom>
          <a:noFill/>
          <a:ln w="9525">
            <a:noFill/>
          </a:ln>
        </p:spPr>
        <p:txBody>
          <a:bodyPr wrap="none" anchor="ctr"/>
          <a:p>
            <a:endParaRPr lang="zh-CN" altLang="en-US" sz="7200" dirty="0">
              <a:latin typeface="Times New Roman" panose="02020603050405020304" pitchFamily="18" charset="0"/>
            </a:endParaRPr>
          </a:p>
        </p:txBody>
      </p:sp>
      <p:sp>
        <p:nvSpPr>
          <p:cNvPr id="41991" name="Rectangle 14"/>
          <p:cNvSpPr/>
          <p:nvPr/>
        </p:nvSpPr>
        <p:spPr>
          <a:xfrm>
            <a:off x="5508625" y="1844675"/>
            <a:ext cx="1008063" cy="914400"/>
          </a:xfrm>
          <a:prstGeom prst="rect">
            <a:avLst/>
          </a:prstGeom>
          <a:noFill/>
          <a:ln w="9525">
            <a:noFill/>
          </a:ln>
        </p:spPr>
        <p:txBody>
          <a:bodyPr wrap="none" anchor="ctr"/>
          <a:p>
            <a:pPr algn="ctr"/>
            <a:r>
              <a:rPr lang="en-US" altLang="zh-CN" sz="4800" dirty="0">
                <a:solidFill>
                  <a:srgbClr val="FF0000"/>
                </a:solidFill>
                <a:latin typeface="楷体_GB2312" pitchFamily="1" charset="-122"/>
                <a:ea typeface="楷体_GB2312" pitchFamily="1" charset="-122"/>
              </a:rPr>
              <a:t>.</a:t>
            </a:r>
            <a:endParaRPr lang="en-US" altLang="zh-CN" sz="4800" dirty="0">
              <a:solidFill>
                <a:srgbClr val="FF0000"/>
              </a:solidFill>
              <a:latin typeface="楷体_GB2312" pitchFamily="1" charset="-122"/>
              <a:ea typeface="楷体_GB2312" pitchFamily="1" charset="-122"/>
            </a:endParaRPr>
          </a:p>
        </p:txBody>
      </p:sp>
      <p:sp>
        <p:nvSpPr>
          <p:cNvPr id="41992" name="Rectangle 15"/>
          <p:cNvSpPr/>
          <p:nvPr/>
        </p:nvSpPr>
        <p:spPr>
          <a:xfrm>
            <a:off x="4352925" y="2835275"/>
            <a:ext cx="438150" cy="1189038"/>
          </a:xfrm>
          <a:prstGeom prst="rect">
            <a:avLst/>
          </a:prstGeom>
          <a:noFill/>
          <a:ln w="9525">
            <a:noFill/>
          </a:ln>
        </p:spPr>
        <p:txBody>
          <a:bodyPr wrap="none">
            <a:spAutoFit/>
          </a:bodyPr>
          <a:p>
            <a:r>
              <a:rPr lang="en-US" altLang="zh-CN" sz="7200" dirty="0">
                <a:solidFill>
                  <a:srgbClr val="FF0000"/>
                </a:solidFill>
                <a:latin typeface="Times New Roman" panose="02020603050405020304" pitchFamily="18" charset="0"/>
              </a:rPr>
              <a:t>.</a:t>
            </a:r>
            <a:endParaRPr lang="en-US" altLang="zh-CN" sz="7200" dirty="0">
              <a:solidFill>
                <a:srgbClr val="FF0000"/>
              </a:solidFill>
              <a:latin typeface="Times New Roman" panose="02020603050405020304" pitchFamily="18" charset="0"/>
            </a:endParaRPr>
          </a:p>
        </p:txBody>
      </p:sp>
      <p:sp>
        <p:nvSpPr>
          <p:cNvPr id="41993" name="Rectangle 22"/>
          <p:cNvSpPr/>
          <p:nvPr/>
        </p:nvSpPr>
        <p:spPr>
          <a:xfrm>
            <a:off x="2700338" y="3500438"/>
            <a:ext cx="793750" cy="1555750"/>
          </a:xfrm>
          <a:prstGeom prst="rect">
            <a:avLst/>
          </a:prstGeom>
          <a:noFill/>
          <a:ln w="9525">
            <a:noFill/>
          </a:ln>
        </p:spPr>
        <p:txBody>
          <a:bodyPr wrap="none">
            <a:spAutoFit/>
          </a:bodyPr>
          <a:p>
            <a:r>
              <a:rPr lang="en-US" altLang="zh-CN" sz="9600" dirty="0">
                <a:solidFill>
                  <a:srgbClr val="FF0000"/>
                </a:solidFill>
                <a:latin typeface="楷体_GB2312" pitchFamily="1" charset="-122"/>
                <a:ea typeface="楷体_GB2312" pitchFamily="1" charset="-122"/>
              </a:rPr>
              <a:t>.</a:t>
            </a:r>
            <a:endParaRPr lang="en-US" altLang="zh-CN" sz="9600" dirty="0">
              <a:solidFill>
                <a:srgbClr val="FF0000"/>
              </a:solidFill>
              <a:latin typeface="楷体_GB2312" pitchFamily="1" charset="-122"/>
              <a:ea typeface="楷体_GB2312" pitchFamily="1" charset="-122"/>
            </a:endParaRPr>
          </a:p>
        </p:txBody>
      </p:sp>
      <p:pic>
        <p:nvPicPr>
          <p:cNvPr id="41994" name="Picture 10"/>
          <p:cNvPicPr>
            <a:picLocks noChangeAspect="1"/>
          </p:cNvPicPr>
          <p:nvPr/>
        </p:nvPicPr>
        <p:blipFill>
          <a:blip r:embed="rId1"/>
          <a:stretch>
            <a:fillRect/>
          </a:stretch>
        </p:blipFill>
        <p:spPr>
          <a:xfrm>
            <a:off x="3492500" y="1412875"/>
            <a:ext cx="3959225" cy="3592513"/>
          </a:xfrm>
          <a:prstGeom prst="rect">
            <a:avLst/>
          </a:prstGeom>
          <a:noFill/>
          <a:ln w="9525">
            <a:noFill/>
          </a:ln>
        </p:spPr>
      </p:pic>
      <p:pic>
        <p:nvPicPr>
          <p:cNvPr id="41995" name="Picture 20" descr="复件 IMG_0075"/>
          <p:cNvPicPr>
            <a:picLocks noChangeAspect="1"/>
          </p:cNvPicPr>
          <p:nvPr/>
        </p:nvPicPr>
        <p:blipFill>
          <a:blip r:embed="rId2"/>
          <a:stretch>
            <a:fillRect/>
          </a:stretch>
        </p:blipFill>
        <p:spPr>
          <a:xfrm>
            <a:off x="2071688" y="1500188"/>
            <a:ext cx="3024187" cy="3600450"/>
          </a:xfrm>
          <a:prstGeom prst="rect">
            <a:avLst/>
          </a:prstGeom>
          <a:noFill/>
          <a:ln w="9525" cap="flat" cmpd="sng">
            <a:solidFill>
              <a:schemeClr val="accent2"/>
            </a:solidFill>
            <a:prstDash val="solid"/>
            <a:miter/>
            <a:headEnd type="none" w="med" len="med"/>
            <a:tailEnd type="none" w="med" len="med"/>
          </a:ln>
        </p:spPr>
      </p:pic>
      <p:sp>
        <p:nvSpPr>
          <p:cNvPr id="41996" name="Oval 12"/>
          <p:cNvSpPr/>
          <p:nvPr/>
        </p:nvSpPr>
        <p:spPr>
          <a:xfrm>
            <a:off x="3059113" y="4149725"/>
            <a:ext cx="217487" cy="142875"/>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grpSp>
        <p:nvGrpSpPr>
          <p:cNvPr id="41997" name="Group 13"/>
          <p:cNvGrpSpPr/>
          <p:nvPr/>
        </p:nvGrpSpPr>
        <p:grpSpPr>
          <a:xfrm>
            <a:off x="-249237" y="-239712"/>
            <a:ext cx="9167812" cy="6854825"/>
            <a:chOff x="0" y="0"/>
            <a:chExt cx="5777" cy="4320"/>
          </a:xfrm>
        </p:grpSpPr>
        <p:sp>
          <p:nvSpPr>
            <p:cNvPr id="42000" name="Rectangle 15"/>
            <p:cNvSpPr/>
            <p:nvPr/>
          </p:nvSpPr>
          <p:spPr>
            <a:xfrm>
              <a:off x="17" y="0"/>
              <a:ext cx="5760" cy="4320"/>
            </a:xfrm>
            <a:prstGeom prst="rect">
              <a:avLst/>
            </a:prstGeom>
            <a:noFill/>
            <a:ln w="9525">
              <a:noFill/>
            </a:ln>
          </p:spPr>
          <p:txBody>
            <a:bodyPr wrap="none" anchor="ctr"/>
            <a:p>
              <a:endParaRPr lang="zh-CN" altLang="en-US" dirty="0">
                <a:latin typeface="Times New Roman" panose="02020603050405020304" pitchFamily="18" charset="0"/>
              </a:endParaRPr>
            </a:p>
          </p:txBody>
        </p:sp>
        <p:sp>
          <p:nvSpPr>
            <p:cNvPr id="42001" name="Rectangle 16"/>
            <p:cNvSpPr/>
            <p:nvPr/>
          </p:nvSpPr>
          <p:spPr>
            <a:xfrm>
              <a:off x="17" y="0"/>
              <a:ext cx="1008" cy="4320"/>
            </a:xfrm>
            <a:prstGeom prst="rect">
              <a:avLst/>
            </a:prstGeom>
            <a:noFill/>
            <a:ln w="9525">
              <a:noFill/>
            </a:ln>
          </p:spPr>
          <p:txBody>
            <a:bodyPr wrap="none" anchor="ctr"/>
            <a:p>
              <a:pPr algn="ctr"/>
              <a:endParaRPr lang="zh-CN" altLang="en-US" dirty="0">
                <a:latin typeface="Tahoma" panose="020B0604030504040204" pitchFamily="34" charset="0"/>
              </a:endParaRPr>
            </a:p>
          </p:txBody>
        </p:sp>
        <p:sp>
          <p:nvSpPr>
            <p:cNvPr id="42002" name="Text Box 17"/>
            <p:cNvSpPr txBox="1"/>
            <p:nvPr/>
          </p:nvSpPr>
          <p:spPr>
            <a:xfrm rot="10800000">
              <a:off x="0" y="3996"/>
              <a:ext cx="423" cy="58"/>
            </a:xfrm>
            <a:prstGeom prst="rect">
              <a:avLst/>
            </a:prstGeom>
            <a:noFill/>
            <a:ln w="9525">
              <a:noFill/>
            </a:ln>
          </p:spPr>
          <p:txBody>
            <a:bodyPr rot="10800000" vert="eaVert" wrap="none">
              <a:spAutoFit/>
            </a:bodyPr>
            <a:p>
              <a:endParaRPr lang="zh-CN" altLang="en-US" dirty="0">
                <a:latin typeface="Tahoma" panose="020B0604030504040204" pitchFamily="34" charset="0"/>
              </a:endParaRPr>
            </a:p>
          </p:txBody>
        </p:sp>
        <p:sp>
          <p:nvSpPr>
            <p:cNvPr id="42003" name="Text Box 18"/>
            <p:cNvSpPr txBox="1"/>
            <p:nvPr/>
          </p:nvSpPr>
          <p:spPr>
            <a:xfrm>
              <a:off x="525" y="1056"/>
              <a:ext cx="462" cy="2928"/>
            </a:xfrm>
            <a:prstGeom prst="rect">
              <a:avLst/>
            </a:prstGeom>
            <a:noFill/>
            <a:ln w="9525">
              <a:noFill/>
            </a:ln>
          </p:spPr>
          <p:txBody>
            <a:bodyPr vert="eaVert">
              <a:spAutoFit/>
            </a:bodyPr>
            <a:p>
              <a:endParaRPr lang="zh-CN" altLang="en-US" dirty="0">
                <a:latin typeface="Tahoma" panose="020B0604030504040204" pitchFamily="34" charset="0"/>
              </a:endParaRPr>
            </a:p>
          </p:txBody>
        </p:sp>
        <p:pic>
          <p:nvPicPr>
            <p:cNvPr id="42004" name="Picture 19" descr="Red"/>
            <p:cNvPicPr>
              <a:picLocks noChangeAspect="1"/>
            </p:cNvPicPr>
            <p:nvPr/>
          </p:nvPicPr>
          <p:blipFill>
            <a:blip r:embed="rId3"/>
            <a:stretch>
              <a:fillRect/>
            </a:stretch>
          </p:blipFill>
          <p:spPr>
            <a:xfrm>
              <a:off x="161" y="144"/>
              <a:ext cx="672" cy="672"/>
            </a:xfrm>
            <a:prstGeom prst="rect">
              <a:avLst/>
            </a:prstGeom>
            <a:noFill/>
            <a:ln w="9525">
              <a:noFill/>
            </a:ln>
          </p:spPr>
        </p:pic>
      </p:grpSp>
      <p:sp>
        <p:nvSpPr>
          <p:cNvPr id="41998" name="Text Box 7"/>
          <p:cNvSpPr txBox="1"/>
          <p:nvPr/>
        </p:nvSpPr>
        <p:spPr>
          <a:xfrm>
            <a:off x="2071688" y="428625"/>
            <a:ext cx="3960812" cy="641350"/>
          </a:xfrm>
          <a:prstGeom prst="rect">
            <a:avLst/>
          </a:prstGeom>
          <a:noFill/>
          <a:ln w="9525">
            <a:noFill/>
          </a:ln>
        </p:spPr>
        <p:txBody>
          <a:bodyPr>
            <a:spAutoFit/>
          </a:bodyPr>
          <a:p>
            <a:pPr>
              <a:spcBef>
                <a:spcPct val="50000"/>
              </a:spcBef>
            </a:pPr>
            <a:r>
              <a:rPr lang="zh-CN" altLang="en-US" sz="3600" dirty="0">
                <a:solidFill>
                  <a:srgbClr val="FF3300"/>
                </a:solidFill>
                <a:latin typeface="Times New Roman" panose="02020603050405020304" pitchFamily="18" charset="0"/>
              </a:rPr>
              <a:t>指压止血</a:t>
            </a:r>
            <a:r>
              <a:rPr lang="en-US" altLang="zh-CN" sz="3600" dirty="0">
                <a:solidFill>
                  <a:srgbClr val="FF3300"/>
                </a:solidFill>
                <a:latin typeface="Times New Roman" panose="02020603050405020304" pitchFamily="18" charset="0"/>
              </a:rPr>
              <a:t>(</a:t>
            </a:r>
            <a:r>
              <a:rPr lang="zh-CN" altLang="en-US" sz="3300" dirty="0">
                <a:solidFill>
                  <a:schemeClr val="folHlink"/>
                </a:solidFill>
                <a:latin typeface="Times New Roman" panose="02020603050405020304" pitchFamily="18" charset="0"/>
              </a:rPr>
              <a:t>间接压</a:t>
            </a:r>
            <a:r>
              <a:rPr lang="en-US" altLang="zh-CN" sz="3600" dirty="0">
                <a:solidFill>
                  <a:srgbClr val="FF3300"/>
                </a:solidFill>
                <a:latin typeface="Times New Roman" panose="02020603050405020304" pitchFamily="18" charset="0"/>
              </a:rPr>
              <a:t>)</a:t>
            </a:r>
            <a:endParaRPr lang="en-US" altLang="zh-CN" sz="3600" dirty="0">
              <a:solidFill>
                <a:srgbClr val="FF3300"/>
              </a:solidFill>
              <a:latin typeface="Times New Roman" panose="02020603050405020304" pitchFamily="18" charset="0"/>
            </a:endParaRPr>
          </a:p>
        </p:txBody>
      </p:sp>
      <p:sp>
        <p:nvSpPr>
          <p:cNvPr id="41999" name="TextBox 21"/>
          <p:cNvSpPr txBox="1"/>
          <p:nvPr/>
        </p:nvSpPr>
        <p:spPr>
          <a:xfrm>
            <a:off x="1285875" y="1928813"/>
            <a:ext cx="615950" cy="3286125"/>
          </a:xfrm>
          <a:prstGeom prst="rect">
            <a:avLst/>
          </a:prstGeom>
          <a:noFill/>
          <a:ln w="9525">
            <a:noFill/>
          </a:ln>
        </p:spPr>
        <p:txBody>
          <a:bodyPr vert="eaVert">
            <a:spAutoFit/>
          </a:bodyPr>
          <a:p>
            <a:pPr>
              <a:spcBef>
                <a:spcPct val="50000"/>
              </a:spcBef>
            </a:pPr>
            <a:r>
              <a:rPr lang="zh-CN" altLang="en-US" sz="2800" dirty="0">
                <a:solidFill>
                  <a:schemeClr val="folHlink"/>
                </a:solidFill>
                <a:latin typeface="宋体" panose="02010600030101010101" pitchFamily="2" charset="-122"/>
              </a:rPr>
              <a:t>肱动脉位置</a:t>
            </a:r>
            <a:endParaRPr lang="zh-CN" altLang="en-US" sz="2800" dirty="0">
              <a:solidFill>
                <a:schemeClr val="folHlink"/>
              </a:solidFill>
              <a:latin typeface="宋体" panose="02010600030101010101" pitchFamily="2" charset="-122"/>
            </a:endParaRPr>
          </a:p>
        </p:txBody>
      </p:sp>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5"/>
          <p:cNvSpPr/>
          <p:nvPr/>
        </p:nvSpPr>
        <p:spPr>
          <a:xfrm>
            <a:off x="2843213" y="4076700"/>
            <a:ext cx="914400" cy="914400"/>
          </a:xfrm>
          <a:prstGeom prst="rect">
            <a:avLst/>
          </a:prstGeom>
          <a:noFill/>
          <a:ln w="9525">
            <a:noFill/>
          </a:ln>
        </p:spPr>
        <p:txBody>
          <a:bodyPr wrap="none" anchor="ctr"/>
          <a:p>
            <a:endParaRPr lang="zh-CN" altLang="en-US" sz="7200" dirty="0">
              <a:latin typeface="Times New Roman" panose="02020603050405020304" pitchFamily="18" charset="0"/>
            </a:endParaRPr>
          </a:p>
        </p:txBody>
      </p:sp>
      <p:sp>
        <p:nvSpPr>
          <p:cNvPr id="43011" name="Rectangle 6"/>
          <p:cNvSpPr/>
          <p:nvPr/>
        </p:nvSpPr>
        <p:spPr>
          <a:xfrm>
            <a:off x="3995738" y="5949950"/>
            <a:ext cx="576262" cy="503238"/>
          </a:xfrm>
          <a:prstGeom prst="rect">
            <a:avLst/>
          </a:prstGeom>
          <a:noFill/>
          <a:ln w="9525">
            <a:noFill/>
          </a:ln>
        </p:spPr>
        <p:txBody>
          <a:bodyPr wrap="none" anchor="ctr"/>
          <a:p>
            <a:endParaRPr lang="zh-CN" altLang="en-US" sz="7200" dirty="0">
              <a:latin typeface="Times New Roman" panose="02020603050405020304" pitchFamily="18" charset="0"/>
            </a:endParaRPr>
          </a:p>
        </p:txBody>
      </p:sp>
      <p:pic>
        <p:nvPicPr>
          <p:cNvPr id="43012" name="Picture 8" descr="P1200034"/>
          <p:cNvPicPr>
            <a:picLocks noChangeAspect="1"/>
          </p:cNvPicPr>
          <p:nvPr/>
        </p:nvPicPr>
        <p:blipFill>
          <a:blip r:embed="rId1">
            <a:lum bright="17999" contrast="54000"/>
          </a:blip>
          <a:stretch>
            <a:fillRect/>
          </a:stretch>
        </p:blipFill>
        <p:spPr>
          <a:xfrm>
            <a:off x="4859338" y="1412875"/>
            <a:ext cx="3889375" cy="3111500"/>
          </a:xfrm>
          <a:prstGeom prst="rect">
            <a:avLst/>
          </a:prstGeom>
          <a:noFill/>
          <a:ln w="9525" cap="flat" cmpd="sng">
            <a:solidFill>
              <a:srgbClr val="FFFF00"/>
            </a:solidFill>
            <a:prstDash val="solid"/>
            <a:miter/>
            <a:headEnd type="none" w="med" len="med"/>
            <a:tailEnd type="none" w="med" len="med"/>
          </a:ln>
        </p:spPr>
      </p:pic>
      <p:pic>
        <p:nvPicPr>
          <p:cNvPr id="43013" name="Picture 9" descr="DSC00094"/>
          <p:cNvPicPr>
            <a:picLocks noChangeAspect="1"/>
          </p:cNvPicPr>
          <p:nvPr/>
        </p:nvPicPr>
        <p:blipFill>
          <a:blip r:embed="rId2">
            <a:lum bright="-12000" contrast="12000"/>
          </a:blip>
          <a:stretch>
            <a:fillRect/>
          </a:stretch>
        </p:blipFill>
        <p:spPr>
          <a:xfrm>
            <a:off x="1258888" y="1412875"/>
            <a:ext cx="3311525" cy="3101975"/>
          </a:xfrm>
          <a:prstGeom prst="rect">
            <a:avLst/>
          </a:prstGeom>
          <a:noFill/>
          <a:ln w="9525" cap="flat" cmpd="sng">
            <a:solidFill>
              <a:srgbClr val="FFFF00"/>
            </a:solidFill>
            <a:prstDash val="solid"/>
            <a:miter/>
            <a:headEnd type="none" w="med" len="med"/>
            <a:tailEnd type="none" w="med" len="med"/>
          </a:ln>
        </p:spPr>
      </p:pic>
      <p:grpSp>
        <p:nvGrpSpPr>
          <p:cNvPr id="43014" name="Group 6"/>
          <p:cNvGrpSpPr/>
          <p:nvPr/>
        </p:nvGrpSpPr>
        <p:grpSpPr>
          <a:xfrm>
            <a:off x="-222250" y="0"/>
            <a:ext cx="9140825" cy="6858000"/>
            <a:chOff x="0" y="0"/>
            <a:chExt cx="5760" cy="4320"/>
          </a:xfrm>
        </p:grpSpPr>
        <p:sp>
          <p:nvSpPr>
            <p:cNvPr id="43017" name="Rectangle 8"/>
            <p:cNvSpPr/>
            <p:nvPr/>
          </p:nvSpPr>
          <p:spPr>
            <a:xfrm>
              <a:off x="0" y="0"/>
              <a:ext cx="5760" cy="4320"/>
            </a:xfrm>
            <a:prstGeom prst="rect">
              <a:avLst/>
            </a:prstGeom>
            <a:noFill/>
            <a:ln w="9525">
              <a:noFill/>
            </a:ln>
          </p:spPr>
          <p:txBody>
            <a:bodyPr wrap="none" anchor="ctr"/>
            <a:p>
              <a:endParaRPr lang="zh-CN" altLang="en-US" dirty="0">
                <a:latin typeface="Times New Roman" panose="02020603050405020304" pitchFamily="18" charset="0"/>
              </a:endParaRPr>
            </a:p>
          </p:txBody>
        </p:sp>
        <p:sp>
          <p:nvSpPr>
            <p:cNvPr id="43018" name="Rectangle 9"/>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ndParaRPr>
            </a:p>
          </p:txBody>
        </p:sp>
        <p:sp>
          <p:nvSpPr>
            <p:cNvPr id="43019" name="Text Box 10"/>
            <p:cNvSpPr txBox="1"/>
            <p:nvPr/>
          </p:nvSpPr>
          <p:spPr>
            <a:xfrm rot="10800000">
              <a:off x="118" y="3996"/>
              <a:ext cx="289" cy="58"/>
            </a:xfrm>
            <a:prstGeom prst="rect">
              <a:avLst/>
            </a:prstGeom>
            <a:noFill/>
            <a:ln w="9525">
              <a:noFill/>
            </a:ln>
          </p:spPr>
          <p:txBody>
            <a:bodyPr rot="10800000" vert="eaVert" wrap="none">
              <a:spAutoFit/>
            </a:bodyPr>
            <a:p>
              <a:endParaRPr lang="zh-CN" altLang="en-US" dirty="0">
                <a:latin typeface="Tahoma" panose="020B0604030504040204" pitchFamily="34" charset="0"/>
              </a:endParaRPr>
            </a:p>
          </p:txBody>
        </p:sp>
        <p:sp>
          <p:nvSpPr>
            <p:cNvPr id="43020" name="Text Box 11"/>
            <p:cNvSpPr txBox="1"/>
            <p:nvPr/>
          </p:nvSpPr>
          <p:spPr>
            <a:xfrm>
              <a:off x="681" y="1056"/>
              <a:ext cx="289" cy="2928"/>
            </a:xfrm>
            <a:prstGeom prst="rect">
              <a:avLst/>
            </a:prstGeom>
            <a:noFill/>
            <a:ln w="9525">
              <a:noFill/>
            </a:ln>
          </p:spPr>
          <p:txBody>
            <a:bodyPr vert="eaVert">
              <a:spAutoFit/>
            </a:bodyPr>
            <a:p>
              <a:endParaRPr lang="zh-CN" altLang="en-US" dirty="0">
                <a:latin typeface="Tahoma" panose="020B0604030504040204" pitchFamily="34" charset="0"/>
              </a:endParaRPr>
            </a:p>
          </p:txBody>
        </p:sp>
        <p:pic>
          <p:nvPicPr>
            <p:cNvPr id="43021" name="Picture 12" descr="Red"/>
            <p:cNvPicPr>
              <a:picLocks noChangeAspect="1"/>
            </p:cNvPicPr>
            <p:nvPr/>
          </p:nvPicPr>
          <p:blipFill>
            <a:blip r:embed="rId3"/>
            <a:stretch>
              <a:fillRect/>
            </a:stretch>
          </p:blipFill>
          <p:spPr>
            <a:xfrm>
              <a:off x="144" y="144"/>
              <a:ext cx="672" cy="672"/>
            </a:xfrm>
            <a:prstGeom prst="rect">
              <a:avLst/>
            </a:prstGeom>
            <a:noFill/>
            <a:ln w="9525">
              <a:noFill/>
            </a:ln>
          </p:spPr>
        </p:pic>
      </p:grpSp>
      <p:sp>
        <p:nvSpPr>
          <p:cNvPr id="43015" name="Text Box 7"/>
          <p:cNvSpPr txBox="1"/>
          <p:nvPr/>
        </p:nvSpPr>
        <p:spPr>
          <a:xfrm>
            <a:off x="2214563" y="500063"/>
            <a:ext cx="3960812" cy="641350"/>
          </a:xfrm>
          <a:prstGeom prst="rect">
            <a:avLst/>
          </a:prstGeom>
          <a:noFill/>
          <a:ln w="9525">
            <a:noFill/>
          </a:ln>
        </p:spPr>
        <p:txBody>
          <a:bodyPr>
            <a:spAutoFit/>
          </a:bodyPr>
          <a:p>
            <a:pPr>
              <a:spcBef>
                <a:spcPct val="50000"/>
              </a:spcBef>
            </a:pPr>
            <a:r>
              <a:rPr lang="zh-CN" altLang="en-US" sz="3600" dirty="0">
                <a:solidFill>
                  <a:srgbClr val="FF3300"/>
                </a:solidFill>
                <a:latin typeface="Times New Roman" panose="02020603050405020304" pitchFamily="18" charset="0"/>
              </a:rPr>
              <a:t>指压止血</a:t>
            </a:r>
            <a:r>
              <a:rPr lang="en-US" altLang="zh-CN" sz="3600" dirty="0">
                <a:solidFill>
                  <a:srgbClr val="FF3300"/>
                </a:solidFill>
                <a:latin typeface="Times New Roman" panose="02020603050405020304" pitchFamily="18" charset="0"/>
              </a:rPr>
              <a:t>(</a:t>
            </a:r>
            <a:r>
              <a:rPr lang="zh-CN" altLang="en-US" sz="3300" dirty="0">
                <a:solidFill>
                  <a:schemeClr val="folHlink"/>
                </a:solidFill>
                <a:latin typeface="Times New Roman" panose="02020603050405020304" pitchFamily="18" charset="0"/>
              </a:rPr>
              <a:t>间接压</a:t>
            </a:r>
            <a:r>
              <a:rPr lang="en-US" altLang="zh-CN" sz="3600" dirty="0">
                <a:solidFill>
                  <a:srgbClr val="FF3300"/>
                </a:solidFill>
                <a:latin typeface="Times New Roman" panose="02020603050405020304" pitchFamily="18" charset="0"/>
              </a:rPr>
              <a:t>)</a:t>
            </a:r>
            <a:endParaRPr lang="en-US" altLang="zh-CN" sz="3600" dirty="0">
              <a:solidFill>
                <a:srgbClr val="FF3300"/>
              </a:solidFill>
              <a:latin typeface="Times New Roman" panose="02020603050405020304" pitchFamily="18" charset="0"/>
            </a:endParaRPr>
          </a:p>
        </p:txBody>
      </p:sp>
      <p:sp>
        <p:nvSpPr>
          <p:cNvPr id="43016" name="TextBox 16"/>
          <p:cNvSpPr txBox="1"/>
          <p:nvPr/>
        </p:nvSpPr>
        <p:spPr>
          <a:xfrm>
            <a:off x="2643188" y="4857750"/>
            <a:ext cx="4071937" cy="523875"/>
          </a:xfrm>
          <a:prstGeom prst="rect">
            <a:avLst/>
          </a:prstGeom>
          <a:noFill/>
          <a:ln w="9525">
            <a:noFill/>
          </a:ln>
        </p:spPr>
        <p:txBody>
          <a:bodyPr>
            <a:spAutoFit/>
          </a:bodyPr>
          <a:p>
            <a:pPr>
              <a:spcBef>
                <a:spcPct val="50000"/>
              </a:spcBef>
            </a:pPr>
            <a:r>
              <a:rPr lang="zh-CN" altLang="en-US" sz="2800" dirty="0">
                <a:solidFill>
                  <a:schemeClr val="folHlink"/>
                </a:solidFill>
                <a:latin typeface="宋体" panose="02010600030101010101" pitchFamily="2" charset="-122"/>
              </a:rPr>
              <a:t>压迫肱动脉止血</a:t>
            </a:r>
            <a:endParaRPr lang="zh-CN" altLang="en-US" sz="2800" dirty="0">
              <a:solidFill>
                <a:schemeClr val="folHlink"/>
              </a:solidFill>
              <a:latin typeface="宋体" panose="02010600030101010101" pitchFamily="2" charset="-122"/>
            </a:endParaRPr>
          </a:p>
        </p:txBody>
      </p:sp>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4" descr="DSCF0364"/>
          <p:cNvPicPr>
            <a:picLocks noChangeAspect="1" noChangeArrowheads="1"/>
          </p:cNvPicPr>
          <p:nvPr/>
        </p:nvPicPr>
        <p:blipFill>
          <a:blip r:embed="rId1" cstate="print"/>
          <a:srcRect l="15799" t="10501" r="32451" b="25224"/>
          <a:stretch>
            <a:fillRect/>
          </a:stretch>
        </p:blipFill>
        <p:spPr bwMode="auto">
          <a:xfrm>
            <a:off x="1062846" y="2708920"/>
            <a:ext cx="2060109" cy="144016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7" name="Picture 2" descr="香港2 085"/>
          <p:cNvPicPr>
            <a:picLocks noChangeAspect="1" noChangeArrowheads="1"/>
          </p:cNvPicPr>
          <p:nvPr/>
        </p:nvPicPr>
        <p:blipFill>
          <a:blip r:embed="rId2" cstate="print"/>
          <a:srcRect/>
          <a:stretch>
            <a:fillRect/>
          </a:stretch>
        </p:blipFill>
        <p:spPr bwMode="auto">
          <a:xfrm>
            <a:off x="3767860" y="2780928"/>
            <a:ext cx="2015040" cy="151216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8" name="Picture 20" descr="6f124fd7jw1dozux26yebj">
            <a:hlinkClick r:id="" action="ppaction://noaction"/>
          </p:cNvPr>
          <p:cNvPicPr>
            <a:picLocks noChangeAspect="1" noChangeArrowheads="1"/>
          </p:cNvPicPr>
          <p:nvPr/>
        </p:nvPicPr>
        <p:blipFill>
          <a:blip r:embed="rId3" cstate="print">
            <a:lum bright="-12000"/>
          </a:blip>
          <a:srcRect b="-1396"/>
          <a:stretch>
            <a:fillRect/>
          </a:stretch>
        </p:blipFill>
        <p:spPr bwMode="auto">
          <a:xfrm>
            <a:off x="2471554" y="1268760"/>
            <a:ext cx="1902105" cy="134405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9" name="线形标注 3 8"/>
          <p:cNvSpPr/>
          <p:nvPr/>
        </p:nvSpPr>
        <p:spPr bwMode="auto">
          <a:xfrm>
            <a:off x="611188" y="4797425"/>
            <a:ext cx="2520950" cy="863600"/>
          </a:xfrm>
          <a:prstGeom prst="borderCallout3">
            <a:avLst>
              <a:gd name="adj1" fmla="val 18750"/>
              <a:gd name="adj2" fmla="val -8333"/>
              <a:gd name="adj3" fmla="val 18750"/>
              <a:gd name="adj4" fmla="val -16667"/>
              <a:gd name="adj5" fmla="val -37142"/>
              <a:gd name="adj6" fmla="val -16032"/>
              <a:gd name="adj7" fmla="val -170527"/>
              <a:gd name="adj8" fmla="val 63803"/>
            </a:avLst>
          </a:prstGeom>
          <a:solidFill>
            <a:schemeClr val="bg1"/>
          </a:solidFill>
          <a:ln>
            <a:solidFill>
              <a:schemeClr val="tx1">
                <a:lumMod val="65000"/>
                <a:lumOff val="35000"/>
              </a:schemeClr>
            </a:solidFill>
          </a:ln>
          <a:effectLst>
            <a:outerShdw sy="23000" kx="-1199993" algn="bl" rotWithShape="0">
              <a:srgbClr val="000000">
                <a:alpha val="20000"/>
              </a:srgbClr>
            </a:outerShdw>
          </a:effectLst>
        </p:spPr>
        <p:txBody>
          <a:bodyPr lIns="0" rIns="0" anchor="ctr"/>
          <a:lstStyle/>
          <a:p>
            <a:pPr marL="0" marR="0" lvl="0" indent="0" algn="ctr" defTabSz="914400" rtl="0" eaLnBrk="1" fontAlgn="base" latinLnBrk="0" hangingPunct="1">
              <a:lnSpc>
                <a:spcPct val="120000"/>
              </a:lnSpc>
              <a:spcBef>
                <a:spcPts val="600"/>
              </a:spcBef>
              <a:spcAft>
                <a:spcPts val="60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绷带或三角巾环绕加压包扎</a:t>
            </a:r>
            <a:endPar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10" name="Picture 4">
            <a:hlinkClick r:id="" action="ppaction://noaction"/>
          </p:cNvPr>
          <p:cNvPicPr>
            <a:picLocks noChangeAspect="1" noChangeArrowheads="1"/>
          </p:cNvPicPr>
          <p:nvPr/>
        </p:nvPicPr>
        <p:blipFill>
          <a:blip r:embed="rId4" cstate="print"/>
          <a:srcRect/>
          <a:stretch>
            <a:fillRect/>
          </a:stretch>
        </p:blipFill>
        <p:spPr bwMode="auto">
          <a:xfrm>
            <a:off x="6012160" y="4221088"/>
            <a:ext cx="1785950" cy="135732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1" name="线形标注 2 10"/>
          <p:cNvSpPr/>
          <p:nvPr/>
        </p:nvSpPr>
        <p:spPr bwMode="auto">
          <a:xfrm>
            <a:off x="4907915" y="1159510"/>
            <a:ext cx="3652838" cy="860425"/>
          </a:xfrm>
          <a:prstGeom prst="borderCallout2">
            <a:avLst>
              <a:gd name="adj1" fmla="val 18750"/>
              <a:gd name="adj2" fmla="val -8333"/>
              <a:gd name="adj3" fmla="val 18750"/>
              <a:gd name="adj4" fmla="val -16667"/>
              <a:gd name="adj5" fmla="val 141706"/>
              <a:gd name="adj6" fmla="val -39483"/>
            </a:avLst>
          </a:prstGeom>
          <a:solidFill>
            <a:schemeClr val="bg1"/>
          </a:solidFill>
          <a:ln>
            <a:solidFill>
              <a:schemeClr val="tx1">
                <a:lumMod val="65000"/>
                <a:lumOff val="35000"/>
              </a:schemeClr>
            </a:solidFill>
          </a:ln>
          <a:effectLst>
            <a:outerShdw sy="23000" kx="-1199993" algn="bl" rotWithShape="0">
              <a:srgbClr val="000000">
                <a:alpha val="20000"/>
              </a:srgbClr>
            </a:outerShdw>
          </a:effectLst>
        </p:spPr>
        <p:txBody>
          <a:bodyPr lIns="0" rIns="0" anchor="ctr"/>
          <a:lstStyle/>
          <a:p>
            <a:pPr marL="0" marR="0" lvl="0" indent="0" algn="l" defTabSz="914400" rtl="0" eaLnBrk="1" fontAlgn="base" latinLnBrk="0" hangingPunct="1">
              <a:lnSpc>
                <a:spcPct val="120000"/>
              </a:lnSpc>
              <a:spcBef>
                <a:spcPts val="600"/>
              </a:spcBef>
              <a:spcAft>
                <a:spcPts val="60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595959"/>
                </a:solidFill>
                <a:effectLst/>
                <a:uLnTx/>
                <a:uFillTx/>
                <a:latin typeface="宋体" panose="02010600030101010101" pitchFamily="2" charset="-122"/>
                <a:ea typeface="微软雅黑" panose="020B0503020204020204" pitchFamily="34" charset="-122"/>
                <a:cs typeface="+mn-cs"/>
              </a:rPr>
              <a:t> </a:t>
            </a: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先直接压迫止血辅料应超伤口周边至少</a:t>
            </a:r>
            <a:r>
              <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3cm</a:t>
            </a:r>
            <a:endPar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12" name="线形标注 1 11"/>
          <p:cNvSpPr/>
          <p:nvPr/>
        </p:nvSpPr>
        <p:spPr bwMode="auto">
          <a:xfrm>
            <a:off x="5918200" y="2852738"/>
            <a:ext cx="3225800" cy="357188"/>
          </a:xfrm>
          <a:prstGeom prst="borderCallout1">
            <a:avLst>
              <a:gd name="adj1" fmla="val 18750"/>
              <a:gd name="adj2" fmla="val -8333"/>
              <a:gd name="adj3" fmla="val 160125"/>
              <a:gd name="adj4" fmla="val -30572"/>
            </a:avLst>
          </a:prstGeom>
          <a:solidFill>
            <a:schemeClr val="bg1"/>
          </a:solidFill>
          <a:ln>
            <a:solidFill>
              <a:schemeClr val="tx1">
                <a:lumMod val="65000"/>
                <a:lumOff val="35000"/>
              </a:schemeClr>
            </a:solidFill>
          </a:ln>
          <a:effectLst>
            <a:outerShdw sy="23000" kx="-1199993" algn="bl" rotWithShape="0">
              <a:srgbClr val="000000">
                <a:alpha val="20000"/>
              </a:srgbClr>
            </a:outerShdw>
          </a:effectLst>
        </p:spPr>
        <p:txBody>
          <a:bodyPr lIns="0" rIns="0" anchor="ctr"/>
          <a:lstStyle/>
          <a:p>
            <a:pPr marL="0" marR="0" lvl="0" indent="0" algn="l" defTabSz="914400" rtl="0" eaLnBrk="1" fontAlgn="base" latinLnBrk="0" hangingPunct="1">
              <a:lnSpc>
                <a:spcPct val="120000"/>
              </a:lnSpc>
              <a:spcBef>
                <a:spcPts val="600"/>
              </a:spcBef>
              <a:spcAft>
                <a:spcPts val="600"/>
              </a:spcAft>
              <a:buClrTx/>
              <a:buSzTx/>
              <a:buFont typeface="Arial" panose="020B0604020202020204" pitchFamily="34" charset="0"/>
              <a:buNone/>
              <a:defRPr/>
            </a:pPr>
            <a:endParaRPr kumimoji="0" lang="en-US" altLang="zh-CN" sz="1800" b="0" i="0" u="none" strike="noStrike" kern="1200" cap="none" spc="0" normalizeH="0" baseline="0" noProof="0" dirty="0">
              <a:ln>
                <a:noFill/>
              </a:ln>
              <a:solidFill>
                <a:srgbClr val="595959"/>
              </a:solidFill>
              <a:effectLst/>
              <a:uLnTx/>
              <a:uFillTx/>
              <a:latin typeface="Impact" panose="020B0806030902050204" pitchFamily="34" charset="0"/>
              <a:ea typeface="微软雅黑" panose="020B0503020204020204" pitchFamily="34" charset="-122"/>
              <a:cs typeface="+mn-cs"/>
            </a:endParaRPr>
          </a:p>
          <a:p>
            <a:pPr marL="0" marR="0" lvl="0" indent="0" algn="l" defTabSz="914400" rtl="0" eaLnBrk="1" fontAlgn="base" latinLnBrk="0" hangingPunct="1">
              <a:lnSpc>
                <a:spcPct val="120000"/>
              </a:lnSpc>
              <a:spcBef>
                <a:spcPts val="600"/>
              </a:spcBef>
              <a:spcAft>
                <a:spcPts val="60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595959"/>
                </a:solidFill>
                <a:effectLst/>
                <a:uLnTx/>
                <a:uFillTx/>
                <a:latin typeface="宋体" panose="02010600030101010101" pitchFamily="2" charset="-122"/>
                <a:ea typeface="微软雅黑" panose="020B0503020204020204" pitchFamily="34" charset="-122"/>
                <a:cs typeface="+mn-cs"/>
              </a:rPr>
              <a:t>   </a:t>
            </a: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包扎后检查血液循环</a:t>
            </a:r>
            <a:endPar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ts val="600"/>
              </a:spcBef>
              <a:spcAft>
                <a:spcPts val="60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srgbClr val="595959"/>
              </a:solidFill>
              <a:effectLst/>
              <a:uLnTx/>
              <a:uFillTx/>
              <a:latin typeface="Impact" panose="020B0806030902050204" pitchFamily="34" charset="0"/>
              <a:ea typeface="微软雅黑" panose="020B0503020204020204" pitchFamily="34" charset="-122"/>
              <a:cs typeface="+mn-cs"/>
            </a:endParaRPr>
          </a:p>
        </p:txBody>
      </p:sp>
      <p:sp>
        <p:nvSpPr>
          <p:cNvPr id="13" name="线形标注 3 12"/>
          <p:cNvSpPr/>
          <p:nvPr/>
        </p:nvSpPr>
        <p:spPr bwMode="auto">
          <a:xfrm>
            <a:off x="4572000" y="5805488"/>
            <a:ext cx="2379663" cy="357188"/>
          </a:xfrm>
          <a:prstGeom prst="borderCallout3">
            <a:avLst>
              <a:gd name="adj1" fmla="val 18750"/>
              <a:gd name="adj2" fmla="val -8333"/>
              <a:gd name="adj3" fmla="val 18750"/>
              <a:gd name="adj4" fmla="val -16667"/>
              <a:gd name="adj5" fmla="val -37142"/>
              <a:gd name="adj6" fmla="val -16032"/>
              <a:gd name="adj7" fmla="val -170527"/>
              <a:gd name="adj8" fmla="val 63803"/>
            </a:avLst>
          </a:prstGeom>
          <a:solidFill>
            <a:schemeClr val="bg1"/>
          </a:solidFill>
          <a:ln>
            <a:solidFill>
              <a:schemeClr val="tx1">
                <a:lumMod val="65000"/>
                <a:lumOff val="35000"/>
              </a:schemeClr>
            </a:solidFill>
          </a:ln>
          <a:effectLst>
            <a:outerShdw sy="23000" kx="-1199993" algn="bl" rotWithShape="0">
              <a:srgbClr val="000000">
                <a:alpha val="20000"/>
              </a:srgbClr>
            </a:outerShdw>
          </a:effectLst>
        </p:spPr>
        <p:txBody>
          <a:bodyPr lIns="0" rIns="0" anchor="ctr"/>
          <a:lstStyle/>
          <a:p>
            <a:pPr marL="0" marR="0" lvl="0" indent="0" algn="ctr" defTabSz="914400" rtl="0" eaLnBrk="1" fontAlgn="base" latinLnBrk="0" hangingPunct="1">
              <a:lnSpc>
                <a:spcPct val="120000"/>
              </a:lnSpc>
              <a:spcBef>
                <a:spcPts val="600"/>
              </a:spcBef>
              <a:spcAft>
                <a:spcPts val="60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大悬臂带承托</a:t>
            </a:r>
            <a:endPar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2" name="文本框 1"/>
          <p:cNvSpPr txBox="1"/>
          <p:nvPr/>
        </p:nvSpPr>
        <p:spPr>
          <a:xfrm>
            <a:off x="454660" y="348615"/>
            <a:ext cx="3992245" cy="583565"/>
          </a:xfrm>
          <a:prstGeom prst="rect">
            <a:avLst/>
          </a:prstGeom>
          <a:noFill/>
        </p:spPr>
        <p:txBody>
          <a:bodyPr wrap="square" rtlCol="0">
            <a:spAutoFit/>
          </a:bodyPr>
          <a:p>
            <a:r>
              <a:rPr lang="zh-CN" altLang="en-US" sz="3200">
                <a:ln w="22225">
                  <a:solidFill>
                    <a:schemeClr val="accent2"/>
                  </a:solidFill>
                  <a:prstDash val="solid"/>
                </a:ln>
                <a:solidFill>
                  <a:schemeClr val="accent2">
                    <a:lumMod val="40000"/>
                    <a:lumOff val="60000"/>
                  </a:schemeClr>
                </a:solidFill>
                <a:effectLst/>
              </a:rPr>
              <a:t>加压包扎止血法</a:t>
            </a:r>
            <a:endParaRPr lang="zh-CN" altLang="en-US" sz="3200">
              <a:ln w="22225">
                <a:solidFill>
                  <a:schemeClr val="accent2"/>
                </a:solidFill>
                <a:prstDash val="solid"/>
              </a:ln>
              <a:solidFill>
                <a:schemeClr val="accent2">
                  <a:lumMod val="40000"/>
                  <a:lumOff val="60000"/>
                </a:schemeClr>
              </a:solidFill>
              <a:effectLst/>
            </a:endParaRPr>
          </a:p>
        </p:txBody>
      </p:sp>
      <p:pic>
        <p:nvPicPr>
          <p:cNvPr id="3" name="图片 2" descr="图片1"/>
          <p:cNvPicPr>
            <a:picLocks noChangeAspect="1"/>
          </p:cNvPicPr>
          <p:nvPr/>
        </p:nvPicPr>
        <p:blipFill>
          <a:blip r:embed="rId5"/>
          <a:stretch>
            <a:fillRect/>
          </a:stretch>
        </p:blipFill>
        <p:spPr>
          <a:xfrm>
            <a:off x="-6350" y="6216015"/>
            <a:ext cx="9156700" cy="688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000"/>
                                        <p:tgtEl>
                                          <p:spTgt spid="10"/>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2"/>
          <p:cNvSpPr/>
          <p:nvPr/>
        </p:nvSpPr>
        <p:spPr>
          <a:xfrm>
            <a:off x="749300" y="4465638"/>
            <a:ext cx="2232025" cy="330200"/>
          </a:xfrm>
          <a:prstGeom prst="rect">
            <a:avLst/>
          </a:prstGeom>
          <a:noFill/>
          <a:ln w="9525">
            <a:noFill/>
          </a:ln>
        </p:spPr>
        <p:txBody>
          <a:bodyPr>
            <a:spAutoFit/>
          </a:bodyPr>
          <a:p>
            <a:pPr marL="263525" indent="-263525" algn="r">
              <a:lnSpc>
                <a:spcPct val="120000"/>
              </a:lnSpc>
              <a:buFont typeface="Arial" panose="020B0604020202020204" pitchFamily="34" charset="0"/>
              <a:buChar char="•"/>
            </a:pPr>
            <a:endParaRPr lang="zh-CN" altLang="en-US" sz="1400" dirty="0">
              <a:solidFill>
                <a:srgbClr val="64646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 name="组合 3"/>
          <p:cNvGrpSpPr/>
          <p:nvPr/>
        </p:nvGrpSpPr>
        <p:grpSpPr>
          <a:xfrm>
            <a:off x="5795963" y="3644900"/>
            <a:ext cx="3062287" cy="830263"/>
            <a:chOff x="-490270" y="90617"/>
            <a:chExt cx="2627045" cy="1053891"/>
          </a:xfrm>
        </p:grpSpPr>
        <p:sp>
          <p:nvSpPr>
            <p:cNvPr id="31784" name="Text Box 23"/>
            <p:cNvSpPr/>
            <p:nvPr/>
          </p:nvSpPr>
          <p:spPr>
            <a:xfrm>
              <a:off x="-490270" y="90617"/>
              <a:ext cx="2571208" cy="1053891"/>
            </a:xfrm>
            <a:prstGeom prst="rect">
              <a:avLst/>
            </a:prstGeom>
            <a:noFill/>
            <a:ln w="9525" cap="flat" cmpd="sng">
              <a:solidFill>
                <a:schemeClr val="accent1"/>
              </a:solidFill>
              <a:prstDash val="solid"/>
              <a:bevel/>
              <a:headEnd type="none" w="med" len="med"/>
              <a:tailEnd type="none" w="med" len="med"/>
            </a:ln>
          </p:spPr>
          <p:txBody>
            <a:bodyPr>
              <a:spAutoFit/>
            </a:bodyPr>
            <a:p>
              <a:pPr>
                <a:spcBef>
                  <a:spcPct val="50000"/>
                </a:spcBef>
              </a:pPr>
              <a:r>
                <a:rPr lang="zh-CN" altLang="en-US" sz="2400" b="1" dirty="0">
                  <a:solidFill>
                    <a:srgbClr val="C00000"/>
                  </a:solidFill>
                  <a:latin typeface="宋体" panose="02010600030101010101" pitchFamily="2" charset="-122"/>
                </a:rPr>
                <a:t>专门设计的止血带比临时准备的好</a:t>
              </a:r>
              <a:endParaRPr lang="zh-CN" altLang="en-US" sz="2400" b="1" dirty="0">
                <a:solidFill>
                  <a:srgbClr val="C00000"/>
                </a:solidFill>
                <a:latin typeface="宋体" panose="02010600030101010101" pitchFamily="2" charset="-122"/>
              </a:endParaRPr>
            </a:p>
          </p:txBody>
        </p:sp>
        <p:sp>
          <p:nvSpPr>
            <p:cNvPr id="31785" name="Rectangle 24"/>
            <p:cNvSpPr/>
            <p:nvPr/>
          </p:nvSpPr>
          <p:spPr>
            <a:xfrm>
              <a:off x="0" y="531761"/>
              <a:ext cx="2136775" cy="417246"/>
            </a:xfrm>
            <a:prstGeom prst="rect">
              <a:avLst/>
            </a:prstGeom>
            <a:noFill/>
            <a:ln w="9525">
              <a:noFill/>
            </a:ln>
          </p:spPr>
          <p:txBody>
            <a:bodyPr>
              <a:spAutoFit/>
            </a:bodyPr>
            <a:p>
              <a:pPr marL="263525" indent="-263525">
                <a:lnSpc>
                  <a:spcPct val="120000"/>
                </a:lnSpc>
              </a:pPr>
              <a:endParaRPr lang="zh-CN" altLang="en-US" sz="1400" dirty="0">
                <a:solidFill>
                  <a:srgbClr val="64646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748" name="Text Box 25"/>
          <p:cNvSpPr/>
          <p:nvPr/>
        </p:nvSpPr>
        <p:spPr>
          <a:xfrm>
            <a:off x="3563938" y="908050"/>
            <a:ext cx="5329237" cy="1201738"/>
          </a:xfrm>
          <a:prstGeom prst="rect">
            <a:avLst/>
          </a:prstGeom>
          <a:noFill/>
          <a:ln w="9525" cap="flat" cmpd="sng">
            <a:solidFill>
              <a:schemeClr val="accent1"/>
            </a:solidFill>
            <a:prstDash val="solid"/>
            <a:bevel/>
            <a:headEnd type="none" w="med" len="med"/>
            <a:tailEnd type="none" w="med" len="med"/>
          </a:ln>
        </p:spPr>
        <p:txBody>
          <a:bodyPr>
            <a:spAutoFit/>
          </a:bodyPr>
          <a:p>
            <a:pPr algn="ctr">
              <a:spcBef>
                <a:spcPct val="50000"/>
              </a:spcBef>
            </a:pPr>
            <a:r>
              <a:rPr lang="zh-CN" altLang="en-US" sz="2400" b="1" dirty="0">
                <a:solidFill>
                  <a:srgbClr val="C00000"/>
                </a:solidFill>
                <a:latin typeface="宋体" panose="02010600030101010101" pitchFamily="2" charset="-122"/>
              </a:rPr>
              <a:t>四肢大血管损伤，直接压迫无法止血或不能使用其他方法止血以致危及生命时方可使用！！！！！！！！！！</a:t>
            </a:r>
            <a:endParaRPr lang="zh-CN" altLang="en-US" sz="2400" b="1" dirty="0">
              <a:solidFill>
                <a:srgbClr val="C00000"/>
              </a:solidFill>
              <a:latin typeface="宋体" panose="02010600030101010101" pitchFamily="2" charset="-122"/>
            </a:endParaRPr>
          </a:p>
        </p:txBody>
      </p:sp>
      <p:grpSp>
        <p:nvGrpSpPr>
          <p:cNvPr id="3" name="组合 12"/>
          <p:cNvGrpSpPr/>
          <p:nvPr/>
        </p:nvGrpSpPr>
        <p:grpSpPr>
          <a:xfrm>
            <a:off x="2286000" y="3328988"/>
            <a:ext cx="2063750" cy="1657350"/>
            <a:chOff x="0" y="44272"/>
            <a:chExt cx="2617944" cy="2100913"/>
          </a:xfrm>
        </p:grpSpPr>
        <p:grpSp>
          <p:nvGrpSpPr>
            <p:cNvPr id="31773" name="组合 27"/>
            <p:cNvGrpSpPr/>
            <p:nvPr/>
          </p:nvGrpSpPr>
          <p:grpSpPr>
            <a:xfrm>
              <a:off x="0" y="44272"/>
              <a:ext cx="2617944" cy="2100913"/>
              <a:chOff x="0" y="44272"/>
              <a:chExt cx="2617944" cy="2100913"/>
            </a:xfrm>
          </p:grpSpPr>
          <p:sp>
            <p:nvSpPr>
              <p:cNvPr id="31782" name="Oval 8"/>
              <p:cNvSpPr/>
              <p:nvPr/>
            </p:nvSpPr>
            <p:spPr>
              <a:xfrm flipV="1">
                <a:off x="0" y="1700034"/>
                <a:ext cx="2617944" cy="445151"/>
              </a:xfrm>
              <a:prstGeom prst="ellipse">
                <a:avLst/>
              </a:prstGeom>
              <a:gradFill rotWithShape="1">
                <a:gsLst>
                  <a:gs pos="0">
                    <a:srgbClr val="000000"/>
                  </a:gs>
                  <a:gs pos="100000">
                    <a:srgbClr val="FFFFFF"/>
                  </a:gs>
                </a:gsLst>
                <a:path path="shape">
                  <a:fillToRect l="50000" t="50000" r="50000" b="50000"/>
                </a:path>
                <a:tileRect/>
              </a:gradFill>
              <a:ln w="9525">
                <a:noFill/>
              </a:ln>
            </p:spPr>
            <p:txBody>
              <a:bodyPr rot="10800000"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83" name="未知"/>
              <p:cNvSpPr/>
              <p:nvPr/>
            </p:nvSpPr>
            <p:spPr>
              <a:xfrm>
                <a:off x="586017" y="44272"/>
                <a:ext cx="1490214" cy="726464"/>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100000"/>
                    </a:srgbClr>
                  </a:gs>
                  <a:gs pos="100000">
                    <a:srgbClr val="FF0000">
                      <a:alpha val="100000"/>
                    </a:srgbClr>
                  </a:gs>
                </a:gsLst>
                <a:lin ang="5400000" scaled="1"/>
                <a:tileRect/>
              </a:gradFill>
              <a:ln w="9525">
                <a:noFill/>
              </a:ln>
            </p:spPr>
            <p:txBody>
              <a:bodyPr/>
              <a:p>
                <a:endParaRPr lang="zh-CN" altLang="en-US"/>
              </a:p>
            </p:txBody>
          </p:sp>
        </p:grpSp>
        <p:grpSp>
          <p:nvGrpSpPr>
            <p:cNvPr id="31774" name="Group 12"/>
            <p:cNvGrpSpPr/>
            <p:nvPr/>
          </p:nvGrpSpPr>
          <p:grpSpPr>
            <a:xfrm rot="-1693754" flipH="1" flipV="1">
              <a:off x="639972" y="1500853"/>
              <a:ext cx="1683638" cy="407681"/>
              <a:chOff x="-1" y="0"/>
              <a:chExt cx="836" cy="233"/>
            </a:xfrm>
          </p:grpSpPr>
          <p:grpSp>
            <p:nvGrpSpPr>
              <p:cNvPr id="31775" name="Group 13"/>
              <p:cNvGrpSpPr/>
              <p:nvPr/>
            </p:nvGrpSpPr>
            <p:grpSpPr>
              <a:xfrm>
                <a:off x="-1" y="0"/>
                <a:ext cx="742" cy="186"/>
                <a:chOff x="-1" y="0"/>
                <a:chExt cx="1118" cy="279"/>
              </a:xfrm>
            </p:grpSpPr>
            <p:sp>
              <p:nvSpPr>
                <p:cNvPr id="31779" name="AutoShape 14"/>
                <p:cNvSpPr/>
                <p:nvPr/>
              </p:nvSpPr>
              <p:spPr>
                <a:xfrm rot="5263130">
                  <a:off x="293" y="-294"/>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80" name="AutoShape 15"/>
                <p:cNvSpPr/>
                <p:nvPr/>
              </p:nvSpPr>
              <p:spPr>
                <a:xfrm rot="6078281">
                  <a:off x="429" y="-294"/>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81" name="AutoShape 17"/>
                <p:cNvSpPr/>
                <p:nvPr/>
              </p:nvSpPr>
              <p:spPr>
                <a:xfrm rot="6906313">
                  <a:off x="595" y="-242"/>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1776" name="Group 18"/>
              <p:cNvGrpSpPr/>
              <p:nvPr/>
            </p:nvGrpSpPr>
            <p:grpSpPr>
              <a:xfrm rot="1353540">
                <a:off x="243" y="67"/>
                <a:ext cx="592" cy="166"/>
                <a:chOff x="-1" y="0"/>
                <a:chExt cx="892" cy="249"/>
              </a:xfrm>
            </p:grpSpPr>
            <p:sp>
              <p:nvSpPr>
                <p:cNvPr id="31777" name="AutoShape 20"/>
                <p:cNvSpPr/>
                <p:nvPr/>
              </p:nvSpPr>
              <p:spPr>
                <a:xfrm rot="6078281">
                  <a:off x="293" y="-294"/>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78" name="AutoShape 21"/>
                <p:cNvSpPr/>
                <p:nvPr/>
              </p:nvSpPr>
              <p:spPr>
                <a:xfrm rot="6373927">
                  <a:off x="369" y="-272"/>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nvGrpSpPr>
          <p:cNvPr id="8" name="组合 24"/>
          <p:cNvGrpSpPr/>
          <p:nvPr/>
        </p:nvGrpSpPr>
        <p:grpSpPr>
          <a:xfrm>
            <a:off x="1214438" y="3508375"/>
            <a:ext cx="1357312" cy="1000125"/>
            <a:chOff x="0" y="0"/>
            <a:chExt cx="1304031" cy="1080295"/>
          </a:xfrm>
        </p:grpSpPr>
        <p:grpSp>
          <p:nvGrpSpPr>
            <p:cNvPr id="31769" name="组合 25"/>
            <p:cNvGrpSpPr/>
            <p:nvPr/>
          </p:nvGrpSpPr>
          <p:grpSpPr>
            <a:xfrm>
              <a:off x="0" y="0"/>
              <a:ext cx="1304031" cy="1080295"/>
              <a:chOff x="0" y="0"/>
              <a:chExt cx="1304031" cy="1080295"/>
            </a:xfrm>
          </p:grpSpPr>
          <p:sp>
            <p:nvSpPr>
              <p:cNvPr id="31771" name="矩形 15"/>
              <p:cNvSpPr/>
              <p:nvPr/>
            </p:nvSpPr>
            <p:spPr>
              <a:xfrm>
                <a:off x="0" y="0"/>
                <a:ext cx="1304031" cy="1080295"/>
              </a:xfrm>
              <a:custGeom>
                <a:avLst/>
                <a:gdLst>
                  <a:gd name="txL" fmla="*/ 0 w 1304031"/>
                  <a:gd name="txT" fmla="*/ 0 h 1080295"/>
                  <a:gd name="txR" fmla="*/ 1304031 w 1304031"/>
                  <a:gd name="txB" fmla="*/ 1080295 h 1080295"/>
                </a:gdLst>
                <a:ahLst/>
                <a:cxnLst>
                  <a:cxn ang="0">
                    <a:pos x="0" y="0"/>
                  </a:cxn>
                </a:cxnLst>
                <a:rect l="txL" t="txT" r="txR" b="txB"/>
                <a:pathLst>
                  <a:path w="1304031" h="1080295">
                    <a:moveTo>
                      <a:pt x="539751" y="1"/>
                    </a:moveTo>
                    <a:cubicBezTo>
                      <a:pt x="677987" y="103"/>
                      <a:pt x="816261" y="52940"/>
                      <a:pt x="921809" y="158487"/>
                    </a:cubicBezTo>
                    <a:lnTo>
                      <a:pt x="1304031" y="540710"/>
                    </a:lnTo>
                    <a:lnTo>
                      <a:pt x="922370" y="922370"/>
                    </a:lnTo>
                    <a:cubicBezTo>
                      <a:pt x="711585" y="1133156"/>
                      <a:pt x="369583" y="1132904"/>
                      <a:pt x="158487" y="921809"/>
                    </a:cubicBezTo>
                    <a:cubicBezTo>
                      <a:pt x="-52608" y="710714"/>
                      <a:pt x="-52860" y="368711"/>
                      <a:pt x="157926" y="157926"/>
                    </a:cubicBezTo>
                    <a:cubicBezTo>
                      <a:pt x="263319" y="52533"/>
                      <a:pt x="401516" y="-100"/>
                      <a:pt x="539751" y="1"/>
                    </a:cubicBezTo>
                    <a:close/>
                  </a:path>
                </a:pathLst>
              </a:custGeom>
              <a:gradFill rotWithShape="1">
                <a:gsLst>
                  <a:gs pos="0">
                    <a:srgbClr val="FFFFFF">
                      <a:alpha val="100000"/>
                    </a:srgbClr>
                  </a:gs>
                  <a:gs pos="100000">
                    <a:srgbClr val="DDDDDD">
                      <a:alpha val="100000"/>
                    </a:srgbClr>
                  </a:gs>
                </a:gsLst>
                <a:path path="rect">
                  <a:fillToRect l="50000" t="50000" r="50000" b="50000"/>
                </a:path>
                <a:tileRect/>
              </a:gradFill>
              <a:ln w="9525" cap="flat" cmpd="sng">
                <a:solidFill>
                  <a:srgbClr val="D7D7D7">
                    <a:alpha val="100000"/>
                  </a:srgbClr>
                </a:solidFill>
                <a:prstDash val="solid"/>
                <a:bevel/>
                <a:headEnd type="none" w="med" len="med"/>
                <a:tailEnd type="none" w="med" len="med"/>
              </a:ln>
            </p:spPr>
            <p:txBody>
              <a:bodyPr/>
              <a:p>
                <a:endParaRPr lang="zh-CN" altLang="en-US"/>
              </a:p>
            </p:txBody>
          </p:sp>
          <p:sp>
            <p:nvSpPr>
              <p:cNvPr id="31772" name="未知"/>
              <p:cNvSpPr/>
              <p:nvPr/>
            </p:nvSpPr>
            <p:spPr>
              <a:xfrm>
                <a:off x="70256" y="32528"/>
                <a:ext cx="964744" cy="518748"/>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100000"/>
                    </a:srgbClr>
                  </a:gs>
                  <a:gs pos="100000">
                    <a:srgbClr val="FF0000">
                      <a:alpha val="100000"/>
                    </a:srgbClr>
                  </a:gs>
                </a:gsLst>
                <a:lin ang="5400000" scaled="1"/>
                <a:tileRect/>
              </a:gradFill>
              <a:ln w="9525">
                <a:noFill/>
              </a:ln>
            </p:spPr>
            <p:txBody>
              <a:bodyPr/>
              <a:p>
                <a:endParaRPr lang="zh-CN" altLang="en-US"/>
              </a:p>
            </p:txBody>
          </p:sp>
        </p:grpSp>
        <p:sp>
          <p:nvSpPr>
            <p:cNvPr id="31770" name="TextBox 26"/>
            <p:cNvSpPr/>
            <p:nvPr/>
          </p:nvSpPr>
          <p:spPr>
            <a:xfrm>
              <a:off x="137266" y="198248"/>
              <a:ext cx="909909" cy="698141"/>
            </a:xfrm>
            <a:prstGeom prst="rect">
              <a:avLst/>
            </a:prstGeom>
            <a:noFill/>
            <a:ln w="9525">
              <a:noFill/>
            </a:ln>
          </p:spPr>
          <p:txBody>
            <a:bodyPr anchor="ctr">
              <a:spAutoFit/>
            </a:bodyPr>
            <a:p>
              <a:pPr algn="ctr"/>
              <a:r>
                <a:rPr lang="zh-CN" altLang="en-US" b="1" dirty="0">
                  <a:latin typeface="宋体" panose="02010600030101010101" pitchFamily="2" charset="-122"/>
                  <a:sym typeface="微软雅黑" panose="020B0503020204020204" pitchFamily="34" charset="-122"/>
                </a:rPr>
                <a:t>副作用很大</a:t>
              </a:r>
              <a:endParaRPr lang="zh-CN" altLang="en-US" b="1" dirty="0">
                <a:latin typeface="宋体" panose="02010600030101010101" pitchFamily="2" charset="-122"/>
              </a:endParaRPr>
            </a:p>
          </p:txBody>
        </p:sp>
      </p:grpSp>
      <p:grpSp>
        <p:nvGrpSpPr>
          <p:cNvPr id="10" name="组合 33"/>
          <p:cNvGrpSpPr/>
          <p:nvPr/>
        </p:nvGrpSpPr>
        <p:grpSpPr>
          <a:xfrm>
            <a:off x="4214813" y="3508375"/>
            <a:ext cx="1309687" cy="854075"/>
            <a:chOff x="0" y="0"/>
            <a:chExt cx="1259579" cy="922766"/>
          </a:xfrm>
        </p:grpSpPr>
        <p:grpSp>
          <p:nvGrpSpPr>
            <p:cNvPr id="31765" name="组合 15"/>
            <p:cNvGrpSpPr/>
            <p:nvPr/>
          </p:nvGrpSpPr>
          <p:grpSpPr>
            <a:xfrm>
              <a:off x="0" y="0"/>
              <a:ext cx="1259579" cy="922766"/>
              <a:chOff x="0" y="0"/>
              <a:chExt cx="1259579" cy="922766"/>
            </a:xfrm>
          </p:grpSpPr>
          <p:sp>
            <p:nvSpPr>
              <p:cNvPr id="31767" name="矩形 19"/>
              <p:cNvSpPr/>
              <p:nvPr/>
            </p:nvSpPr>
            <p:spPr>
              <a:xfrm>
                <a:off x="0" y="0"/>
                <a:ext cx="1146474" cy="922766"/>
              </a:xfrm>
              <a:custGeom>
                <a:avLst/>
                <a:gdLst>
                  <a:gd name="txL" fmla="*/ 0 w 1146667"/>
                  <a:gd name="txT" fmla="*/ 0 h 922766"/>
                  <a:gd name="txR" fmla="*/ 1146667 w 1146667"/>
                  <a:gd name="txB" fmla="*/ 922766 h 922766"/>
                </a:gdLst>
                <a:ahLst/>
                <a:cxnLst>
                  <a:cxn ang="0">
                    <a:pos x="0" y="0"/>
                  </a:cxn>
                </a:cxnLst>
                <a:rect l="txL" t="txT" r="txR" b="txB"/>
                <a:pathLst>
                  <a:path w="1146667" h="922766">
                    <a:moveTo>
                      <a:pt x="764444" y="0"/>
                    </a:moveTo>
                    <a:cubicBezTo>
                      <a:pt x="902782" y="0"/>
                      <a:pt x="1041119" y="52773"/>
                      <a:pt x="1146667" y="158321"/>
                    </a:cubicBezTo>
                    <a:cubicBezTo>
                      <a:pt x="1357762" y="369417"/>
                      <a:pt x="1357762" y="711670"/>
                      <a:pt x="1146667" y="922766"/>
                    </a:cubicBezTo>
                    <a:cubicBezTo>
                      <a:pt x="935571" y="1133861"/>
                      <a:pt x="593317" y="1133861"/>
                      <a:pt x="382222" y="922766"/>
                    </a:cubicBezTo>
                    <a:lnTo>
                      <a:pt x="0" y="540543"/>
                    </a:lnTo>
                    <a:lnTo>
                      <a:pt x="382222" y="158321"/>
                    </a:lnTo>
                    <a:cubicBezTo>
                      <a:pt x="487770" y="52773"/>
                      <a:pt x="626107" y="0"/>
                      <a:pt x="764444" y="0"/>
                    </a:cubicBezTo>
                    <a:close/>
                  </a:path>
                </a:pathLst>
              </a:custGeom>
              <a:gradFill rotWithShape="1">
                <a:gsLst>
                  <a:gs pos="0">
                    <a:srgbClr val="FFFFFF">
                      <a:alpha val="100000"/>
                    </a:srgbClr>
                  </a:gs>
                  <a:gs pos="100000">
                    <a:srgbClr val="DDDDDD">
                      <a:alpha val="100000"/>
                    </a:srgbClr>
                  </a:gs>
                </a:gsLst>
                <a:path path="rect">
                  <a:fillToRect l="50000" t="50000" r="50000" b="50000"/>
                </a:path>
                <a:tileRect/>
              </a:gradFill>
              <a:ln w="9525" cap="flat" cmpd="sng">
                <a:solidFill>
                  <a:srgbClr val="D7D7D7">
                    <a:alpha val="100000"/>
                  </a:srgbClr>
                </a:solidFill>
                <a:prstDash val="solid"/>
                <a:bevel/>
                <a:headEnd type="none" w="med" len="med"/>
                <a:tailEnd type="none" w="med" len="med"/>
              </a:ln>
            </p:spPr>
            <p:txBody>
              <a:bodyPr/>
              <a:p>
                <a:endParaRPr lang="zh-CN" altLang="en-US"/>
              </a:p>
            </p:txBody>
          </p:sp>
          <p:sp>
            <p:nvSpPr>
              <p:cNvPr id="31768" name="未知"/>
              <p:cNvSpPr/>
              <p:nvPr/>
            </p:nvSpPr>
            <p:spPr>
              <a:xfrm>
                <a:off x="293044" y="20582"/>
                <a:ext cx="966535" cy="517984"/>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100000"/>
                    </a:srgbClr>
                  </a:gs>
                  <a:gs pos="100000">
                    <a:srgbClr val="FF0000">
                      <a:alpha val="100000"/>
                    </a:srgbClr>
                  </a:gs>
                </a:gsLst>
                <a:lin ang="5400000" scaled="1"/>
                <a:tileRect/>
              </a:gradFill>
              <a:ln w="9525">
                <a:noFill/>
              </a:ln>
            </p:spPr>
            <p:txBody>
              <a:bodyPr/>
              <a:p>
                <a:endParaRPr lang="zh-CN" altLang="en-US"/>
              </a:p>
            </p:txBody>
          </p:sp>
        </p:grpSp>
        <p:sp>
          <p:nvSpPr>
            <p:cNvPr id="31766" name="TextBox 16"/>
            <p:cNvSpPr/>
            <p:nvPr/>
          </p:nvSpPr>
          <p:spPr>
            <a:xfrm>
              <a:off x="343524" y="198297"/>
              <a:ext cx="909982" cy="698314"/>
            </a:xfrm>
            <a:prstGeom prst="rect">
              <a:avLst/>
            </a:prstGeom>
            <a:noFill/>
            <a:ln w="9525">
              <a:noFill/>
            </a:ln>
          </p:spPr>
          <p:txBody>
            <a:bodyPr anchor="ctr">
              <a:spAutoFit/>
            </a:bodyPr>
            <a:p>
              <a:pPr algn="ctr"/>
              <a:r>
                <a:rPr lang="zh-CN" altLang="en-US" b="1" dirty="0">
                  <a:latin typeface="宋体" panose="02010600030101010101" pitchFamily="2" charset="-122"/>
                  <a:sym typeface="微软雅黑" panose="020B0503020204020204" pitchFamily="34" charset="-122"/>
                </a:rPr>
                <a:t>最好止血带</a:t>
              </a:r>
              <a:endParaRPr lang="zh-CN" altLang="en-US" b="1" dirty="0">
                <a:latin typeface="宋体" panose="02010600030101010101" pitchFamily="2" charset="-122"/>
              </a:endParaRPr>
            </a:p>
          </p:txBody>
        </p:sp>
      </p:grpSp>
      <p:grpSp>
        <p:nvGrpSpPr>
          <p:cNvPr id="12" name="组合 9"/>
          <p:cNvGrpSpPr/>
          <p:nvPr/>
        </p:nvGrpSpPr>
        <p:grpSpPr>
          <a:xfrm>
            <a:off x="2857500" y="2079625"/>
            <a:ext cx="893763" cy="1206500"/>
            <a:chOff x="0" y="0"/>
            <a:chExt cx="965933" cy="1303072"/>
          </a:xfrm>
        </p:grpSpPr>
        <p:grpSp>
          <p:nvGrpSpPr>
            <p:cNvPr id="31761" name="组合 10"/>
            <p:cNvGrpSpPr/>
            <p:nvPr/>
          </p:nvGrpSpPr>
          <p:grpSpPr>
            <a:xfrm>
              <a:off x="0" y="0"/>
              <a:ext cx="965933" cy="1303072"/>
              <a:chOff x="0" y="0"/>
              <a:chExt cx="965933" cy="1303072"/>
            </a:xfrm>
          </p:grpSpPr>
          <p:sp>
            <p:nvSpPr>
              <p:cNvPr id="31763" name="矩形 1"/>
              <p:cNvSpPr/>
              <p:nvPr/>
            </p:nvSpPr>
            <p:spPr>
              <a:xfrm>
                <a:off x="109804" y="0"/>
                <a:ext cx="763482" cy="1303072"/>
              </a:xfrm>
              <a:custGeom>
                <a:avLst/>
                <a:gdLst>
                  <a:gd name="txL" fmla="*/ 0 w 763321"/>
                  <a:gd name="txT" fmla="*/ 0 h 1303072"/>
                  <a:gd name="txR" fmla="*/ 763321 w 763321"/>
                  <a:gd name="txB" fmla="*/ 1303072 h 1303072"/>
                </a:gdLst>
                <a:ahLst/>
                <a:cxnLst>
                  <a:cxn ang="0">
                    <a:pos x="0" y="0"/>
                  </a:cxn>
                </a:cxnLst>
                <a:rect l="txL" t="txT" r="txR" b="txB"/>
                <a:pathLst>
                  <a:path w="763321" h="1303072">
                    <a:moveTo>
                      <a:pt x="381661" y="0"/>
                    </a:moveTo>
                    <a:cubicBezTo>
                      <a:pt x="519794" y="0"/>
                      <a:pt x="657928" y="52696"/>
                      <a:pt x="763321" y="158089"/>
                    </a:cubicBezTo>
                    <a:cubicBezTo>
                      <a:pt x="974107" y="368875"/>
                      <a:pt x="974107" y="710625"/>
                      <a:pt x="763321" y="921411"/>
                    </a:cubicBezTo>
                    <a:lnTo>
                      <a:pt x="381660" y="1303072"/>
                    </a:lnTo>
                    <a:lnTo>
                      <a:pt x="0" y="921411"/>
                    </a:lnTo>
                    <a:cubicBezTo>
                      <a:pt x="-210786" y="710625"/>
                      <a:pt x="-210786" y="368875"/>
                      <a:pt x="0" y="158089"/>
                    </a:cubicBezTo>
                    <a:cubicBezTo>
                      <a:pt x="105392" y="52696"/>
                      <a:pt x="243526" y="0"/>
                      <a:pt x="381661" y="0"/>
                    </a:cubicBezTo>
                    <a:close/>
                  </a:path>
                </a:pathLst>
              </a:custGeom>
              <a:gradFill rotWithShape="1">
                <a:gsLst>
                  <a:gs pos="0">
                    <a:srgbClr val="FFFFFF">
                      <a:alpha val="100000"/>
                    </a:srgbClr>
                  </a:gs>
                  <a:gs pos="100000">
                    <a:srgbClr val="DDDDDD">
                      <a:alpha val="100000"/>
                    </a:srgbClr>
                  </a:gs>
                </a:gsLst>
                <a:path path="rect">
                  <a:fillToRect l="50000" t="50000" r="50000" b="50000"/>
                </a:path>
                <a:tileRect/>
              </a:gradFill>
              <a:ln w="9525" cap="flat" cmpd="sng">
                <a:solidFill>
                  <a:srgbClr val="D7D7D7">
                    <a:alpha val="100000"/>
                  </a:srgbClr>
                </a:solidFill>
                <a:prstDash val="solid"/>
                <a:bevel/>
                <a:headEnd type="none" w="med" len="med"/>
                <a:tailEnd type="none" w="med" len="med"/>
              </a:ln>
            </p:spPr>
            <p:txBody>
              <a:bodyPr/>
              <a:p>
                <a:endParaRPr lang="zh-CN" altLang="en-US"/>
              </a:p>
            </p:txBody>
          </p:sp>
          <p:sp>
            <p:nvSpPr>
              <p:cNvPr id="31764" name="未知"/>
              <p:cNvSpPr/>
              <p:nvPr/>
            </p:nvSpPr>
            <p:spPr>
              <a:xfrm>
                <a:off x="0" y="25718"/>
                <a:ext cx="965933" cy="517800"/>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100000"/>
                    </a:srgbClr>
                  </a:gs>
                  <a:gs pos="100000">
                    <a:srgbClr val="FF0000">
                      <a:alpha val="100000"/>
                    </a:srgbClr>
                  </a:gs>
                </a:gsLst>
                <a:lin ang="5400000" scaled="1"/>
                <a:tileRect/>
              </a:gradFill>
              <a:ln w="9525">
                <a:noFill/>
              </a:ln>
            </p:spPr>
            <p:txBody>
              <a:bodyPr/>
              <a:p>
                <a:endParaRPr lang="zh-CN" altLang="en-US"/>
              </a:p>
            </p:txBody>
          </p:sp>
        </p:grpSp>
        <p:sp>
          <p:nvSpPr>
            <p:cNvPr id="31762" name="TextBox 11"/>
            <p:cNvSpPr/>
            <p:nvPr/>
          </p:nvSpPr>
          <p:spPr>
            <a:xfrm>
              <a:off x="37074" y="212373"/>
              <a:ext cx="911031" cy="997236"/>
            </a:xfrm>
            <a:prstGeom prst="rect">
              <a:avLst/>
            </a:prstGeom>
            <a:noFill/>
            <a:ln w="9525">
              <a:noFill/>
            </a:ln>
          </p:spPr>
          <p:txBody>
            <a:bodyPr anchor="ctr">
              <a:spAutoFit/>
            </a:bodyPr>
            <a:p>
              <a:pPr algn="ctr"/>
              <a:r>
                <a:rPr lang="zh-CN" altLang="en-US" b="1" dirty="0">
                  <a:latin typeface="宋体" panose="02010600030101010101" pitchFamily="2" charset="-122"/>
                  <a:sym typeface="微软雅黑" panose="020B0503020204020204" pitchFamily="34" charset="-122"/>
                </a:rPr>
                <a:t>不首先使用</a:t>
              </a:r>
              <a:endParaRPr lang="zh-CN" altLang="en-US" b="1" dirty="0">
                <a:latin typeface="宋体" panose="02010600030101010101" pitchFamily="2" charset="-122"/>
              </a:endParaRPr>
            </a:p>
          </p:txBody>
        </p:sp>
      </p:grpSp>
      <p:pic>
        <p:nvPicPr>
          <p:cNvPr id="44" name="图片 12" descr="IMG_1494.JPG"/>
          <p:cNvPicPr>
            <a:picLocks noChangeAspect="1"/>
          </p:cNvPicPr>
          <p:nvPr/>
        </p:nvPicPr>
        <p:blipFill>
          <a:blip r:embed="rId1" cstate="print"/>
          <a:srcRect/>
          <a:stretch>
            <a:fillRect/>
          </a:stretch>
        </p:blipFill>
        <p:spPr bwMode="auto">
          <a:xfrm>
            <a:off x="2533006" y="3996355"/>
            <a:ext cx="1633588" cy="110619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nvGrpSpPr>
          <p:cNvPr id="31754" name="组合 16"/>
          <p:cNvGrpSpPr/>
          <p:nvPr/>
        </p:nvGrpSpPr>
        <p:grpSpPr>
          <a:xfrm>
            <a:off x="611188" y="260350"/>
            <a:ext cx="871537" cy="876300"/>
            <a:chOff x="715487" y="160"/>
            <a:chExt cx="527039" cy="444221"/>
          </a:xfrm>
        </p:grpSpPr>
        <p:sp>
          <p:nvSpPr>
            <p:cNvPr id="46" name="椭圆 45"/>
            <p:cNvSpPr/>
            <p:nvPr/>
          </p:nvSpPr>
          <p:spPr>
            <a:xfrm>
              <a:off x="715487" y="160"/>
              <a:ext cx="527039" cy="444221"/>
            </a:xfrm>
            <a:prstGeom prst="ellipse">
              <a:avLst/>
            </a:pr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7" name="椭圆 6"/>
            <p:cNvSpPr/>
            <p:nvPr/>
          </p:nvSpPr>
          <p:spPr>
            <a:xfrm>
              <a:off x="793247" y="65345"/>
              <a:ext cx="371520" cy="313852"/>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marL="0" marR="0" lvl="0" indent="0" algn="ctr" defTabSz="1244600" rtl="0" eaLnBrk="1" fontAlgn="base" latinLnBrk="0" hangingPunct="1">
                <a:lnSpc>
                  <a:spcPct val="90000"/>
                </a:lnSpc>
                <a:spcBef>
                  <a:spcPct val="0"/>
                </a:spcBef>
                <a:spcAft>
                  <a:spcPct val="35000"/>
                </a:spcAft>
                <a:buClrTx/>
                <a:buSzTx/>
                <a:buFontTx/>
                <a:buNone/>
                <a:defRPr/>
              </a:pPr>
              <a:r>
                <a:rPr kumimoji="0" lang="zh-CN" altLang="en-US" sz="2800" b="1" i="0" u="none" strike="noStrike" kern="1200" cap="none" spc="0" normalizeH="0" baseline="0" noProof="0" dirty="0">
                  <a:ln>
                    <a:noFill/>
                  </a:ln>
                  <a:solidFill>
                    <a:schemeClr val="tx1">
                      <a:lumMod val="65000"/>
                      <a:lumOff val="35000"/>
                    </a:schemeClr>
                  </a:solidFill>
                  <a:effectLst/>
                  <a:uLnTx/>
                  <a:uFillTx/>
                  <a:latin typeface="+mn-lt"/>
                  <a:ea typeface="+mn-ea"/>
                  <a:cs typeface="+mn-cs"/>
                </a:rPr>
                <a:t>捆</a:t>
              </a:r>
              <a:endParaRPr kumimoji="0" lang="zh-CN" altLang="en-US" sz="2800" b="1"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sp>
        <p:nvSpPr>
          <p:cNvPr id="48" name="矩形 47"/>
          <p:cNvSpPr/>
          <p:nvPr/>
        </p:nvSpPr>
        <p:spPr bwMode="auto">
          <a:xfrm>
            <a:off x="1331913" y="260350"/>
            <a:ext cx="3394075" cy="7318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170688" rIns="170688" bIns="170688" spcCol="1270" anchor="ct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rgbClr val="5F5F5F"/>
                </a:solidFill>
                <a:effectLst/>
                <a:uLnTx/>
                <a:uFillTx/>
                <a:latin typeface="+mn-lt"/>
                <a:ea typeface="+mn-ea"/>
                <a:cs typeface="+mn-cs"/>
              </a:rPr>
              <a:t>    </a:t>
            </a: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止血带止血法</a:t>
            </a:r>
            <a:endParaRPr kumimoji="0" lang="zh-CN" altLang="en-US" sz="2800" b="1" i="0" u="none" strike="noStrike" kern="1200" cap="none" spc="0" normalizeH="0" baseline="0" noProof="0" dirty="0">
              <a:ln>
                <a:noFill/>
              </a:ln>
              <a:solidFill>
                <a:srgbClr val="FF0000"/>
              </a:solidFill>
              <a:effectLst/>
              <a:uLnTx/>
              <a:uFillTx/>
              <a:latin typeface="+mn-lt"/>
              <a:ea typeface="+mn-ea"/>
              <a:cs typeface="+mn-cs"/>
            </a:endParaRPr>
          </a:p>
        </p:txBody>
      </p:sp>
      <p:grpSp>
        <p:nvGrpSpPr>
          <p:cNvPr id="15" name="组合 3"/>
          <p:cNvGrpSpPr/>
          <p:nvPr/>
        </p:nvGrpSpPr>
        <p:grpSpPr>
          <a:xfrm>
            <a:off x="755650" y="5300663"/>
            <a:ext cx="4321175" cy="831850"/>
            <a:chOff x="-490270" y="90617"/>
            <a:chExt cx="3706410" cy="1054824"/>
          </a:xfrm>
        </p:grpSpPr>
        <p:sp>
          <p:nvSpPr>
            <p:cNvPr id="31757" name="Text Box 23"/>
            <p:cNvSpPr/>
            <p:nvPr/>
          </p:nvSpPr>
          <p:spPr>
            <a:xfrm>
              <a:off x="-490270" y="90617"/>
              <a:ext cx="3706410" cy="1054824"/>
            </a:xfrm>
            <a:prstGeom prst="rect">
              <a:avLst/>
            </a:prstGeom>
            <a:noFill/>
            <a:ln w="9525" cap="flat" cmpd="sng">
              <a:solidFill>
                <a:schemeClr val="accent1"/>
              </a:solidFill>
              <a:prstDash val="solid"/>
              <a:bevel/>
              <a:headEnd type="none" w="med" len="med"/>
              <a:tailEnd type="none" w="med" len="med"/>
            </a:ln>
          </p:spPr>
          <p:txBody>
            <a:bodyPr>
              <a:spAutoFit/>
            </a:bodyPr>
            <a:p>
              <a:pPr>
                <a:spcBef>
                  <a:spcPct val="50000"/>
                </a:spcBef>
              </a:pPr>
              <a:r>
                <a:rPr lang="zh-CN" altLang="en-US" sz="2400" b="1" dirty="0">
                  <a:solidFill>
                    <a:srgbClr val="C00000"/>
                  </a:solidFill>
                  <a:latin typeface="宋体" panose="02010600030101010101" pitchFamily="2" charset="-122"/>
                </a:rPr>
                <a:t>使用止血带的救护员应接受过专门的急救训练</a:t>
              </a:r>
              <a:endParaRPr lang="zh-CN" altLang="en-US" sz="2400" b="1" dirty="0">
                <a:solidFill>
                  <a:srgbClr val="C00000"/>
                </a:solidFill>
                <a:latin typeface="宋体" panose="02010600030101010101" pitchFamily="2" charset="-122"/>
              </a:endParaRPr>
            </a:p>
          </p:txBody>
        </p:sp>
        <p:sp>
          <p:nvSpPr>
            <p:cNvPr id="31758" name="Rectangle 24"/>
            <p:cNvSpPr/>
            <p:nvPr/>
          </p:nvSpPr>
          <p:spPr>
            <a:xfrm>
              <a:off x="0" y="531761"/>
              <a:ext cx="2136775" cy="417246"/>
            </a:xfrm>
            <a:prstGeom prst="rect">
              <a:avLst/>
            </a:prstGeom>
            <a:noFill/>
            <a:ln w="9525">
              <a:noFill/>
            </a:ln>
          </p:spPr>
          <p:txBody>
            <a:bodyPr>
              <a:spAutoFit/>
            </a:bodyPr>
            <a:p>
              <a:pPr marL="263525" indent="-263525">
                <a:lnSpc>
                  <a:spcPct val="120000"/>
                </a:lnSpc>
              </a:pPr>
              <a:endParaRPr lang="zh-CN" altLang="en-US" sz="1400" dirty="0">
                <a:solidFill>
                  <a:srgbClr val="64646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000000"/>
                                          </p:val>
                                        </p:tav>
                                        <p:tav tm="100000">
                                          <p:val>
                                            <p:strVal val="#ppt_w"/>
                                          </p:val>
                                        </p:tav>
                                      </p:tavLst>
                                    </p:anim>
                                    <p:anim calcmode="lin" valueType="num">
                                      <p:cBhvr>
                                        <p:cTn id="14" dur="500" fill="hold"/>
                                        <p:tgtEl>
                                          <p:spTgt spid="12"/>
                                        </p:tgtEl>
                                        <p:attrNameLst>
                                          <p:attrName>ppt_h</p:attrName>
                                        </p:attrNameLst>
                                      </p:cBhvr>
                                      <p:tavLst>
                                        <p:tav tm="0">
                                          <p:val>
                                            <p:fltVal val="0.000000"/>
                                          </p:val>
                                        </p:tav>
                                        <p:tav tm="100000">
                                          <p:val>
                                            <p:strVal val="#ppt_h"/>
                                          </p:val>
                                        </p:tav>
                                      </p:tavLst>
                                    </p:anim>
                                    <p:anim calcmode="lin" valueType="num">
                                      <p:cBhvr>
                                        <p:cTn id="15" dur="500" fill="hold"/>
                                        <p:tgtEl>
                                          <p:spTgt spid="12"/>
                                        </p:tgtEl>
                                        <p:attrNameLst>
                                          <p:attrName>ppt_x</p:attrName>
                                        </p:attrNameLst>
                                      </p:cBhvr>
                                      <p:tavLst>
                                        <p:tav tm="0">
                                          <p:val>
                                            <p:fltVal val="0.500000"/>
                                          </p:val>
                                        </p:tav>
                                        <p:tav tm="100000">
                                          <p:val>
                                            <p:strVal val="#ppt_x"/>
                                          </p:val>
                                        </p:tav>
                                      </p:tavLst>
                                    </p:anim>
                                    <p:anim calcmode="lin" valueType="num">
                                      <p:cBhvr>
                                        <p:cTn id="16" dur="500" fill="hold"/>
                                        <p:tgtEl>
                                          <p:spTgt spid="12"/>
                                        </p:tgtEl>
                                        <p:attrNameLst>
                                          <p:attrName>ppt_y</p:attrName>
                                        </p:attrNameLst>
                                      </p:cBhvr>
                                      <p:tavLst>
                                        <p:tav tm="0">
                                          <p:val>
                                            <p:fltVal val="0.500000"/>
                                          </p:val>
                                        </p:tav>
                                        <p:tav tm="100000">
                                          <p:val>
                                            <p:strVal val="#ppt_y"/>
                                          </p:val>
                                        </p:tav>
                                      </p:tavLst>
                                    </p:anim>
                                  </p:childTnLst>
                                </p:cTn>
                              </p:par>
                            </p:childTnLst>
                          </p:cTn>
                        </p:par>
                        <p:par>
                          <p:cTn id="17" fill="hold">
                            <p:stCondLst>
                              <p:cond delay="1500"/>
                            </p:stCondLst>
                            <p:childTnLst>
                              <p:par>
                                <p:cTn id="18" presetID="23" presetClass="entr" presetSubtype="52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000000"/>
                                          </p:val>
                                        </p:tav>
                                        <p:tav tm="100000">
                                          <p:val>
                                            <p:strVal val="#ppt_w"/>
                                          </p:val>
                                        </p:tav>
                                      </p:tavLst>
                                    </p:anim>
                                    <p:anim calcmode="lin" valueType="num">
                                      <p:cBhvr>
                                        <p:cTn id="21" dur="500" fill="hold"/>
                                        <p:tgtEl>
                                          <p:spTgt spid="8"/>
                                        </p:tgtEl>
                                        <p:attrNameLst>
                                          <p:attrName>ppt_h</p:attrName>
                                        </p:attrNameLst>
                                      </p:cBhvr>
                                      <p:tavLst>
                                        <p:tav tm="0">
                                          <p:val>
                                            <p:fltVal val="0.000000"/>
                                          </p:val>
                                        </p:tav>
                                        <p:tav tm="100000">
                                          <p:val>
                                            <p:strVal val="#ppt_h"/>
                                          </p:val>
                                        </p:tav>
                                      </p:tavLst>
                                    </p:anim>
                                    <p:anim calcmode="lin" valueType="num">
                                      <p:cBhvr>
                                        <p:cTn id="22" dur="500" fill="hold"/>
                                        <p:tgtEl>
                                          <p:spTgt spid="8"/>
                                        </p:tgtEl>
                                        <p:attrNameLst>
                                          <p:attrName>ppt_x</p:attrName>
                                        </p:attrNameLst>
                                      </p:cBhvr>
                                      <p:tavLst>
                                        <p:tav tm="0">
                                          <p:val>
                                            <p:fltVal val="0.500000"/>
                                          </p:val>
                                        </p:tav>
                                        <p:tav tm="100000">
                                          <p:val>
                                            <p:strVal val="#ppt_x"/>
                                          </p:val>
                                        </p:tav>
                                      </p:tavLst>
                                    </p:anim>
                                    <p:anim calcmode="lin" valueType="num">
                                      <p:cBhvr>
                                        <p:cTn id="23" dur="500" fill="hold"/>
                                        <p:tgtEl>
                                          <p:spTgt spid="8"/>
                                        </p:tgtEl>
                                        <p:attrNameLst>
                                          <p:attrName>ppt_y</p:attrName>
                                        </p:attrNameLst>
                                      </p:cBhvr>
                                      <p:tavLst>
                                        <p:tav tm="0">
                                          <p:val>
                                            <p:fltVal val="0.500000"/>
                                          </p:val>
                                        </p:tav>
                                        <p:tav tm="100000">
                                          <p:val>
                                            <p:strVal val="#ppt_y"/>
                                          </p:val>
                                        </p:tav>
                                      </p:tavLst>
                                    </p:anim>
                                  </p:childTnLst>
                                </p:cTn>
                              </p:par>
                            </p:childTnLst>
                          </p:cTn>
                        </p:par>
                        <p:par>
                          <p:cTn id="24" fill="hold">
                            <p:stCondLst>
                              <p:cond delay="2000"/>
                            </p:stCondLst>
                            <p:childTnLst>
                              <p:par>
                                <p:cTn id="25" presetID="23" presetClass="entr" presetSubtype="52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000000"/>
                                          </p:val>
                                        </p:tav>
                                        <p:tav tm="100000">
                                          <p:val>
                                            <p:strVal val="#ppt_w"/>
                                          </p:val>
                                        </p:tav>
                                      </p:tavLst>
                                    </p:anim>
                                    <p:anim calcmode="lin" valueType="num">
                                      <p:cBhvr>
                                        <p:cTn id="28" dur="500" fill="hold"/>
                                        <p:tgtEl>
                                          <p:spTgt spid="10"/>
                                        </p:tgtEl>
                                        <p:attrNameLst>
                                          <p:attrName>ppt_h</p:attrName>
                                        </p:attrNameLst>
                                      </p:cBhvr>
                                      <p:tavLst>
                                        <p:tav tm="0">
                                          <p:val>
                                            <p:fltVal val="0.000000"/>
                                          </p:val>
                                        </p:tav>
                                        <p:tav tm="100000">
                                          <p:val>
                                            <p:strVal val="#ppt_h"/>
                                          </p:val>
                                        </p:tav>
                                      </p:tavLst>
                                    </p:anim>
                                    <p:anim calcmode="lin" valueType="num">
                                      <p:cBhvr>
                                        <p:cTn id="29" dur="500" fill="hold"/>
                                        <p:tgtEl>
                                          <p:spTgt spid="10"/>
                                        </p:tgtEl>
                                        <p:attrNameLst>
                                          <p:attrName>ppt_x</p:attrName>
                                        </p:attrNameLst>
                                      </p:cBhvr>
                                      <p:tavLst>
                                        <p:tav tm="0">
                                          <p:val>
                                            <p:fltVal val="0.500000"/>
                                          </p:val>
                                        </p:tav>
                                        <p:tav tm="100000">
                                          <p:val>
                                            <p:strVal val="#ppt_x"/>
                                          </p:val>
                                        </p:tav>
                                      </p:tavLst>
                                    </p:anim>
                                    <p:anim calcmode="lin" valueType="num">
                                      <p:cBhvr>
                                        <p:cTn id="30" dur="500" fill="hold"/>
                                        <p:tgtEl>
                                          <p:spTgt spid="10"/>
                                        </p:tgtEl>
                                        <p:attrNameLst>
                                          <p:attrName>ppt_y</p:attrName>
                                        </p:attrNameLst>
                                      </p:cBhvr>
                                      <p:tavLst>
                                        <p:tav tm="0">
                                          <p:val>
                                            <p:fltVal val="0.500000"/>
                                          </p:val>
                                        </p:tav>
                                        <p:tav tm="100000">
                                          <p:val>
                                            <p:strVal val="#ppt_y"/>
                                          </p:val>
                                        </p:tav>
                                      </p:tavLst>
                                    </p:anim>
                                  </p:childTnLst>
                                </p:cTn>
                              </p:par>
                            </p:childTnLst>
                          </p:cTn>
                        </p:par>
                        <p:par>
                          <p:cTn id="31" fill="hold">
                            <p:stCondLst>
                              <p:cond delay="2500"/>
                            </p:stCondLst>
                            <p:childTnLst>
                              <p:par>
                                <p:cTn id="32" presetID="31" presetClass="entr" presetSubtype="0" fill="hold" nodeType="afterEffect">
                                  <p:stCondLst>
                                    <p:cond delay="0"/>
                                  </p:stCondLst>
                                  <p:iterate type="lt">
                                    <p:tmPct val="5000"/>
                                  </p:iterate>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fltVal val="0.000000"/>
                                          </p:val>
                                        </p:tav>
                                        <p:tav tm="100000">
                                          <p:val>
                                            <p:strVal val="#ppt_w"/>
                                          </p:val>
                                        </p:tav>
                                      </p:tavLst>
                                    </p:anim>
                                    <p:anim calcmode="lin" valueType="num">
                                      <p:cBhvr>
                                        <p:cTn id="35" dur="1000" fill="hold"/>
                                        <p:tgtEl>
                                          <p:spTgt spid="2"/>
                                        </p:tgtEl>
                                        <p:attrNameLst>
                                          <p:attrName>ppt_h</p:attrName>
                                        </p:attrNameLst>
                                      </p:cBhvr>
                                      <p:tavLst>
                                        <p:tav tm="0">
                                          <p:val>
                                            <p:fltVal val="0.000000"/>
                                          </p:val>
                                        </p:tav>
                                        <p:tav tm="100000">
                                          <p:val>
                                            <p:strVal val="#ppt_h"/>
                                          </p:val>
                                        </p:tav>
                                      </p:tavLst>
                                    </p:anim>
                                    <p:anim calcmode="lin" valueType="num">
                                      <p:cBhvr>
                                        <p:cTn id="36" dur="1000" fill="hold"/>
                                        <p:tgtEl>
                                          <p:spTgt spid="2"/>
                                        </p:tgtEl>
                                        <p:attrNameLst>
                                          <p:attrName>style.rotation</p:attrName>
                                        </p:attrNameLst>
                                      </p:cBhvr>
                                      <p:tavLst>
                                        <p:tav tm="0">
                                          <p:val>
                                            <p:fltVal val="90.000000"/>
                                          </p:val>
                                        </p:tav>
                                        <p:tav tm="100000">
                                          <p:val>
                                            <p:fltVal val="0.000000"/>
                                          </p:val>
                                        </p:tav>
                                      </p:tavLst>
                                    </p:anim>
                                    <p:animEffect>
                                      <p:cBhvr>
                                        <p:cTn id="37" dur="1000"/>
                                        <p:tgtEl>
                                          <p:spTgt spid="2"/>
                                        </p:tgtEl>
                                      </p:cBhvr>
                                    </p:animEffect>
                                  </p:childTnLst>
                                </p:cTn>
                              </p:par>
                            </p:childTnLst>
                          </p:cTn>
                        </p:par>
                        <p:par>
                          <p:cTn id="38" fill="hold">
                            <p:stCondLst>
                              <p:cond delay="3500"/>
                            </p:stCondLst>
                            <p:childTnLst>
                              <p:par>
                                <p:cTn id="39" presetID="31" presetClass="entr" presetSubtype="0" fill="hold" nodeType="afterEffect">
                                  <p:stCondLst>
                                    <p:cond delay="0"/>
                                  </p:stCondLst>
                                  <p:iterate type="lt">
                                    <p:tmPct val="5000"/>
                                  </p:iterate>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000000"/>
                                          </p:val>
                                        </p:tav>
                                        <p:tav tm="100000">
                                          <p:val>
                                            <p:strVal val="#ppt_w"/>
                                          </p:val>
                                        </p:tav>
                                      </p:tavLst>
                                    </p:anim>
                                    <p:anim calcmode="lin" valueType="num">
                                      <p:cBhvr>
                                        <p:cTn id="42" dur="1000" fill="hold"/>
                                        <p:tgtEl>
                                          <p:spTgt spid="15"/>
                                        </p:tgtEl>
                                        <p:attrNameLst>
                                          <p:attrName>ppt_h</p:attrName>
                                        </p:attrNameLst>
                                      </p:cBhvr>
                                      <p:tavLst>
                                        <p:tav tm="0">
                                          <p:val>
                                            <p:fltVal val="0.000000"/>
                                          </p:val>
                                        </p:tav>
                                        <p:tav tm="100000">
                                          <p:val>
                                            <p:strVal val="#ppt_h"/>
                                          </p:val>
                                        </p:tav>
                                      </p:tavLst>
                                    </p:anim>
                                    <p:anim calcmode="lin" valueType="num">
                                      <p:cBhvr>
                                        <p:cTn id="43" dur="1000" fill="hold"/>
                                        <p:tgtEl>
                                          <p:spTgt spid="15"/>
                                        </p:tgtEl>
                                        <p:attrNameLst>
                                          <p:attrName>style.rotation</p:attrName>
                                        </p:attrNameLst>
                                      </p:cBhvr>
                                      <p:tavLst>
                                        <p:tav tm="0">
                                          <p:val>
                                            <p:fltVal val="90.000000"/>
                                          </p:val>
                                        </p:tav>
                                        <p:tav tm="100000">
                                          <p:val>
                                            <p:fltVal val="0.000000"/>
                                          </p:val>
                                        </p:tav>
                                      </p:tavLst>
                                    </p:anim>
                                    <p:animEffect>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2"/>
          <p:cNvPicPr>
            <a:picLocks noChangeAspect="1"/>
          </p:cNvPicPr>
          <p:nvPr/>
        </p:nvPicPr>
        <p:blipFill>
          <a:blip r:embed="rId1"/>
          <a:stretch>
            <a:fillRect/>
          </a:stretch>
        </p:blipFill>
        <p:spPr>
          <a:xfrm>
            <a:off x="4559300" y="1858963"/>
            <a:ext cx="1476375" cy="4019550"/>
          </a:xfrm>
          <a:prstGeom prst="rect">
            <a:avLst/>
          </a:prstGeom>
          <a:noFill/>
          <a:ln w="9525">
            <a:noFill/>
          </a:ln>
        </p:spPr>
      </p:pic>
      <p:cxnSp>
        <p:nvCxnSpPr>
          <p:cNvPr id="3" name="直接连接符 2"/>
          <p:cNvCxnSpPr/>
          <p:nvPr/>
        </p:nvCxnSpPr>
        <p:spPr>
          <a:xfrm>
            <a:off x="4987925" y="2501900"/>
            <a:ext cx="714375" cy="428625"/>
          </a:xfrm>
          <a:prstGeom prst="line">
            <a:avLst/>
          </a:prstGeom>
          <a:ln w="57150" cap="flat" cmpd="sng">
            <a:solidFill>
              <a:srgbClr val="002060"/>
            </a:solidFill>
            <a:prstDash val="solid"/>
            <a:headEnd type="none" w="med" len="med"/>
            <a:tailEnd type="none" w="med" len="med"/>
          </a:ln>
        </p:spPr>
      </p:cxnSp>
      <p:sp>
        <p:nvSpPr>
          <p:cNvPr id="4" name="AutoShape 4"/>
          <p:cNvSpPr>
            <a:spLocks noChangeArrowheads="1"/>
          </p:cNvSpPr>
          <p:nvPr/>
        </p:nvSpPr>
        <p:spPr bwMode="auto">
          <a:xfrm>
            <a:off x="6059488" y="3502025"/>
            <a:ext cx="442913" cy="1392238"/>
          </a:xfrm>
          <a:prstGeom prst="wedgeRectCallout">
            <a:avLst>
              <a:gd name="adj1" fmla="val -238297"/>
              <a:gd name="adj2" fmla="val -92239"/>
            </a:avLst>
          </a:prstGeom>
          <a:solidFill>
            <a:srgbClr val="FFFFFF"/>
          </a:solidFill>
          <a:ln w="12700">
            <a:solidFill>
              <a:srgbClr val="7030A0"/>
            </a:solidFill>
          </a:ln>
        </p:spPr>
        <p:style>
          <a:lnRef idx="1">
            <a:schemeClr val="accent2"/>
          </a:lnRef>
          <a:fillRef idx="2">
            <a:schemeClr val="accent2"/>
          </a:fillRef>
          <a:effectRef idx="1">
            <a:schemeClr val="accent2"/>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桡神经</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5" name="椭圆形标注 4"/>
          <p:cNvSpPr/>
          <p:nvPr/>
        </p:nvSpPr>
        <p:spPr bwMode="auto">
          <a:xfrm>
            <a:off x="6559550" y="1268413"/>
            <a:ext cx="2460625" cy="1590675"/>
          </a:xfrm>
          <a:prstGeom prst="wedgeEllipseCallout">
            <a:avLst>
              <a:gd name="adj1" fmla="val -97953"/>
              <a:gd name="adj2" fmla="val 39983"/>
            </a:avLst>
          </a:prstGeom>
          <a:solidFill>
            <a:srgbClr val="FFFFFF"/>
          </a:solidFill>
          <a:ln w="9525">
            <a:solidFill>
              <a:srgbClr val="7030A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ctr" defTabSz="914400" rtl="0" eaLnBrk="1" fontAlgn="auto" latinLnBrk="0" hangingPunct="1">
              <a:lnSpc>
                <a:spcPts val="25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上臂上</a:t>
            </a: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1/3</a:t>
            </a:r>
            <a:endPar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ts val="25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（下肢大腿</a:t>
            </a:r>
            <a:endPar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ts val="25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中上段垫衬垫）</a:t>
            </a:r>
            <a:endPar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6" name="圆角矩形标注 5"/>
          <p:cNvSpPr/>
          <p:nvPr/>
        </p:nvSpPr>
        <p:spPr bwMode="auto">
          <a:xfrm>
            <a:off x="250825" y="2930525"/>
            <a:ext cx="4537075" cy="2874963"/>
          </a:xfrm>
          <a:prstGeom prst="wedgeRoundRectCallout">
            <a:avLst>
              <a:gd name="adj1" fmla="val 60073"/>
              <a:gd name="adj2" fmla="val -61750"/>
              <a:gd name="adj3" fmla="val 16667"/>
            </a:avLst>
          </a:prstGeom>
          <a:solidFill>
            <a:srgbClr val="FFFFFF"/>
          </a:solidFill>
          <a:ln>
            <a:solidFill>
              <a:srgbClr val="7030A0"/>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松紧</a:t>
            </a:r>
            <a:r>
              <a:rPr kumimoji="0" lang="zh-CN" altLang="en-US" sz="24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 </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远端不再出血为准，越松越好</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材料</a:t>
            </a:r>
            <a:r>
              <a:rPr kumimoji="0" lang="zh-CN" altLang="en-US" sz="2400" b="0" i="0" u="none" strike="noStrike" kern="1200" cap="none" spc="0" normalizeH="0" baseline="0" noProof="0" dirty="0">
                <a:ln>
                  <a:noFill/>
                </a:ln>
                <a:solidFill>
                  <a:srgbClr val="FF3300"/>
                </a:solidFill>
                <a:effectLst/>
                <a:uLnTx/>
                <a:uFillTx/>
                <a:latin typeface="宋体" panose="02010600030101010101" pitchFamily="2" charset="-122"/>
                <a:ea typeface="宋体" panose="02010600030101010101" pitchFamily="2" charset="-122"/>
                <a:cs typeface="+mn-cs"/>
              </a:rPr>
              <a:t>  </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有弹性的或棉织品</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5cm</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宽带</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时间  </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结扎止血带不超 </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小时，每</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40-50</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分左右松解一次，要松开一次约３分钟</a:t>
            </a:r>
            <a:endPar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grpSp>
        <p:nvGrpSpPr>
          <p:cNvPr id="32775" name="组合 13"/>
          <p:cNvGrpSpPr/>
          <p:nvPr/>
        </p:nvGrpSpPr>
        <p:grpSpPr>
          <a:xfrm>
            <a:off x="755650" y="620713"/>
            <a:ext cx="3898900" cy="731837"/>
            <a:chOff x="515286" y="-287182"/>
            <a:chExt cx="3899861" cy="731403"/>
          </a:xfrm>
        </p:grpSpPr>
        <p:sp>
          <p:nvSpPr>
            <p:cNvPr id="8" name="矩形 7"/>
            <p:cNvSpPr/>
            <p:nvPr/>
          </p:nvSpPr>
          <p:spPr>
            <a:xfrm>
              <a:off x="515286" y="-15"/>
              <a:ext cx="3683908" cy="444236"/>
            </a:xfrm>
            <a:prstGeom prst="rect">
              <a:avLst/>
            </a:pr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矩形 8"/>
            <p:cNvSpPr/>
            <p:nvPr/>
          </p:nvSpPr>
          <p:spPr>
            <a:xfrm>
              <a:off x="1018648" y="-287182"/>
              <a:ext cx="3396499" cy="7314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170688" rIns="170688" bIns="170688" spcCol="1270" anchor="ct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rgbClr val="5F5F5F"/>
                  </a:solidFill>
                  <a:effectLst/>
                  <a:uLnTx/>
                  <a:uFillTx/>
                  <a:latin typeface="+mn-lt"/>
                  <a:ea typeface="+mn-ea"/>
                  <a:cs typeface="+mn-cs"/>
                </a:rPr>
                <a:t>    </a:t>
              </a: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止血带止血法</a:t>
              </a:r>
              <a:endParaRPr kumimoji="0" lang="zh-CN" altLang="en-US" sz="2800" b="1"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32776" name="组合 16"/>
          <p:cNvGrpSpPr/>
          <p:nvPr/>
        </p:nvGrpSpPr>
        <p:grpSpPr>
          <a:xfrm>
            <a:off x="611188" y="476250"/>
            <a:ext cx="871537" cy="876300"/>
            <a:chOff x="715487" y="160"/>
            <a:chExt cx="527039" cy="444221"/>
          </a:xfrm>
        </p:grpSpPr>
        <p:sp>
          <p:nvSpPr>
            <p:cNvPr id="11" name="椭圆 10"/>
            <p:cNvSpPr/>
            <p:nvPr/>
          </p:nvSpPr>
          <p:spPr>
            <a:xfrm>
              <a:off x="715487" y="160"/>
              <a:ext cx="527039" cy="444221"/>
            </a:xfrm>
            <a:prstGeom prst="ellipse">
              <a:avLst/>
            </a:pr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椭圆 6"/>
            <p:cNvSpPr/>
            <p:nvPr/>
          </p:nvSpPr>
          <p:spPr>
            <a:xfrm>
              <a:off x="793247" y="65345"/>
              <a:ext cx="371520" cy="313852"/>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marL="0" marR="0" lvl="0" indent="0" algn="ctr" defTabSz="1244600" rtl="0" eaLnBrk="1" fontAlgn="base" latinLnBrk="0" hangingPunct="1">
                <a:lnSpc>
                  <a:spcPct val="90000"/>
                </a:lnSpc>
                <a:spcBef>
                  <a:spcPct val="0"/>
                </a:spcBef>
                <a:spcAft>
                  <a:spcPct val="35000"/>
                </a:spcAft>
                <a:buClrTx/>
                <a:buSzTx/>
                <a:buFontTx/>
                <a:buNone/>
                <a:defRPr/>
              </a:pPr>
              <a:r>
                <a:rPr kumimoji="0" lang="zh-CN" altLang="en-US" sz="2800" b="1" i="0" u="none" strike="noStrike" kern="1200" cap="none" spc="0" normalizeH="0" baseline="0" noProof="0" dirty="0">
                  <a:ln>
                    <a:noFill/>
                  </a:ln>
                  <a:solidFill>
                    <a:schemeClr val="tx1">
                      <a:lumMod val="65000"/>
                      <a:lumOff val="35000"/>
                    </a:schemeClr>
                  </a:solidFill>
                  <a:effectLst/>
                  <a:uLnTx/>
                  <a:uFillTx/>
                  <a:latin typeface="+mn-lt"/>
                  <a:ea typeface="+mn-ea"/>
                  <a:cs typeface="+mn-cs"/>
                </a:rPr>
                <a:t>捆</a:t>
              </a:r>
              <a:endParaRPr kumimoji="0" lang="zh-CN" altLang="en-US" sz="2800" b="1"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pic>
        <p:nvPicPr>
          <p:cNvPr id="2" name="图片 1"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noChangeArrowheads="1"/>
          </p:cNvPicPr>
          <p:nvPr/>
        </p:nvPicPr>
        <p:blipFill>
          <a:blip r:embed="rId1" cstate="print"/>
          <a:srcRect/>
          <a:stretch>
            <a:fillRect/>
          </a:stretch>
        </p:blipFill>
        <p:spPr bwMode="auto">
          <a:xfrm>
            <a:off x="1187624" y="1412776"/>
            <a:ext cx="3071834" cy="20002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3" name="Picture 2"/>
          <p:cNvPicPr>
            <a:picLocks noChangeAspect="1" noChangeArrowheads="1"/>
          </p:cNvPicPr>
          <p:nvPr/>
        </p:nvPicPr>
        <p:blipFill>
          <a:blip r:embed="rId2" cstate="print"/>
          <a:srcRect/>
          <a:stretch>
            <a:fillRect/>
          </a:stretch>
        </p:blipFill>
        <p:spPr bwMode="auto">
          <a:xfrm>
            <a:off x="3759392" y="3127288"/>
            <a:ext cx="3048000" cy="207170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4" name="线形标注 2 3"/>
          <p:cNvSpPr/>
          <p:nvPr/>
        </p:nvSpPr>
        <p:spPr>
          <a:xfrm>
            <a:off x="4330700" y="495300"/>
            <a:ext cx="500063" cy="2346325"/>
          </a:xfrm>
          <a:prstGeom prst="borderCallout2">
            <a:avLst>
              <a:gd name="adj1" fmla="val 18750"/>
              <a:gd name="adj2" fmla="val -8333"/>
              <a:gd name="adj3" fmla="val 18750"/>
              <a:gd name="adj4" fmla="val -16667"/>
              <a:gd name="adj5" fmla="val 69092"/>
              <a:gd name="adj6" fmla="val -187466"/>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表带式                                                     止血                                         带</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5" name="线形标注 2 4"/>
          <p:cNvSpPr/>
          <p:nvPr/>
        </p:nvSpPr>
        <p:spPr>
          <a:xfrm>
            <a:off x="6902450" y="2349500"/>
            <a:ext cx="500063" cy="2420938"/>
          </a:xfrm>
          <a:prstGeom prst="borderCallout2">
            <a:avLst>
              <a:gd name="adj1" fmla="val 18750"/>
              <a:gd name="adj2" fmla="val -8333"/>
              <a:gd name="adj3" fmla="val 18750"/>
              <a:gd name="adj4" fmla="val -16667"/>
              <a:gd name="adj5" fmla="val 72869"/>
              <a:gd name="adj6" fmla="val -291085"/>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橡胶管止血带</a:t>
            </a:r>
            <a:r>
              <a:rPr kumimoji="0" lang="zh-CN" altLang="en-US" sz="2400" b="1" i="0" u="none" strike="noStrike" kern="1200" cap="none" spc="0" normalizeH="0" baseline="0" noProof="0" dirty="0">
                <a:ln>
                  <a:noFill/>
                </a:ln>
                <a:solidFill>
                  <a:srgbClr val="C00000"/>
                </a:solidFill>
                <a:effectLst/>
                <a:uLnTx/>
                <a:uFillTx/>
                <a:latin typeface="+mn-lt"/>
                <a:ea typeface="+mn-ea"/>
                <a:cs typeface="+mn-cs"/>
              </a:rPr>
              <a:t>                                                                                                                    </a:t>
            </a:r>
            <a:endParaRPr kumimoji="0" lang="zh-CN" altLang="en-US" sz="2400" b="1" i="0" u="none" strike="noStrike" kern="1200" cap="none" spc="0" normalizeH="0" baseline="0" noProof="0" dirty="0">
              <a:ln>
                <a:noFill/>
              </a:ln>
              <a:solidFill>
                <a:srgbClr val="C00000"/>
              </a:solidFill>
              <a:effectLst/>
              <a:uLnTx/>
              <a:uFillTx/>
              <a:latin typeface="+mn-lt"/>
              <a:ea typeface="+mn-ea"/>
              <a:cs typeface="+mn-cs"/>
            </a:endParaRPr>
          </a:p>
        </p:txBody>
      </p:sp>
      <p:sp>
        <p:nvSpPr>
          <p:cNvPr id="6" name="线形标注 3 5"/>
          <p:cNvSpPr/>
          <p:nvPr/>
        </p:nvSpPr>
        <p:spPr>
          <a:xfrm>
            <a:off x="1505903" y="3627755"/>
            <a:ext cx="990600" cy="1071563"/>
          </a:xfrm>
          <a:prstGeom prst="borderCallout3">
            <a:avLst>
              <a:gd name="adj1" fmla="val 18750"/>
              <a:gd name="adj2" fmla="val -8333"/>
              <a:gd name="adj3" fmla="val 18750"/>
              <a:gd name="adj4" fmla="val -16667"/>
              <a:gd name="adj5" fmla="val 100000"/>
              <a:gd name="adj6" fmla="val -16667"/>
              <a:gd name="adj7" fmla="val 74623"/>
              <a:gd name="adj8" fmla="val 310571"/>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加                             垫</a:t>
            </a:r>
            <a:r>
              <a:rPr kumimoji="0" lang="zh-CN" altLang="en-US" sz="2400" b="1" i="0" u="none" strike="noStrike" kern="1200" cap="none" spc="0" normalizeH="0" baseline="0" noProof="0" dirty="0">
                <a:ln>
                  <a:noFill/>
                </a:ln>
                <a:solidFill>
                  <a:srgbClr val="C00000"/>
                </a:solidFill>
                <a:effectLst/>
                <a:uLnTx/>
                <a:uFillTx/>
                <a:latin typeface="+mn-lt"/>
                <a:ea typeface="+mn-ea"/>
                <a:cs typeface="+mn-cs"/>
              </a:rPr>
              <a:t>                                                </a:t>
            </a:r>
            <a:endParaRPr kumimoji="0" lang="zh-CN" altLang="en-US" sz="2400" b="1" i="0" u="none" strike="noStrike" kern="1200" cap="none" spc="0" normalizeH="0" baseline="0" noProof="0" dirty="0">
              <a:ln>
                <a:noFill/>
              </a:ln>
              <a:solidFill>
                <a:srgbClr val="C00000"/>
              </a:solidFill>
              <a:effectLst/>
              <a:uLnTx/>
              <a:uFillTx/>
              <a:latin typeface="+mn-lt"/>
              <a:ea typeface="+mn-ea"/>
              <a:cs typeface="+mn-cs"/>
            </a:endParaRPr>
          </a:p>
        </p:txBody>
      </p:sp>
      <p:pic>
        <p:nvPicPr>
          <p:cNvPr id="7" name="图片 6"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042988" y="476250"/>
            <a:ext cx="3597275" cy="4445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170688" rIns="170688" bIns="170688" spcCol="1270" anchor="ct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rgbClr val="5F5F5F"/>
                </a:solidFill>
                <a:effectLst/>
                <a:uLnTx/>
                <a:uFillTx/>
                <a:latin typeface="+mn-lt"/>
                <a:ea typeface="+mn-ea"/>
                <a:cs typeface="+mn-cs"/>
              </a:rPr>
              <a:t>    </a:t>
            </a:r>
            <a:r>
              <a:rPr kumimoji="0" lang="zh-CN" altLang="en-US"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布条止血带止血法</a:t>
            </a:r>
            <a:endParaRPr kumimoji="0" lang="zh-CN" altLang="en-US"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p:txBody>
      </p:sp>
      <p:pic>
        <p:nvPicPr>
          <p:cNvPr id="3" name="Picture 4" descr="P1110109"/>
          <p:cNvPicPr>
            <a:picLocks noChangeAspect="1" noChangeArrowheads="1"/>
          </p:cNvPicPr>
          <p:nvPr/>
        </p:nvPicPr>
        <p:blipFill>
          <a:blip r:embed="rId1" cstate="print">
            <a:lum contrast="12000"/>
          </a:blip>
          <a:srcRect/>
          <a:stretch>
            <a:fillRect/>
          </a:stretch>
        </p:blipFill>
        <p:spPr bwMode="auto">
          <a:xfrm>
            <a:off x="539552" y="1412776"/>
            <a:ext cx="1500198" cy="1425616"/>
          </a:xfrm>
          <a:prstGeom prst="roundRect">
            <a:avLst>
              <a:gd name="adj" fmla="val 8594"/>
            </a:avLst>
          </a:prstGeom>
          <a:solidFill>
            <a:srgbClr val="FFFFFF">
              <a:shade val="85000"/>
            </a:srgbClr>
          </a:solidFill>
          <a:ln w="9525">
            <a:noFill/>
            <a:miter lim="800000"/>
            <a:headEnd/>
            <a:tailEnd/>
          </a:ln>
          <a:effectLst>
            <a:outerShdw blurRad="50800" dist="38100" dir="2700000" algn="tl" rotWithShape="0">
              <a:prstClr val="black">
                <a:alpha val="40000"/>
              </a:prstClr>
            </a:outerShdw>
          </a:effectLst>
        </p:spPr>
      </p:pic>
      <p:pic>
        <p:nvPicPr>
          <p:cNvPr id="4" name="Picture 6" descr="P1110111"/>
          <p:cNvPicPr>
            <a:picLocks noChangeAspect="1" noChangeArrowheads="1"/>
          </p:cNvPicPr>
          <p:nvPr/>
        </p:nvPicPr>
        <p:blipFill>
          <a:blip r:embed="rId2" cstate="print"/>
          <a:srcRect/>
          <a:stretch>
            <a:fillRect/>
          </a:stretch>
        </p:blipFill>
        <p:spPr bwMode="auto">
          <a:xfrm>
            <a:off x="2195736" y="2204864"/>
            <a:ext cx="1602143" cy="147301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Picture 7" descr="P1110112"/>
          <p:cNvPicPr>
            <a:picLocks noChangeAspect="1" noChangeArrowheads="1"/>
          </p:cNvPicPr>
          <p:nvPr/>
        </p:nvPicPr>
        <p:blipFill>
          <a:blip r:embed="rId3" cstate="print">
            <a:lum contrast="12000"/>
          </a:blip>
          <a:srcRect/>
          <a:stretch>
            <a:fillRect/>
          </a:stretch>
        </p:blipFill>
        <p:spPr bwMode="auto">
          <a:xfrm>
            <a:off x="4067944" y="2924944"/>
            <a:ext cx="1584215" cy="148324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6" name="Picture 8" descr="P1110113">
            <a:hlinkClick r:id="" action="ppaction://noaction"/>
          </p:cNvPr>
          <p:cNvPicPr>
            <a:picLocks noChangeAspect="1" noChangeArrowheads="1"/>
          </p:cNvPicPr>
          <p:nvPr/>
        </p:nvPicPr>
        <p:blipFill>
          <a:blip r:embed="rId4" cstate="print">
            <a:lum contrast="12000"/>
          </a:blip>
          <a:srcRect/>
          <a:stretch>
            <a:fillRect/>
          </a:stretch>
        </p:blipFill>
        <p:spPr bwMode="auto">
          <a:xfrm>
            <a:off x="5796136" y="4221088"/>
            <a:ext cx="1555647" cy="14736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线形标注 1 6"/>
          <p:cNvSpPr/>
          <p:nvPr/>
        </p:nvSpPr>
        <p:spPr>
          <a:xfrm>
            <a:off x="6372225" y="3068638"/>
            <a:ext cx="2592388" cy="1008063"/>
          </a:xfrm>
          <a:prstGeom prst="borderCallout1">
            <a:avLst>
              <a:gd name="adj1" fmla="val 18750"/>
              <a:gd name="adj2" fmla="val -8333"/>
              <a:gd name="adj3" fmla="val 96203"/>
              <a:gd name="adj4" fmla="val -16111"/>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标时间</a:t>
            </a:r>
            <a:endParaRPr kumimoji="0" lang="en-US" altLang="zh-CN"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绞棒置肢体外侧</a:t>
            </a:r>
            <a:endParaRPr kumimoji="0" lang="zh-CN" altLang="en-US" sz="24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8" name="图片 7" descr="图片1"/>
          <p:cNvPicPr>
            <a:picLocks noChangeAspect="1"/>
          </p:cNvPicPr>
          <p:nvPr/>
        </p:nvPicPr>
        <p:blipFill>
          <a:blip r:embed="rId5"/>
          <a:stretch>
            <a:fillRect/>
          </a:stretch>
        </p:blipFill>
        <p:spPr>
          <a:xfrm>
            <a:off x="-6350" y="6114415"/>
            <a:ext cx="9156700" cy="79057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五角星 1"/>
          <p:cNvSpPr/>
          <p:nvPr/>
        </p:nvSpPr>
        <p:spPr bwMode="auto">
          <a:xfrm>
            <a:off x="2674938" y="0"/>
            <a:ext cx="503238" cy="520700"/>
          </a:xfrm>
          <a:prstGeom prst="star5">
            <a:avLst>
              <a:gd name="adj" fmla="val 19098"/>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 name="矩形 2"/>
          <p:cNvSpPr/>
          <p:nvPr/>
        </p:nvSpPr>
        <p:spPr>
          <a:xfrm>
            <a:off x="3563938" y="0"/>
            <a:ext cx="2232025" cy="5842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66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操作要领</a:t>
            </a:r>
            <a:endParaRPr kumimoji="0" lang="zh-CN" altLang="en-US" sz="3200" b="1" i="0" u="none" strike="noStrike" kern="1200" cap="none" spc="0" normalizeH="0" baseline="0" noProof="0" dirty="0">
              <a:ln>
                <a:noFill/>
              </a:ln>
              <a:solidFill>
                <a:srgbClr val="FF66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35844" name="矩形 14"/>
          <p:cNvSpPr/>
          <p:nvPr/>
        </p:nvSpPr>
        <p:spPr>
          <a:xfrm>
            <a:off x="179388" y="620713"/>
            <a:ext cx="8712200" cy="5761037"/>
          </a:xfrm>
          <a:prstGeom prst="rect">
            <a:avLst/>
          </a:prstGeom>
          <a:noFill/>
          <a:ln w="9525">
            <a:noFill/>
          </a:ln>
        </p:spPr>
        <p:txBody>
          <a:bodyPr>
            <a:spAutoFit/>
          </a:bodyPr>
          <a:p>
            <a:pPr algn="just">
              <a:lnSpc>
                <a:spcPts val="2800"/>
              </a:lnSpc>
              <a:spcBef>
                <a:spcPct val="50000"/>
              </a:spcBef>
            </a:pPr>
            <a:r>
              <a:rPr lang="en-US" altLang="zh-CN" sz="2600" dirty="0">
                <a:latin typeface="宋体" panose="02010600030101010101" pitchFamily="2" charset="-122"/>
              </a:rPr>
              <a:t>1</a:t>
            </a:r>
            <a:r>
              <a:rPr lang="zh-CN" altLang="en-US" sz="2600" dirty="0">
                <a:latin typeface="宋体" panose="02010600030101010101" pitchFamily="2" charset="-122"/>
              </a:rPr>
              <a:t>、肢体上止血带的部位要正确：上止血带的部位在上臂上</a:t>
            </a:r>
            <a:r>
              <a:rPr lang="en-US" altLang="zh-CN" sz="2600" dirty="0">
                <a:latin typeface="宋体" panose="02010600030101010101" pitchFamily="2" charset="-122"/>
              </a:rPr>
              <a:t>1</a:t>
            </a:r>
            <a:r>
              <a:rPr lang="zh-CN" altLang="en-US" sz="2600" dirty="0">
                <a:latin typeface="宋体" panose="02010600030101010101" pitchFamily="2" charset="-122"/>
              </a:rPr>
              <a:t>／</a:t>
            </a:r>
            <a:r>
              <a:rPr lang="en-US" altLang="zh-CN" sz="2600" dirty="0">
                <a:latin typeface="宋体" panose="02010600030101010101" pitchFamily="2" charset="-122"/>
              </a:rPr>
              <a:t>3</a:t>
            </a:r>
            <a:r>
              <a:rPr lang="zh-CN" altLang="en-US" sz="2600" dirty="0">
                <a:latin typeface="宋体" panose="02010600030101010101" pitchFamily="2" charset="-122"/>
              </a:rPr>
              <a:t>处或大腿中上段（损毁的肢体可扎在靠近伤口的部位，有利于最大限度地保存肢体）。止血带松紧要适度，以伤口停止出血为度。</a:t>
            </a:r>
            <a:endParaRPr lang="en-US" altLang="zh-CN" sz="2600" dirty="0">
              <a:latin typeface="宋体" panose="02010600030101010101" pitchFamily="2" charset="-122"/>
            </a:endParaRPr>
          </a:p>
          <a:p>
            <a:pPr algn="just">
              <a:lnSpc>
                <a:spcPts val="2800"/>
              </a:lnSpc>
              <a:spcBef>
                <a:spcPct val="50000"/>
              </a:spcBef>
            </a:pPr>
            <a:r>
              <a:rPr lang="en-US" altLang="zh-CN" sz="2600" dirty="0">
                <a:latin typeface="宋体" panose="02010600030101010101" pitchFamily="2" charset="-122"/>
              </a:rPr>
              <a:t>2</a:t>
            </a:r>
            <a:r>
              <a:rPr lang="zh-CN" altLang="en-US" sz="2600" dirty="0">
                <a:latin typeface="宋体" panose="02010600030101010101" pitchFamily="2" charset="-122"/>
              </a:rPr>
              <a:t>、上止血带前应将伤肢太高，促进静脉回流，以减少血液流失，上止血带部位要有衬垫。</a:t>
            </a:r>
            <a:endParaRPr lang="zh-CN" altLang="en-US" sz="2600" dirty="0">
              <a:latin typeface="宋体" panose="02010600030101010101" pitchFamily="2" charset="-122"/>
            </a:endParaRPr>
          </a:p>
          <a:p>
            <a:pPr algn="just">
              <a:lnSpc>
                <a:spcPts val="2800"/>
              </a:lnSpc>
              <a:spcBef>
                <a:spcPct val="50000"/>
              </a:spcBef>
            </a:pPr>
            <a:r>
              <a:rPr lang="en-US" altLang="zh-CN" sz="2600" dirty="0">
                <a:latin typeface="宋体" panose="02010600030101010101" pitchFamily="2" charset="-122"/>
              </a:rPr>
              <a:t>3</a:t>
            </a:r>
            <a:r>
              <a:rPr lang="zh-CN" altLang="en-US" sz="2600" dirty="0">
                <a:latin typeface="宋体" panose="02010600030101010101" pitchFamily="2" charset="-122"/>
              </a:rPr>
              <a:t>、记录上止血带的时间，精确到分，结扎止血带时间一般不应超过</a:t>
            </a:r>
            <a:r>
              <a:rPr lang="en-US" altLang="zh-CN" sz="2600" dirty="0">
                <a:latin typeface="宋体" panose="02010600030101010101" pitchFamily="2" charset="-122"/>
              </a:rPr>
              <a:t>2</a:t>
            </a:r>
            <a:r>
              <a:rPr lang="zh-CN" altLang="en-US" sz="2600" dirty="0">
                <a:latin typeface="宋体" panose="02010600030101010101" pitchFamily="2" charset="-122"/>
              </a:rPr>
              <a:t>小时，每隔40</a:t>
            </a:r>
            <a:r>
              <a:rPr lang="en-US" altLang="zh-CN" sz="2600" dirty="0">
                <a:latin typeface="宋体" panose="02010600030101010101" pitchFamily="2" charset="-122"/>
              </a:rPr>
              <a:t>-50</a:t>
            </a:r>
            <a:r>
              <a:rPr lang="zh-CN" altLang="en-US" sz="2600" dirty="0">
                <a:latin typeface="宋体" panose="02010600030101010101" pitchFamily="2" charset="-122"/>
              </a:rPr>
              <a:t>分钟或发现伤员远端肢体变凉时应松解一次，放松约</a:t>
            </a:r>
            <a:r>
              <a:rPr lang="en-US" altLang="zh-CN" sz="2600" dirty="0">
                <a:latin typeface="宋体" panose="02010600030101010101" pitchFamily="2" charset="-122"/>
              </a:rPr>
              <a:t>3</a:t>
            </a:r>
            <a:r>
              <a:rPr lang="zh-CN" altLang="en-US" sz="2600" dirty="0">
                <a:latin typeface="宋体" panose="02010600030101010101" pitchFamily="2" charset="-122"/>
              </a:rPr>
              <a:t>分钟。</a:t>
            </a:r>
            <a:endParaRPr lang="zh-CN" altLang="en-US" sz="2600" dirty="0">
              <a:latin typeface="宋体" panose="02010600030101010101" pitchFamily="2" charset="-122"/>
            </a:endParaRPr>
          </a:p>
          <a:p>
            <a:pPr algn="just">
              <a:lnSpc>
                <a:spcPts val="2800"/>
              </a:lnSpc>
              <a:spcBef>
                <a:spcPct val="50000"/>
              </a:spcBef>
            </a:pPr>
            <a:r>
              <a:rPr lang="en-US" altLang="zh-CN" sz="2600" dirty="0">
                <a:latin typeface="宋体" panose="02010600030101010101" pitchFamily="2" charset="-122"/>
              </a:rPr>
              <a:t>4</a:t>
            </a:r>
            <a:r>
              <a:rPr lang="zh-CN" altLang="en-US" sz="2600" dirty="0">
                <a:latin typeface="宋体" panose="02010600030101010101" pitchFamily="2" charset="-122"/>
              </a:rPr>
              <a:t>、放松止血带期间，可用直接压迫法止血，以减少出血。</a:t>
            </a:r>
            <a:endParaRPr lang="en-US" altLang="zh-CN" sz="2600" dirty="0">
              <a:latin typeface="宋体" panose="02010600030101010101" pitchFamily="2" charset="-122"/>
            </a:endParaRPr>
          </a:p>
          <a:p>
            <a:pPr algn="just">
              <a:lnSpc>
                <a:spcPts val="2800"/>
              </a:lnSpc>
              <a:spcBef>
                <a:spcPct val="50000"/>
              </a:spcBef>
            </a:pPr>
            <a:r>
              <a:rPr lang="en-US" altLang="zh-CN" sz="2600" dirty="0">
                <a:latin typeface="宋体" panose="02010600030101010101" pitchFamily="2" charset="-122"/>
              </a:rPr>
              <a:t>5</a:t>
            </a:r>
            <a:r>
              <a:rPr lang="zh-CN" altLang="en-US" sz="2600" dirty="0">
                <a:latin typeface="宋体" panose="02010600030101010101" pitchFamily="2" charset="-122"/>
              </a:rPr>
              <a:t>、禁忌用细铁丝、电线、绳索等做止血带。</a:t>
            </a:r>
            <a:endParaRPr lang="en-US" altLang="zh-CN" sz="2600" dirty="0">
              <a:latin typeface="宋体" panose="02010600030101010101" pitchFamily="2" charset="-122"/>
            </a:endParaRPr>
          </a:p>
          <a:p>
            <a:pPr algn="just">
              <a:lnSpc>
                <a:spcPts val="2800"/>
              </a:lnSpc>
              <a:spcBef>
                <a:spcPct val="50000"/>
              </a:spcBef>
            </a:pPr>
            <a:r>
              <a:rPr lang="en-US" altLang="zh-CN" sz="2600" dirty="0">
                <a:latin typeface="宋体" panose="02010600030101010101" pitchFamily="2" charset="-122"/>
              </a:rPr>
              <a:t>6.</a:t>
            </a:r>
            <a:r>
              <a:rPr lang="zh-CN" altLang="en-US" sz="2600" dirty="0">
                <a:latin typeface="宋体" panose="02010600030101010101" pitchFamily="2" charset="-122"/>
              </a:rPr>
              <a:t>解除止血带应在输液、输血与采取其他有效止血措施后进行。</a:t>
            </a:r>
            <a:endParaRPr lang="zh-CN" altLang="en-US" sz="2600" dirty="0">
              <a:latin typeface="宋体" panose="02010600030101010101" pitchFamily="2" charset="-122"/>
            </a:endParaRPr>
          </a:p>
        </p:txBody>
      </p:sp>
      <p:pic>
        <p:nvPicPr>
          <p:cNvPr id="4" name="图片 3" descr="图片1"/>
          <p:cNvPicPr>
            <a:picLocks noChangeAspect="1"/>
          </p:cNvPicPr>
          <p:nvPr/>
        </p:nvPicPr>
        <p:blipFill>
          <a:blip r:embed="rId1"/>
          <a:stretch>
            <a:fillRect/>
          </a:stretch>
        </p:blipFill>
        <p:spPr>
          <a:xfrm>
            <a:off x="-6350" y="6301105"/>
            <a:ext cx="9156700" cy="6038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矩形 7"/>
          <p:cNvSpPr/>
          <p:nvPr/>
        </p:nvSpPr>
        <p:spPr>
          <a:xfrm>
            <a:off x="468313" y="620713"/>
            <a:ext cx="8135937" cy="5221287"/>
          </a:xfrm>
          <a:prstGeom prst="rect">
            <a:avLst/>
          </a:prstGeom>
          <a:noFill/>
          <a:ln w="9525">
            <a:noFill/>
          </a:ln>
        </p:spPr>
        <p:txBody>
          <a:bodyPr>
            <a:spAutoFit/>
          </a:bodyPr>
          <a:p>
            <a:pPr>
              <a:lnSpc>
                <a:spcPts val="5000"/>
              </a:lnSpc>
              <a:buFont typeface="Wingdings" panose="05000000000000000000" pitchFamily="2" charset="2"/>
              <a:buChar char="u"/>
            </a:pPr>
            <a:r>
              <a:rPr lang="en-US" altLang="zh-CN" sz="2800" dirty="0">
                <a:solidFill>
                  <a:srgbClr val="C00000"/>
                </a:solidFill>
                <a:latin typeface="宋体" panose="02010600030101010101" pitchFamily="2" charset="-122"/>
              </a:rPr>
              <a:t>WHO</a:t>
            </a:r>
            <a:r>
              <a:rPr lang="zh-CN" altLang="en-US" sz="2800" dirty="0">
                <a:solidFill>
                  <a:srgbClr val="C00000"/>
                </a:solidFill>
                <a:latin typeface="宋体" panose="02010600030101010101" pitchFamily="2" charset="-122"/>
              </a:rPr>
              <a:t>认为</a:t>
            </a:r>
            <a:r>
              <a:rPr lang="en-US" altLang="zh-CN" sz="2800" dirty="0">
                <a:solidFill>
                  <a:srgbClr val="C00000"/>
                </a:solidFill>
                <a:latin typeface="宋体" panose="02010600030101010101" pitchFamily="2" charset="-122"/>
              </a:rPr>
              <a:t>44</a:t>
            </a:r>
            <a:r>
              <a:rPr lang="zh-CN" altLang="en-US" sz="2800" dirty="0">
                <a:solidFill>
                  <a:srgbClr val="C00000"/>
                </a:solidFill>
                <a:latin typeface="宋体" panose="02010600030101010101" pitchFamily="2" charset="-122"/>
              </a:rPr>
              <a:t>岁以下人群的第一死亡原因是创伤。</a:t>
            </a:r>
            <a:endParaRPr lang="en-US" altLang="zh-CN" sz="2800" dirty="0">
              <a:solidFill>
                <a:srgbClr val="C00000"/>
              </a:solidFill>
              <a:latin typeface="宋体" panose="02010600030101010101" pitchFamily="2" charset="-122"/>
            </a:endParaRPr>
          </a:p>
          <a:p>
            <a:pPr>
              <a:lnSpc>
                <a:spcPts val="5000"/>
              </a:lnSpc>
              <a:buFont typeface="Wingdings" panose="05000000000000000000" pitchFamily="2" charset="2"/>
              <a:buChar char="u"/>
            </a:pPr>
            <a:r>
              <a:rPr lang="zh-CN" altLang="en-US" sz="2800" dirty="0">
                <a:solidFill>
                  <a:srgbClr val="C00000"/>
                </a:solidFill>
                <a:latin typeface="宋体" panose="02010600030101010101" pitchFamily="2" charset="-122"/>
              </a:rPr>
              <a:t>创伤是我国城市居民第四位死亡原因，是农村人口第五位死亡原因。</a:t>
            </a:r>
            <a:endParaRPr lang="en-US" altLang="zh-CN" sz="2800" dirty="0">
              <a:solidFill>
                <a:srgbClr val="C00000"/>
              </a:solidFill>
              <a:latin typeface="宋体" panose="02010600030101010101" pitchFamily="2" charset="-122"/>
            </a:endParaRPr>
          </a:p>
          <a:p>
            <a:pPr>
              <a:lnSpc>
                <a:spcPts val="5000"/>
              </a:lnSpc>
              <a:buFont typeface="Wingdings" panose="05000000000000000000" pitchFamily="2" charset="2"/>
              <a:buChar char="u"/>
            </a:pPr>
            <a:r>
              <a:rPr lang="zh-CN" altLang="en-US" sz="2800" dirty="0">
                <a:solidFill>
                  <a:srgbClr val="C00000"/>
                </a:solidFill>
                <a:latin typeface="宋体" panose="02010600030101010101" pitchFamily="2" charset="-122"/>
              </a:rPr>
              <a:t>当发生严重创伤时即刻死亡的约占</a:t>
            </a:r>
            <a:r>
              <a:rPr lang="en-US" altLang="zh-CN" sz="2800" dirty="0">
                <a:solidFill>
                  <a:srgbClr val="C00000"/>
                </a:solidFill>
                <a:latin typeface="宋体" panose="02010600030101010101" pitchFamily="2" charset="-122"/>
              </a:rPr>
              <a:t>50%</a:t>
            </a:r>
            <a:r>
              <a:rPr lang="zh-CN" altLang="en-US" sz="2800" dirty="0">
                <a:solidFill>
                  <a:srgbClr val="C00000"/>
                </a:solidFill>
                <a:latin typeface="宋体" panose="02010600030101010101" pitchFamily="2" charset="-122"/>
              </a:rPr>
              <a:t>（数秒</a:t>
            </a:r>
            <a:r>
              <a:rPr lang="en-US" altLang="zh-CN" sz="2800" dirty="0">
                <a:solidFill>
                  <a:srgbClr val="C00000"/>
                </a:solidFill>
                <a:latin typeface="宋体" panose="02010600030101010101" pitchFamily="2" charset="-122"/>
              </a:rPr>
              <a:t>—</a:t>
            </a:r>
            <a:r>
              <a:rPr lang="zh-CN" altLang="en-US" sz="2800" dirty="0">
                <a:solidFill>
                  <a:srgbClr val="C00000"/>
                </a:solidFill>
                <a:latin typeface="宋体" panose="02010600030101010101" pitchFamily="2" charset="-122"/>
              </a:rPr>
              <a:t>数分钟之内）；早期死亡约占</a:t>
            </a:r>
            <a:r>
              <a:rPr lang="en-US" altLang="zh-CN" sz="2800" dirty="0">
                <a:solidFill>
                  <a:srgbClr val="C00000"/>
                </a:solidFill>
                <a:latin typeface="宋体" panose="02010600030101010101" pitchFamily="2" charset="-122"/>
              </a:rPr>
              <a:t>30%</a:t>
            </a:r>
            <a:r>
              <a:rPr lang="zh-CN" altLang="en-US" sz="2800" dirty="0">
                <a:solidFill>
                  <a:srgbClr val="C00000"/>
                </a:solidFill>
                <a:latin typeface="宋体" panose="02010600030101010101" pitchFamily="2" charset="-122"/>
              </a:rPr>
              <a:t>（</a:t>
            </a:r>
            <a:r>
              <a:rPr lang="en-US" altLang="zh-CN" sz="2800" dirty="0">
                <a:solidFill>
                  <a:srgbClr val="C00000"/>
                </a:solidFill>
                <a:latin typeface="宋体" panose="02010600030101010101" pitchFamily="2" charset="-122"/>
              </a:rPr>
              <a:t>2—3</a:t>
            </a:r>
            <a:r>
              <a:rPr lang="zh-CN" altLang="en-US" sz="2800" dirty="0">
                <a:solidFill>
                  <a:srgbClr val="C00000"/>
                </a:solidFill>
                <a:latin typeface="宋体" panose="02010600030101010101" pitchFamily="2" charset="-122"/>
              </a:rPr>
              <a:t>小时之内）后期死亡约占</a:t>
            </a:r>
            <a:r>
              <a:rPr lang="en-US" altLang="zh-CN" sz="2800" dirty="0">
                <a:solidFill>
                  <a:srgbClr val="C00000"/>
                </a:solidFill>
                <a:latin typeface="宋体" panose="02010600030101010101" pitchFamily="2" charset="-122"/>
              </a:rPr>
              <a:t>20</a:t>
            </a:r>
            <a:r>
              <a:rPr lang="zh-CN" altLang="en-US" sz="2800" dirty="0">
                <a:solidFill>
                  <a:srgbClr val="C00000"/>
                </a:solidFill>
                <a:latin typeface="宋体" panose="02010600030101010101" pitchFamily="2" charset="-122"/>
              </a:rPr>
              <a:t>％（伤后数周之内）。由此可见创伤的现场救护是非常重要的，即可减少致残率，又可减少死亡率。 </a:t>
            </a:r>
            <a:endParaRPr lang="zh-CN" altLang="en-US" sz="2800" dirty="0">
              <a:solidFill>
                <a:srgbClr val="C00000"/>
              </a:solidFill>
              <a:latin typeface="宋体" panose="02010600030101010101" pitchFamily="2" charset="-122"/>
            </a:endParaRPr>
          </a:p>
        </p:txBody>
      </p:sp>
      <p:pic>
        <p:nvPicPr>
          <p:cNvPr id="4" name="图片 3"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866" name="组合 6"/>
          <p:cNvGrpSpPr/>
          <p:nvPr/>
        </p:nvGrpSpPr>
        <p:grpSpPr>
          <a:xfrm>
            <a:off x="3214688" y="1341438"/>
            <a:ext cx="2571750" cy="2428875"/>
            <a:chOff x="4142324" y="3227388"/>
            <a:chExt cx="1112301" cy="1079500"/>
          </a:xfrm>
        </p:grpSpPr>
        <p:sp>
          <p:nvSpPr>
            <p:cNvPr id="3" name="Oval 19"/>
            <p:cNvSpPr>
              <a:spLocks noChangeArrowheads="1"/>
            </p:cNvSpPr>
            <p:nvPr/>
          </p:nvSpPr>
          <p:spPr bwMode="auto">
            <a:xfrm>
              <a:off x="4175281" y="3227388"/>
              <a:ext cx="1079344" cy="1079500"/>
            </a:xfrm>
            <a:prstGeom prst="ellipse">
              <a:avLst/>
            </a:prstGeom>
            <a:solidFill>
              <a:srgbClr val="FFFF00"/>
            </a:solidFill>
            <a:ln w="9525">
              <a:solidFill>
                <a:srgbClr val="FF6600"/>
              </a:solidFill>
              <a:round/>
            </a:ln>
          </p:spPr>
          <p:txBody>
            <a:bodyPr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4000" b="1" i="0" u="none" strike="noStrike" kern="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4" name="未知"/>
            <p:cNvSpPr/>
            <p:nvPr/>
          </p:nvSpPr>
          <p:spPr bwMode="auto">
            <a:xfrm>
              <a:off x="4142324" y="3264782"/>
              <a:ext cx="948889" cy="517172"/>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tx1"/>
                </a:solidFill>
                <a:effectLst/>
                <a:uLnTx/>
                <a:uFillTx/>
                <a:latin typeface="+mn-lt"/>
                <a:ea typeface="+mn-ea"/>
                <a:cs typeface="+mn-cs"/>
              </a:endParaRPr>
            </a:p>
          </p:txBody>
        </p:sp>
      </p:grpSp>
      <p:grpSp>
        <p:nvGrpSpPr>
          <p:cNvPr id="36867" name="组合 24"/>
          <p:cNvGrpSpPr/>
          <p:nvPr/>
        </p:nvGrpSpPr>
        <p:grpSpPr>
          <a:xfrm>
            <a:off x="0" y="1341438"/>
            <a:ext cx="3286125" cy="2214562"/>
            <a:chOff x="2588815" y="3203971"/>
            <a:chExt cx="1304031" cy="1080295"/>
          </a:xfrm>
        </p:grpSpPr>
        <p:grpSp>
          <p:nvGrpSpPr>
            <p:cNvPr id="36878" name="组合 25"/>
            <p:cNvGrpSpPr/>
            <p:nvPr/>
          </p:nvGrpSpPr>
          <p:grpSpPr>
            <a:xfrm>
              <a:off x="2588815" y="3203971"/>
              <a:ext cx="1304031" cy="1080295"/>
              <a:chOff x="2588815" y="3203971"/>
              <a:chExt cx="1304031" cy="1080295"/>
            </a:xfrm>
          </p:grpSpPr>
          <p:sp>
            <p:nvSpPr>
              <p:cNvPr id="8" name="矩形 15"/>
              <p:cNvSpPr/>
              <p:nvPr/>
            </p:nvSpPr>
            <p:spPr>
              <a:xfrm>
                <a:off x="2588815" y="3203971"/>
                <a:ext cx="1304031" cy="1080295"/>
              </a:xfrm>
              <a:custGeom>
                <a:avLst/>
                <a:gdLst/>
                <a:ahLst/>
                <a:cxnLst/>
                <a:rect l="l" t="t" r="r" b="b"/>
                <a:pathLst>
                  <a:path w="1304031" h="1080295">
                    <a:moveTo>
                      <a:pt x="539751" y="1"/>
                    </a:moveTo>
                    <a:cubicBezTo>
                      <a:pt x="677987" y="103"/>
                      <a:pt x="816261" y="52940"/>
                      <a:pt x="921809" y="158487"/>
                    </a:cubicBezTo>
                    <a:lnTo>
                      <a:pt x="1304031" y="540710"/>
                    </a:lnTo>
                    <a:lnTo>
                      <a:pt x="922370" y="922370"/>
                    </a:lnTo>
                    <a:cubicBezTo>
                      <a:pt x="711585" y="1133156"/>
                      <a:pt x="369583" y="1132904"/>
                      <a:pt x="158487" y="921809"/>
                    </a:cubicBezTo>
                    <a:cubicBezTo>
                      <a:pt x="-52608" y="710714"/>
                      <a:pt x="-52860" y="368711"/>
                      <a:pt x="157926" y="157926"/>
                    </a:cubicBezTo>
                    <a:cubicBezTo>
                      <a:pt x="263319" y="52533"/>
                      <a:pt x="401516" y="-100"/>
                      <a:pt x="539751" y="1"/>
                    </a:cubicBezTo>
                    <a:close/>
                  </a:path>
                </a:pathLst>
              </a:custGeom>
              <a:gradFill rotWithShape="1">
                <a:gsLst>
                  <a:gs pos="0">
                    <a:srgbClr val="FFFFFF"/>
                  </a:gs>
                  <a:gs pos="100000">
                    <a:srgbClr val="DDDDDD"/>
                  </a:gs>
                </a:gsLst>
                <a:path path="shape">
                  <a:fillToRect l="50000" t="50000" r="50000" b="50000"/>
                </a:path>
              </a:gradFill>
              <a:ln w="9525">
                <a:solidFill>
                  <a:srgbClr val="D7D7D7"/>
                </a:solidFill>
                <a:round/>
              </a:ln>
              <a:effectLst/>
            </p:spPr>
            <p:txBody>
              <a:bodyPr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未知"/>
              <p:cNvSpPr/>
              <p:nvPr/>
            </p:nvSpPr>
            <p:spPr bwMode="auto">
              <a:xfrm>
                <a:off x="2659371" y="3236496"/>
                <a:ext cx="964479" cy="518851"/>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tx1"/>
                  </a:solidFill>
                  <a:effectLst/>
                  <a:uLnTx/>
                  <a:uFillTx/>
                  <a:latin typeface="+mn-lt"/>
                  <a:ea typeface="+mn-ea"/>
                  <a:cs typeface="+mn-cs"/>
                </a:endParaRPr>
              </a:p>
            </p:txBody>
          </p:sp>
        </p:grpSp>
        <p:sp>
          <p:nvSpPr>
            <p:cNvPr id="36879" name="TextBox 26"/>
            <p:cNvSpPr txBox="1"/>
            <p:nvPr/>
          </p:nvSpPr>
          <p:spPr>
            <a:xfrm>
              <a:off x="2669353" y="3569214"/>
              <a:ext cx="1053400" cy="405369"/>
            </a:xfrm>
            <a:prstGeom prst="rect">
              <a:avLst/>
            </a:prstGeom>
            <a:noFill/>
            <a:ln w="9525">
              <a:noFill/>
            </a:ln>
          </p:spPr>
          <p:txBody>
            <a:bodyPr anchor="ctr">
              <a:spAutoFit/>
            </a:bodyPr>
            <a:p>
              <a:r>
                <a:rPr lang="zh-CN" altLang="en-US" sz="2400" b="1" dirty="0">
                  <a:solidFill>
                    <a:srgbClr val="FF0000"/>
                  </a:solidFill>
                  <a:latin typeface="Arial" panose="020B0604020202020204" pitchFamily="34" charset="0"/>
                  <a:ea typeface="微软雅黑" panose="020B0503020204020204" pitchFamily="34" charset="-122"/>
                </a:rPr>
                <a:t>  </a:t>
              </a:r>
              <a:r>
                <a:rPr lang="zh-CN" altLang="en-US" sz="2400" b="1" dirty="0">
                  <a:solidFill>
                    <a:srgbClr val="FF0000"/>
                  </a:solidFill>
                  <a:latin typeface="宋体" panose="02010600030101010101" pitchFamily="2" charset="-122"/>
                </a:rPr>
                <a:t>可疑内出血的</a:t>
              </a:r>
              <a:r>
                <a:rPr lang="en-US" altLang="zh-CN" sz="2400" b="1" dirty="0">
                  <a:solidFill>
                    <a:srgbClr val="FF0000"/>
                  </a:solidFill>
                  <a:latin typeface="宋体" panose="02010600030101010101" pitchFamily="2" charset="-122"/>
                </a:rPr>
                <a:t> </a:t>
              </a:r>
              <a:endParaRPr lang="en-US" altLang="zh-CN" sz="2400" b="1" dirty="0">
                <a:solidFill>
                  <a:srgbClr val="FF0000"/>
                </a:solidFill>
                <a:latin typeface="宋体" panose="02010600030101010101" pitchFamily="2" charset="-122"/>
              </a:endParaRPr>
            </a:p>
            <a:p>
              <a:r>
                <a:rPr lang="zh-CN" altLang="en-US" sz="2400" b="1" dirty="0">
                  <a:solidFill>
                    <a:srgbClr val="FF0000"/>
                  </a:solidFill>
                  <a:latin typeface="宋体" panose="02010600030101010101" pitchFamily="2" charset="-122"/>
                </a:rPr>
                <a:t>   一般判断</a:t>
              </a:r>
              <a:endParaRPr lang="zh-CN" altLang="en-US" sz="2400" b="1" dirty="0">
                <a:solidFill>
                  <a:srgbClr val="FF0000"/>
                </a:solidFill>
                <a:latin typeface="宋体" panose="02010600030101010101" pitchFamily="2" charset="-122"/>
              </a:endParaRPr>
            </a:p>
          </p:txBody>
        </p:sp>
      </p:grpSp>
      <p:grpSp>
        <p:nvGrpSpPr>
          <p:cNvPr id="36868" name="组合 14"/>
          <p:cNvGrpSpPr/>
          <p:nvPr/>
        </p:nvGrpSpPr>
        <p:grpSpPr>
          <a:xfrm>
            <a:off x="5857875" y="1341438"/>
            <a:ext cx="3071813" cy="2000250"/>
            <a:chOff x="5527613" y="3203575"/>
            <a:chExt cx="1259579" cy="922766"/>
          </a:xfrm>
        </p:grpSpPr>
        <p:grpSp>
          <p:nvGrpSpPr>
            <p:cNvPr id="36874" name="组合 15"/>
            <p:cNvGrpSpPr/>
            <p:nvPr/>
          </p:nvGrpSpPr>
          <p:grpSpPr>
            <a:xfrm>
              <a:off x="5527613" y="3203575"/>
              <a:ext cx="1259579" cy="922766"/>
              <a:chOff x="5527613" y="3203575"/>
              <a:chExt cx="1259579" cy="922766"/>
            </a:xfrm>
          </p:grpSpPr>
          <p:sp>
            <p:nvSpPr>
              <p:cNvPr id="13" name="矩形 19"/>
              <p:cNvSpPr/>
              <p:nvPr/>
            </p:nvSpPr>
            <p:spPr>
              <a:xfrm>
                <a:off x="5527613" y="3203575"/>
                <a:ext cx="1146315" cy="922766"/>
              </a:xfrm>
              <a:custGeom>
                <a:avLst/>
                <a:gdLst/>
                <a:ahLst/>
                <a:cxnLst/>
                <a:rect l="l" t="t" r="r" b="b"/>
                <a:pathLst>
                  <a:path w="1146667" h="922766">
                    <a:moveTo>
                      <a:pt x="764444" y="0"/>
                    </a:moveTo>
                    <a:cubicBezTo>
                      <a:pt x="902782" y="0"/>
                      <a:pt x="1041119" y="52773"/>
                      <a:pt x="1146667" y="158321"/>
                    </a:cubicBezTo>
                    <a:cubicBezTo>
                      <a:pt x="1357762" y="369417"/>
                      <a:pt x="1357762" y="711670"/>
                      <a:pt x="1146667" y="922766"/>
                    </a:cubicBezTo>
                    <a:cubicBezTo>
                      <a:pt x="935571" y="1133861"/>
                      <a:pt x="593317" y="1133861"/>
                      <a:pt x="382222" y="922766"/>
                    </a:cubicBezTo>
                    <a:lnTo>
                      <a:pt x="0" y="540543"/>
                    </a:lnTo>
                    <a:lnTo>
                      <a:pt x="382222" y="158321"/>
                    </a:lnTo>
                    <a:cubicBezTo>
                      <a:pt x="487770" y="52773"/>
                      <a:pt x="626107" y="0"/>
                      <a:pt x="764444" y="0"/>
                    </a:cubicBezTo>
                    <a:close/>
                  </a:path>
                </a:pathLst>
              </a:custGeom>
              <a:gradFill rotWithShape="1">
                <a:gsLst>
                  <a:gs pos="0">
                    <a:srgbClr val="FFFFFF"/>
                  </a:gs>
                  <a:gs pos="100000">
                    <a:srgbClr val="DDDDDD"/>
                  </a:gs>
                </a:gsLst>
                <a:path path="shape">
                  <a:fillToRect l="50000" t="50000" r="50000" b="50000"/>
                </a:path>
              </a:gradFill>
              <a:ln w="9525">
                <a:solidFill>
                  <a:srgbClr val="D7D7D7"/>
                </a:solidFill>
                <a:round/>
              </a:ln>
              <a:effectLst/>
            </p:spPr>
            <p:txBody>
              <a:bodyPr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14" name="未知"/>
              <p:cNvSpPr/>
              <p:nvPr/>
            </p:nvSpPr>
            <p:spPr bwMode="auto">
              <a:xfrm>
                <a:off x="5820538" y="3224081"/>
                <a:ext cx="966654" cy="517774"/>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tx1"/>
                  </a:solidFill>
                  <a:effectLst/>
                  <a:uLnTx/>
                  <a:uFillTx/>
                  <a:latin typeface="+mn-lt"/>
                  <a:ea typeface="+mn-ea"/>
                  <a:cs typeface="+mn-cs"/>
                </a:endParaRPr>
              </a:p>
            </p:txBody>
          </p:sp>
        </p:grpSp>
        <p:sp>
          <p:nvSpPr>
            <p:cNvPr id="36875" name="TextBox 16"/>
            <p:cNvSpPr txBox="1"/>
            <p:nvPr/>
          </p:nvSpPr>
          <p:spPr>
            <a:xfrm>
              <a:off x="5849791" y="3543180"/>
              <a:ext cx="909982" cy="170381"/>
            </a:xfrm>
            <a:prstGeom prst="rect">
              <a:avLst/>
            </a:prstGeom>
            <a:noFill/>
            <a:ln w="9525">
              <a:noFill/>
            </a:ln>
          </p:spPr>
          <p:txBody>
            <a:bodyPr anchor="ctr">
              <a:spAutoFit/>
            </a:bodyPr>
            <a:p>
              <a:pPr algn="ctr"/>
              <a:endParaRPr lang="zh-CN" altLang="en-US" dirty="0">
                <a:latin typeface="微软雅黑" panose="020B0503020204020204" pitchFamily="34" charset="-122"/>
                <a:ea typeface="微软雅黑" panose="020B0503020204020204" pitchFamily="34" charset="-122"/>
              </a:endParaRPr>
            </a:p>
          </p:txBody>
        </p:sp>
      </p:grpSp>
      <p:sp>
        <p:nvSpPr>
          <p:cNvPr id="36869" name="矩形 14"/>
          <p:cNvSpPr/>
          <p:nvPr/>
        </p:nvSpPr>
        <p:spPr>
          <a:xfrm>
            <a:off x="3571875" y="2055813"/>
            <a:ext cx="2071688" cy="706437"/>
          </a:xfrm>
          <a:prstGeom prst="rect">
            <a:avLst/>
          </a:prstGeom>
          <a:noFill/>
          <a:ln w="9525">
            <a:noFill/>
          </a:ln>
        </p:spPr>
        <p:txBody>
          <a:bodyPr>
            <a:spAutoFit/>
          </a:bodyPr>
          <a:p>
            <a:r>
              <a:rPr lang="zh-CN" altLang="en-US" sz="4000" b="1" dirty="0">
                <a:solidFill>
                  <a:schemeClr val="accent1"/>
                </a:solidFill>
                <a:latin typeface="宋体" panose="02010600030101010101" pitchFamily="2" charset="-122"/>
              </a:rPr>
              <a:t>内出血</a:t>
            </a:r>
            <a:endParaRPr lang="zh-CN" altLang="en-US" sz="4000" dirty="0">
              <a:solidFill>
                <a:schemeClr val="accent1"/>
              </a:solidFill>
              <a:latin typeface="宋体" panose="02010600030101010101" pitchFamily="2" charset="-122"/>
            </a:endParaRPr>
          </a:p>
        </p:txBody>
      </p:sp>
      <p:sp>
        <p:nvSpPr>
          <p:cNvPr id="36870" name="矩形 15"/>
          <p:cNvSpPr/>
          <p:nvPr/>
        </p:nvSpPr>
        <p:spPr>
          <a:xfrm>
            <a:off x="6500813" y="2055813"/>
            <a:ext cx="2428875" cy="830262"/>
          </a:xfrm>
          <a:prstGeom prst="rect">
            <a:avLst/>
          </a:prstGeom>
          <a:noFill/>
          <a:ln w="9525">
            <a:noFill/>
          </a:ln>
        </p:spPr>
        <p:txBody>
          <a:bodyPr>
            <a:spAutoFit/>
          </a:bodyPr>
          <a:p>
            <a:pPr algn="ctr"/>
            <a:r>
              <a:rPr lang="zh-CN" altLang="en-US" sz="2400" b="1" dirty="0">
                <a:solidFill>
                  <a:srgbClr val="FF0000"/>
                </a:solidFill>
                <a:latin typeface="Arial" panose="020B0604020202020204" pitchFamily="34" charset="0"/>
                <a:ea typeface="微软雅黑" panose="020B0503020204020204" pitchFamily="34" charset="-122"/>
              </a:rPr>
              <a:t> </a:t>
            </a:r>
            <a:r>
              <a:rPr lang="zh-CN" altLang="en-US" sz="2400" b="1" dirty="0">
                <a:solidFill>
                  <a:srgbClr val="FF0000"/>
                </a:solidFill>
                <a:latin typeface="宋体" panose="02010600030101010101" pitchFamily="2" charset="-122"/>
              </a:rPr>
              <a:t>根据体表腔道出血的判断</a:t>
            </a:r>
            <a:endParaRPr lang="en-US" altLang="zh-CN" sz="2400" b="1" dirty="0">
              <a:solidFill>
                <a:srgbClr val="FF0000"/>
              </a:solidFill>
              <a:latin typeface="宋体" panose="02010600030101010101" pitchFamily="2" charset="-122"/>
            </a:endParaRPr>
          </a:p>
        </p:txBody>
      </p:sp>
      <p:sp>
        <p:nvSpPr>
          <p:cNvPr id="36871" name="矩形 16"/>
          <p:cNvSpPr/>
          <p:nvPr/>
        </p:nvSpPr>
        <p:spPr>
          <a:xfrm>
            <a:off x="250825" y="3644900"/>
            <a:ext cx="8718550" cy="2663825"/>
          </a:xfrm>
          <a:prstGeom prst="rect">
            <a:avLst/>
          </a:prstGeom>
          <a:noFill/>
          <a:ln w="9525">
            <a:noFill/>
          </a:ln>
        </p:spPr>
        <p:txBody>
          <a:bodyPr>
            <a:spAutoFit/>
          </a:bodyPr>
          <a:p>
            <a:pPr>
              <a:lnSpc>
                <a:spcPct val="150000"/>
              </a:lnSpc>
            </a:pPr>
            <a:r>
              <a:rPr lang="zh-CN" altLang="en-US" sz="2300" dirty="0">
                <a:latin typeface="宋体" panose="02010600030101010101" pitchFamily="2" charset="-122"/>
              </a:rPr>
              <a:t>内出血可由外伤引起，如骨折或物体撞击，也可由非外伤引起，如胃溃疡出血、异位妊娠出血等。重要器官内因积血而受到压迫会危及生命，如胸腔内、心包内以及颅内出血等。严重的内出血常导致失血性（低血容量性）休克。如果患者出现休克症状但在体表见不到出血，应怀疑有严重的内出血。</a:t>
            </a:r>
            <a:endParaRPr lang="zh-CN" altLang="en-US" sz="2300" dirty="0">
              <a:latin typeface="宋体" panose="02010600030101010101" pitchFamily="2" charset="-122"/>
            </a:endParaRPr>
          </a:p>
        </p:txBody>
      </p:sp>
      <p:sp>
        <p:nvSpPr>
          <p:cNvPr id="36872" name="AutoShape 291"/>
          <p:cNvSpPr/>
          <p:nvPr/>
        </p:nvSpPr>
        <p:spPr>
          <a:xfrm rot="-10800000" flipV="1">
            <a:off x="185738"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4</a:t>
            </a:r>
            <a:endParaRPr lang="zh-CN" altLang="en-US" sz="3200" b="1" dirty="0">
              <a:solidFill>
                <a:schemeClr val="bg1"/>
              </a:solidFill>
              <a:latin typeface="宋体" panose="02010600030101010101" pitchFamily="2" charset="-122"/>
            </a:endParaRPr>
          </a:p>
        </p:txBody>
      </p:sp>
      <p:sp>
        <p:nvSpPr>
          <p:cNvPr id="36873"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内出血</a:t>
            </a:r>
            <a:endParaRPr lang="zh-CN" altLang="en-US" sz="3200" b="1" dirty="0">
              <a:solidFill>
                <a:srgbClr val="5F5F5F"/>
              </a:solidFill>
              <a:latin typeface="宋体" panose="02010600030101010101" pitchFamily="2" charset="-122"/>
            </a:endParaRPr>
          </a:p>
        </p:txBody>
      </p:sp>
      <p:pic>
        <p:nvPicPr>
          <p:cNvPr id="2" name="图片 1" descr="图片1"/>
          <p:cNvPicPr>
            <a:picLocks noChangeAspect="1"/>
          </p:cNvPicPr>
          <p:nvPr/>
        </p:nvPicPr>
        <p:blipFill>
          <a:blip r:embed="rId1"/>
          <a:stretch>
            <a:fillRect/>
          </a:stretch>
        </p:blipFill>
        <p:spPr>
          <a:xfrm>
            <a:off x="-6350" y="6308725"/>
            <a:ext cx="9156700" cy="59626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TextBox 26"/>
          <p:cNvSpPr txBox="1"/>
          <p:nvPr/>
        </p:nvSpPr>
        <p:spPr>
          <a:xfrm>
            <a:off x="611188" y="404813"/>
            <a:ext cx="4537075" cy="461962"/>
          </a:xfrm>
          <a:prstGeom prst="rect">
            <a:avLst/>
          </a:prstGeom>
          <a:noFill/>
          <a:ln w="9525">
            <a:noFill/>
          </a:ln>
        </p:spPr>
        <p:txBody>
          <a:bodyPr anchor="ctr">
            <a:spAutoFit/>
          </a:bodyPr>
          <a:p>
            <a:r>
              <a:rPr lang="zh-CN" altLang="en-US" sz="2400" b="1" dirty="0">
                <a:solidFill>
                  <a:srgbClr val="FF0000"/>
                </a:solidFill>
                <a:latin typeface="Arial" panose="020B0604020202020204" pitchFamily="34" charset="0"/>
                <a:ea typeface="微软雅黑" panose="020B0503020204020204" pitchFamily="34" charset="-122"/>
              </a:rPr>
              <a:t>  </a:t>
            </a:r>
            <a:r>
              <a:rPr lang="zh-CN" altLang="en-US" sz="2400" b="1" dirty="0">
                <a:solidFill>
                  <a:srgbClr val="FF0000"/>
                </a:solidFill>
                <a:latin typeface="宋体" panose="02010600030101010101" pitchFamily="2" charset="-122"/>
              </a:rPr>
              <a:t>可疑内出血的一般判断</a:t>
            </a:r>
            <a:endParaRPr lang="zh-CN" altLang="en-US" sz="2400" b="1" dirty="0">
              <a:solidFill>
                <a:srgbClr val="FF0000"/>
              </a:solidFill>
              <a:latin typeface="宋体" panose="02010600030101010101" pitchFamily="2" charset="-122"/>
            </a:endParaRPr>
          </a:p>
        </p:txBody>
      </p:sp>
      <p:sp>
        <p:nvSpPr>
          <p:cNvPr id="37891" name="TextBox 26"/>
          <p:cNvSpPr txBox="1"/>
          <p:nvPr/>
        </p:nvSpPr>
        <p:spPr>
          <a:xfrm>
            <a:off x="900113" y="1225550"/>
            <a:ext cx="6192837" cy="3970338"/>
          </a:xfrm>
          <a:prstGeom prst="rect">
            <a:avLst/>
          </a:prstGeom>
          <a:noFill/>
          <a:ln w="9525">
            <a:noFill/>
          </a:ln>
        </p:spPr>
        <p:txBody>
          <a:bodyPr anchor="ctr">
            <a:spAutoFit/>
          </a:bodyPr>
          <a:p>
            <a:pPr>
              <a:lnSpc>
                <a:spcPct val="150000"/>
              </a:lnSpc>
            </a:pPr>
            <a:r>
              <a:rPr lang="en-US" altLang="zh-CN" sz="2400" b="1" dirty="0">
                <a:latin typeface="宋体" panose="02010600030101010101" pitchFamily="2" charset="-122"/>
              </a:rPr>
              <a:t>1.</a:t>
            </a:r>
            <a:r>
              <a:rPr lang="zh-CN" altLang="en-US" sz="2400" b="1" dirty="0">
                <a:latin typeface="宋体" panose="02010600030101010101" pitchFamily="2" charset="-122"/>
              </a:rPr>
              <a:t>伤病员面色苍白、皮肤发绀。</a:t>
            </a:r>
            <a:endParaRPr lang="en-US" altLang="zh-CN" sz="2400" b="1" dirty="0">
              <a:latin typeface="宋体" panose="02010600030101010101" pitchFamily="2" charset="-122"/>
            </a:endParaRPr>
          </a:p>
          <a:p>
            <a:pPr>
              <a:lnSpc>
                <a:spcPct val="150000"/>
              </a:lnSpc>
            </a:pPr>
            <a:r>
              <a:rPr lang="en-US" altLang="zh-CN" sz="2400" b="1" dirty="0">
                <a:latin typeface="宋体" panose="02010600030101010101" pitchFamily="2" charset="-122"/>
              </a:rPr>
              <a:t>2.</a:t>
            </a:r>
            <a:r>
              <a:rPr lang="zh-CN" altLang="en-US" sz="2400" b="1" dirty="0">
                <a:latin typeface="宋体" panose="02010600030101010101" pitchFamily="2" charset="-122"/>
              </a:rPr>
              <a:t>口渴，手足湿冷，出冷汗。</a:t>
            </a:r>
            <a:endParaRPr lang="en-US" altLang="zh-CN" sz="2400" b="1" dirty="0">
              <a:latin typeface="宋体" panose="02010600030101010101" pitchFamily="2" charset="-122"/>
            </a:endParaRPr>
          </a:p>
          <a:p>
            <a:pPr>
              <a:lnSpc>
                <a:spcPct val="150000"/>
              </a:lnSpc>
            </a:pPr>
            <a:r>
              <a:rPr lang="en-US" altLang="zh-CN" sz="2400" b="1" dirty="0">
                <a:latin typeface="宋体" panose="02010600030101010101" pitchFamily="2" charset="-122"/>
              </a:rPr>
              <a:t>3.</a:t>
            </a:r>
            <a:r>
              <a:rPr lang="zh-CN" altLang="en-US" sz="2400" b="1" dirty="0">
                <a:latin typeface="宋体" panose="02010600030101010101" pitchFamily="2" charset="-122"/>
              </a:rPr>
              <a:t>脉搏快弱，呼吸急促。</a:t>
            </a:r>
            <a:endParaRPr lang="en-US" altLang="zh-CN" sz="2400" b="1" dirty="0">
              <a:latin typeface="宋体" panose="02010600030101010101" pitchFamily="2" charset="-122"/>
            </a:endParaRPr>
          </a:p>
          <a:p>
            <a:pPr>
              <a:lnSpc>
                <a:spcPct val="150000"/>
              </a:lnSpc>
            </a:pPr>
            <a:r>
              <a:rPr lang="en-US" altLang="zh-CN" sz="2400" b="1" dirty="0">
                <a:latin typeface="宋体" panose="02010600030101010101" pitchFamily="2" charset="-122"/>
              </a:rPr>
              <a:t>4.</a:t>
            </a:r>
            <a:r>
              <a:rPr lang="zh-CN" altLang="en-US" sz="2400" b="1" dirty="0">
                <a:latin typeface="宋体" panose="02010600030101010101" pitchFamily="2" charset="-122"/>
              </a:rPr>
              <a:t>烦躁不安或表情冷淡，甚至意识不清。</a:t>
            </a:r>
            <a:endParaRPr lang="en-US" altLang="zh-CN" sz="2400" b="1" dirty="0">
              <a:latin typeface="宋体" panose="02010600030101010101" pitchFamily="2" charset="-122"/>
            </a:endParaRPr>
          </a:p>
          <a:p>
            <a:pPr>
              <a:lnSpc>
                <a:spcPct val="150000"/>
              </a:lnSpc>
            </a:pPr>
            <a:r>
              <a:rPr lang="en-US" altLang="zh-CN" sz="2400" b="1" dirty="0">
                <a:latin typeface="宋体" panose="02010600030101010101" pitchFamily="2" charset="-122"/>
              </a:rPr>
              <a:t>5.</a:t>
            </a:r>
            <a:r>
              <a:rPr lang="zh-CN" altLang="en-US" sz="2400" b="1" dirty="0">
                <a:latin typeface="宋体" panose="02010600030101010101" pitchFamily="2" charset="-122"/>
              </a:rPr>
              <a:t>发生过外伤或相关疾病史。</a:t>
            </a:r>
            <a:endParaRPr lang="en-US" altLang="zh-CN" sz="2400" b="1" dirty="0">
              <a:latin typeface="宋体" panose="02010600030101010101" pitchFamily="2" charset="-122"/>
            </a:endParaRPr>
          </a:p>
          <a:p>
            <a:pPr>
              <a:lnSpc>
                <a:spcPct val="150000"/>
              </a:lnSpc>
            </a:pPr>
            <a:r>
              <a:rPr lang="en-US" altLang="zh-CN" sz="2400" b="1" dirty="0">
                <a:latin typeface="宋体" panose="02010600030101010101" pitchFamily="2" charset="-122"/>
              </a:rPr>
              <a:t>6.</a:t>
            </a:r>
            <a:r>
              <a:rPr lang="zh-CN" altLang="en-US" sz="2400" b="1" dirty="0">
                <a:latin typeface="宋体" panose="02010600030101010101" pitchFamily="2" charset="-122"/>
              </a:rPr>
              <a:t>皮肤有撞击痕迹，局部有肿胀。</a:t>
            </a:r>
            <a:endParaRPr lang="en-US" altLang="zh-CN" sz="2400" b="1" dirty="0">
              <a:latin typeface="宋体" panose="02010600030101010101" pitchFamily="2" charset="-122"/>
            </a:endParaRPr>
          </a:p>
          <a:p>
            <a:pPr>
              <a:lnSpc>
                <a:spcPct val="150000"/>
              </a:lnSpc>
            </a:pPr>
            <a:r>
              <a:rPr lang="en-US" altLang="zh-CN" sz="2400" b="1" dirty="0">
                <a:latin typeface="宋体" panose="02010600030101010101" pitchFamily="2" charset="-122"/>
              </a:rPr>
              <a:t>7.</a:t>
            </a:r>
            <a:r>
              <a:rPr lang="zh-CN" altLang="en-US" sz="2400" b="1" dirty="0">
                <a:latin typeface="宋体" panose="02010600030101010101" pitchFamily="2" charset="-122"/>
              </a:rPr>
              <a:t>体表未见到出血。</a:t>
            </a:r>
            <a:endParaRPr lang="zh-CN" altLang="en-US" sz="2400" b="1" dirty="0">
              <a:latin typeface="宋体" panose="02010600030101010101" pitchFamily="2" charset="-122"/>
            </a:endParaRPr>
          </a:p>
        </p:txBody>
      </p:sp>
      <p:pic>
        <p:nvPicPr>
          <p:cNvPr id="4" name="图片 3"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2" descr="I:\红十字会-救护师资教程-扫描图\救护师资教程二\041.jpg"/>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9938" name="组合 7"/>
          <p:cNvGrpSpPr/>
          <p:nvPr/>
        </p:nvGrpSpPr>
        <p:grpSpPr>
          <a:xfrm>
            <a:off x="804863" y="1930400"/>
            <a:ext cx="831850" cy="1187450"/>
            <a:chOff x="1" y="2344"/>
            <a:chExt cx="831962" cy="1188517"/>
          </a:xfrm>
        </p:grpSpPr>
        <p:sp>
          <p:nvSpPr>
            <p:cNvPr id="3" name="燕尾形 2"/>
            <p:cNvSpPr/>
            <p:nvPr/>
          </p:nvSpPr>
          <p:spPr>
            <a:xfrm rot="5400000">
              <a:off x="-178276" y="180622"/>
              <a:ext cx="1188517" cy="831962"/>
            </a:xfrm>
            <a:prstGeom prst="chevron">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 name="燕尾形 4"/>
            <p:cNvSpPr/>
            <p:nvPr/>
          </p:nvSpPr>
          <p:spPr>
            <a:xfrm>
              <a:off x="1" y="418643"/>
              <a:ext cx="831962" cy="355920"/>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marL="0" marR="0" lvl="0" indent="0" algn="ctr" defTabSz="1066800" rtl="0" eaLnBrk="1" fontAlgn="base" latinLnBrk="0" hangingPunct="1">
                <a:lnSpc>
                  <a:spcPct val="90000"/>
                </a:lnSpc>
                <a:spcBef>
                  <a:spcPct val="0"/>
                </a:spcBef>
                <a:spcAft>
                  <a:spcPct val="3500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1</a:t>
              </a:r>
              <a:endParaRPr kumimoji="0" lang="zh-CN" altLang="en-US" sz="2400" b="1"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39939" name="组合 8"/>
          <p:cNvGrpSpPr/>
          <p:nvPr/>
        </p:nvGrpSpPr>
        <p:grpSpPr>
          <a:xfrm>
            <a:off x="1636713" y="1930400"/>
            <a:ext cx="4897437" cy="771525"/>
            <a:chOff x="831961" y="2346"/>
            <a:chExt cx="5936789" cy="772942"/>
          </a:xfrm>
        </p:grpSpPr>
        <p:sp>
          <p:nvSpPr>
            <p:cNvPr id="6" name="同侧圆角矩形 5"/>
            <p:cNvSpPr/>
            <p:nvPr/>
          </p:nvSpPr>
          <p:spPr>
            <a:xfrm rot="5400000">
              <a:off x="3413885" y="-2579577"/>
              <a:ext cx="772942" cy="5936789"/>
            </a:xfrm>
            <a:prstGeom prst="round2SameRect">
              <a:avLst/>
            </a:prstGeom>
            <a:solidFill>
              <a:schemeClr val="bg1">
                <a:alpha val="90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sp>
        <p:sp>
          <p:nvSpPr>
            <p:cNvPr id="7" name="同侧圆角矩形 6"/>
            <p:cNvSpPr/>
            <p:nvPr/>
          </p:nvSpPr>
          <p:spPr>
            <a:xfrm>
              <a:off x="831961" y="40516"/>
              <a:ext cx="5898301" cy="6966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42240" tIns="12700" rIns="12700" bIns="12700" spcCol="1270" anchor="ctr"/>
            <a:lstStyle/>
            <a:p>
              <a:pPr marL="228600" marR="0" lvl="1" indent="-228600" algn="l" defTabSz="889000" rtl="0" eaLnBrk="1" fontAlgn="base" latinLnBrk="0" hangingPunct="1">
                <a:lnSpc>
                  <a:spcPct val="90000"/>
                </a:lnSpc>
                <a:spcBef>
                  <a:spcPct val="0"/>
                </a:spcBef>
                <a:spcAft>
                  <a:spcPct val="15000"/>
                </a:spcAft>
                <a:buClrTx/>
                <a:buSzTx/>
                <a:buFont typeface="Wingdings" panose="05000000000000000000" pitchFamily="2" charset="2"/>
                <a:buChar char="l"/>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呼救，尽快送伤员到医院</a:t>
              </a:r>
              <a:r>
                <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endPar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grpSp>
      <p:grpSp>
        <p:nvGrpSpPr>
          <p:cNvPr id="39940" name="组合 9"/>
          <p:cNvGrpSpPr/>
          <p:nvPr/>
        </p:nvGrpSpPr>
        <p:grpSpPr>
          <a:xfrm>
            <a:off x="804863" y="2917825"/>
            <a:ext cx="831850" cy="1187450"/>
            <a:chOff x="1" y="989916"/>
            <a:chExt cx="831962" cy="1188517"/>
          </a:xfrm>
        </p:grpSpPr>
        <p:sp>
          <p:nvSpPr>
            <p:cNvPr id="9" name="燕尾形 8"/>
            <p:cNvSpPr/>
            <p:nvPr/>
          </p:nvSpPr>
          <p:spPr>
            <a:xfrm rot="5400000">
              <a:off x="-178276" y="1168194"/>
              <a:ext cx="1188517" cy="831962"/>
            </a:xfrm>
            <a:prstGeom prst="chevron">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燕尾形 8"/>
            <p:cNvSpPr/>
            <p:nvPr/>
          </p:nvSpPr>
          <p:spPr>
            <a:xfrm>
              <a:off x="1" y="1406215"/>
              <a:ext cx="831962" cy="355920"/>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marL="0" marR="0" lvl="0" indent="0" algn="ctr" defTabSz="1066800" rtl="0" eaLnBrk="1" fontAlgn="base" latinLnBrk="0" hangingPunct="1">
                <a:lnSpc>
                  <a:spcPct val="90000"/>
                </a:lnSpc>
                <a:spcBef>
                  <a:spcPct val="0"/>
                </a:spcBef>
                <a:spcAft>
                  <a:spcPct val="3500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2</a:t>
              </a:r>
              <a:endParaRPr kumimoji="0" lang="zh-CN" altLang="en-US" sz="2400" b="1"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39941" name="组合 11"/>
          <p:cNvGrpSpPr/>
          <p:nvPr/>
        </p:nvGrpSpPr>
        <p:grpSpPr>
          <a:xfrm>
            <a:off x="1636713" y="2917825"/>
            <a:ext cx="6194425" cy="771525"/>
            <a:chOff x="831961" y="989918"/>
            <a:chExt cx="5936789" cy="772536"/>
          </a:xfrm>
        </p:grpSpPr>
        <p:sp>
          <p:nvSpPr>
            <p:cNvPr id="12" name="同侧圆角矩形 11"/>
            <p:cNvSpPr/>
            <p:nvPr/>
          </p:nvSpPr>
          <p:spPr>
            <a:xfrm rot="5400000">
              <a:off x="3414088" y="-1592208"/>
              <a:ext cx="772536" cy="5936789"/>
            </a:xfrm>
            <a:prstGeom prst="round2SameRect">
              <a:avLst/>
            </a:prstGeom>
            <a:solidFill>
              <a:schemeClr val="bg1">
                <a:alpha val="90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sp>
        <p:sp>
          <p:nvSpPr>
            <p:cNvPr id="13" name="同侧圆角矩形 10"/>
            <p:cNvSpPr/>
            <p:nvPr/>
          </p:nvSpPr>
          <p:spPr>
            <a:xfrm>
              <a:off x="831961" y="1028068"/>
              <a:ext cx="5898752" cy="6962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42240" tIns="12700" rIns="12700" bIns="12700" spcCol="1270" anchor="ctr"/>
            <a:lstStyle/>
            <a:p>
              <a:pPr marL="228600" marR="0" lvl="1" indent="-228600" algn="l" defTabSz="889000" rtl="0" eaLnBrk="1" fontAlgn="base" latinLnBrk="0" hangingPunct="1">
                <a:lnSpc>
                  <a:spcPct val="90000"/>
                </a:lnSpc>
                <a:spcBef>
                  <a:spcPct val="0"/>
                </a:spcBef>
                <a:spcAft>
                  <a:spcPct val="15000"/>
                </a:spcAft>
                <a:buClrTx/>
                <a:buSzTx/>
                <a:buFont typeface="Wingdings" panose="05000000000000000000" pitchFamily="2" charset="2"/>
                <a:buChar char="l"/>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休克时立即采取救护休克措施</a:t>
              </a:r>
              <a:endPar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grpSp>
      <p:grpSp>
        <p:nvGrpSpPr>
          <p:cNvPr id="39942" name="组合 12"/>
          <p:cNvGrpSpPr/>
          <p:nvPr/>
        </p:nvGrpSpPr>
        <p:grpSpPr>
          <a:xfrm>
            <a:off x="804863" y="3905250"/>
            <a:ext cx="831850" cy="1187450"/>
            <a:chOff x="1" y="1977489"/>
            <a:chExt cx="831962" cy="1188517"/>
          </a:xfrm>
        </p:grpSpPr>
        <p:sp>
          <p:nvSpPr>
            <p:cNvPr id="15" name="燕尾形 14"/>
            <p:cNvSpPr/>
            <p:nvPr/>
          </p:nvSpPr>
          <p:spPr>
            <a:xfrm rot="5400000">
              <a:off x="-178276" y="2155767"/>
              <a:ext cx="1188517" cy="831962"/>
            </a:xfrm>
            <a:prstGeom prst="chevron">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6" name="燕尾形 12"/>
            <p:cNvSpPr/>
            <p:nvPr/>
          </p:nvSpPr>
          <p:spPr>
            <a:xfrm>
              <a:off x="1" y="2393788"/>
              <a:ext cx="831962" cy="355920"/>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marL="0" marR="0" lvl="0" indent="0" algn="ctr" defTabSz="1066800" rtl="0" eaLnBrk="1" fontAlgn="base" latinLnBrk="0" hangingPunct="1">
                <a:lnSpc>
                  <a:spcPct val="90000"/>
                </a:lnSpc>
                <a:spcBef>
                  <a:spcPct val="0"/>
                </a:spcBef>
                <a:spcAft>
                  <a:spcPct val="3500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3</a:t>
              </a:r>
              <a:endParaRPr kumimoji="0" lang="zh-CN" altLang="en-US" sz="2400" b="1"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39943" name="组合 13"/>
          <p:cNvGrpSpPr/>
          <p:nvPr/>
        </p:nvGrpSpPr>
        <p:grpSpPr>
          <a:xfrm>
            <a:off x="1636713" y="4087813"/>
            <a:ext cx="7078662" cy="1004887"/>
            <a:chOff x="831961" y="2160241"/>
            <a:chExt cx="5936789" cy="772536"/>
          </a:xfrm>
        </p:grpSpPr>
        <p:sp>
          <p:nvSpPr>
            <p:cNvPr id="18" name="同侧圆角矩形 17"/>
            <p:cNvSpPr/>
            <p:nvPr/>
          </p:nvSpPr>
          <p:spPr>
            <a:xfrm rot="5400000">
              <a:off x="3414087" y="-421884"/>
              <a:ext cx="772536" cy="5936789"/>
            </a:xfrm>
            <a:prstGeom prst="round2SameRect">
              <a:avLst/>
            </a:prstGeom>
            <a:solidFill>
              <a:schemeClr val="bg1">
                <a:alpha val="90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sp>
        <p:sp>
          <p:nvSpPr>
            <p:cNvPr id="19" name="同侧圆角矩形 14"/>
            <p:cNvSpPr/>
            <p:nvPr/>
          </p:nvSpPr>
          <p:spPr>
            <a:xfrm>
              <a:off x="831961" y="2198074"/>
              <a:ext cx="5899509" cy="6968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42240" tIns="12700" rIns="12700" bIns="12700" spcCol="1270" anchor="ctr"/>
            <a:lstStyle/>
            <a:p>
              <a:pPr marL="514350" marR="0" lvl="1" indent="-514350" algn="l" defTabSz="889000" rtl="0" eaLnBrk="1" fontAlgn="base" latinLnBrk="0" hangingPunct="1">
                <a:lnSpc>
                  <a:spcPct val="90000"/>
                </a:lnSpc>
                <a:spcBef>
                  <a:spcPct val="0"/>
                </a:spcBef>
                <a:spcAft>
                  <a:spcPct val="15000"/>
                </a:spcAft>
                <a:buClrTx/>
                <a:buSzTx/>
                <a:buFont typeface="Wingdings" panose="05000000000000000000" pitchFamily="2" charset="2"/>
                <a:buChar char="l"/>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密切观察呼吸、脉搏，保持呼吸道通畅</a:t>
              </a:r>
              <a:r>
                <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endPar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grpSp>
      <p:sp>
        <p:nvSpPr>
          <p:cNvPr id="39944" name="TextBox 26"/>
          <p:cNvSpPr txBox="1"/>
          <p:nvPr/>
        </p:nvSpPr>
        <p:spPr>
          <a:xfrm>
            <a:off x="1116013" y="661988"/>
            <a:ext cx="5759450" cy="522287"/>
          </a:xfrm>
          <a:prstGeom prst="rect">
            <a:avLst/>
          </a:prstGeom>
          <a:noFill/>
          <a:ln w="9525" cap="flat" cmpd="sng">
            <a:solidFill>
              <a:srgbClr val="C00000"/>
            </a:solidFill>
            <a:prstDash val="solid"/>
            <a:miter/>
            <a:headEnd type="none" w="med" len="med"/>
            <a:tailEnd type="none" w="med" len="med"/>
          </a:ln>
        </p:spPr>
        <p:txBody>
          <a:bodyPr anchor="ctr">
            <a:spAutoFit/>
          </a:bodyPr>
          <a:p>
            <a:r>
              <a:rPr lang="zh-CN" altLang="en-US" sz="2400" b="1" dirty="0">
                <a:solidFill>
                  <a:srgbClr val="FF0000"/>
                </a:solidFill>
                <a:latin typeface="Arial" panose="020B0604020202020204" pitchFamily="34" charset="0"/>
                <a:ea typeface="微软雅黑" panose="020B0503020204020204" pitchFamily="34" charset="-122"/>
              </a:rPr>
              <a:t>  </a:t>
            </a:r>
            <a:r>
              <a:rPr lang="zh-CN" altLang="en-US" sz="2800" b="1" dirty="0">
                <a:solidFill>
                  <a:srgbClr val="FF0000"/>
                </a:solidFill>
                <a:latin typeface="宋体" panose="02010600030101010101" pitchFamily="2" charset="-122"/>
              </a:rPr>
              <a:t>可疑内脏出血的</a:t>
            </a:r>
            <a:r>
              <a:rPr lang="en-US" altLang="zh-CN" sz="2800" b="1" dirty="0">
                <a:solidFill>
                  <a:srgbClr val="FF0000"/>
                </a:solidFill>
                <a:latin typeface="宋体" panose="02010600030101010101" pitchFamily="2" charset="-122"/>
              </a:rPr>
              <a:t> </a:t>
            </a:r>
            <a:r>
              <a:rPr lang="zh-CN" altLang="en-US" sz="2800" b="1" dirty="0">
                <a:solidFill>
                  <a:srgbClr val="FF0000"/>
                </a:solidFill>
                <a:latin typeface="宋体" panose="02010600030101010101" pitchFamily="2" charset="-122"/>
              </a:rPr>
              <a:t>应急救护措施</a:t>
            </a:r>
            <a:endParaRPr lang="zh-CN" altLang="en-US" sz="2800" b="1" dirty="0">
              <a:solidFill>
                <a:srgbClr val="FF0000"/>
              </a:solidFill>
              <a:latin typeface="宋体" panose="0201060003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图片 9" descr="QQ图片20151201151613.png"/>
          <p:cNvPicPr>
            <a:picLocks noChangeAspect="1"/>
          </p:cNvPicPr>
          <p:nvPr/>
        </p:nvPicPr>
        <p:blipFill>
          <a:blip r:embed="rId1"/>
          <a:stretch>
            <a:fillRect/>
          </a:stretch>
        </p:blipFill>
        <p:spPr>
          <a:xfrm>
            <a:off x="827088" y="115888"/>
            <a:ext cx="7850187" cy="6084887"/>
          </a:xfrm>
          <a:prstGeom prst="rect">
            <a:avLst/>
          </a:prstGeom>
          <a:noFill/>
          <a:ln w="9525">
            <a:noFill/>
          </a:ln>
        </p:spPr>
      </p:pic>
      <p:sp>
        <p:nvSpPr>
          <p:cNvPr id="40963" name="TextBox 26"/>
          <p:cNvSpPr txBox="1"/>
          <p:nvPr/>
        </p:nvSpPr>
        <p:spPr>
          <a:xfrm>
            <a:off x="250825" y="188913"/>
            <a:ext cx="576263" cy="3538537"/>
          </a:xfrm>
          <a:prstGeom prst="rect">
            <a:avLst/>
          </a:prstGeom>
          <a:noFill/>
          <a:ln w="9525" cap="flat" cmpd="sng">
            <a:solidFill>
              <a:srgbClr val="C00000"/>
            </a:solidFill>
            <a:prstDash val="solid"/>
            <a:miter/>
            <a:headEnd type="none" w="med" len="med"/>
            <a:tailEnd type="none" w="med" len="med"/>
          </a:ln>
        </p:spPr>
        <p:txBody>
          <a:bodyPr anchor="ctr">
            <a:spAutoFit/>
          </a:bodyPr>
          <a:p>
            <a:r>
              <a:rPr lang="zh-CN" altLang="en-US" sz="3200" b="1" dirty="0">
                <a:solidFill>
                  <a:srgbClr val="FF0000"/>
                </a:solidFill>
                <a:latin typeface="宋体" panose="02010600030101010101" pitchFamily="2" charset="-122"/>
              </a:rPr>
              <a:t>出血救护流程图</a:t>
            </a:r>
            <a:endParaRPr lang="zh-CN" altLang="en-US" sz="3200" b="1" dirty="0">
              <a:solidFill>
                <a:srgbClr val="FF0000"/>
              </a:solidFill>
              <a:latin typeface="宋体" panose="02010600030101010101" pitchFamily="2" charset="-122"/>
            </a:endParaRPr>
          </a:p>
        </p:txBody>
      </p:sp>
      <p:pic>
        <p:nvPicPr>
          <p:cNvPr id="4" name="图片 3" descr="图片1"/>
          <p:cNvPicPr>
            <a:picLocks noChangeAspect="1"/>
          </p:cNvPicPr>
          <p:nvPr/>
        </p:nvPicPr>
        <p:blipFill>
          <a:blip r:embed="rId2"/>
          <a:stretch>
            <a:fillRect/>
          </a:stretch>
        </p:blipFill>
        <p:spPr>
          <a:xfrm>
            <a:off x="-6350" y="6266815"/>
            <a:ext cx="9156700" cy="63817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Picture 11" descr="C:\Users\Administrator\AppData\Roaming\Tencent\Users\1210877157\QQ\WinTemp\RichOle\YWS6QMYZ[IEY7GW4~_K%B%O.png"/>
          <p:cNvPicPr>
            <a:picLocks noChangeAspect="1"/>
          </p:cNvPicPr>
          <p:nvPr/>
        </p:nvPicPr>
        <p:blipFill>
          <a:blip r:embed="rId1"/>
          <a:stretch>
            <a:fillRect/>
          </a:stretch>
        </p:blipFill>
        <p:spPr>
          <a:xfrm>
            <a:off x="611188" y="404813"/>
            <a:ext cx="2168525" cy="2254250"/>
          </a:xfrm>
          <a:prstGeom prst="rect">
            <a:avLst/>
          </a:prstGeom>
          <a:noFill/>
          <a:ln w="9525">
            <a:noFill/>
          </a:ln>
        </p:spPr>
      </p:pic>
      <p:pic>
        <p:nvPicPr>
          <p:cNvPr id="41987" name="Picture 12" descr="C:\Users\Administrator\AppData\Roaming\Tencent\Users\1210877157\QQ\WinTemp\RichOle\XW%`07K58$3ATE}QUKDUXYK.png"/>
          <p:cNvPicPr>
            <a:picLocks noChangeAspect="1"/>
          </p:cNvPicPr>
          <p:nvPr/>
        </p:nvPicPr>
        <p:blipFill>
          <a:blip r:embed="rId2"/>
          <a:stretch>
            <a:fillRect/>
          </a:stretch>
        </p:blipFill>
        <p:spPr>
          <a:xfrm>
            <a:off x="6265863" y="404813"/>
            <a:ext cx="2289175" cy="2422525"/>
          </a:xfrm>
          <a:prstGeom prst="rect">
            <a:avLst/>
          </a:prstGeom>
          <a:noFill/>
          <a:ln w="9525">
            <a:noFill/>
          </a:ln>
        </p:spPr>
      </p:pic>
      <p:pic>
        <p:nvPicPr>
          <p:cNvPr id="41988" name="Picture 13" descr="C:\Users\Administrator\AppData\Roaming\Tencent\Users\1210877157\QQ\WinTemp\RichOle\{2%S6PEX6IWT3B}R{{9@{RT.png"/>
          <p:cNvPicPr>
            <a:picLocks noChangeAspect="1"/>
          </p:cNvPicPr>
          <p:nvPr/>
        </p:nvPicPr>
        <p:blipFill>
          <a:blip r:embed="rId3"/>
          <a:stretch>
            <a:fillRect/>
          </a:stretch>
        </p:blipFill>
        <p:spPr>
          <a:xfrm>
            <a:off x="611188" y="3173413"/>
            <a:ext cx="2171700" cy="2457450"/>
          </a:xfrm>
          <a:prstGeom prst="rect">
            <a:avLst/>
          </a:prstGeom>
          <a:noFill/>
          <a:ln w="9525">
            <a:noFill/>
          </a:ln>
        </p:spPr>
      </p:pic>
      <p:pic>
        <p:nvPicPr>
          <p:cNvPr id="41989" name="Picture 14" descr="C:\Users\Administrator\AppData\Roaming\Tencent\Users\1210877157\QQ\WinTemp\RichOle\O6LMCS2MRNOO@LRPYCO0R]S.png"/>
          <p:cNvPicPr>
            <a:picLocks noChangeAspect="1"/>
          </p:cNvPicPr>
          <p:nvPr/>
        </p:nvPicPr>
        <p:blipFill>
          <a:blip r:embed="rId4"/>
          <a:stretch>
            <a:fillRect/>
          </a:stretch>
        </p:blipFill>
        <p:spPr>
          <a:xfrm>
            <a:off x="6265863" y="3173413"/>
            <a:ext cx="2289175" cy="2457450"/>
          </a:xfrm>
          <a:prstGeom prst="rect">
            <a:avLst/>
          </a:prstGeom>
          <a:noFill/>
          <a:ln w="9525">
            <a:noFill/>
          </a:ln>
        </p:spPr>
      </p:pic>
      <p:sp>
        <p:nvSpPr>
          <p:cNvPr id="6" name="WordArt 11"/>
          <p:cNvSpPr>
            <a:spLocks noChangeArrowheads="1" noChangeShapeType="1"/>
          </p:cNvSpPr>
          <p:nvPr/>
        </p:nvSpPr>
        <p:spPr bwMode="auto">
          <a:xfrm>
            <a:off x="3017030" y="2075480"/>
            <a:ext cx="2983734" cy="1503418"/>
          </a:xfrm>
          <a:prstGeom prst="rect">
            <a:avLst/>
          </a:prstGeom>
          <a:noFill/>
          <a:ln>
            <a:noFill/>
            <a:prstDash val="sysDash"/>
          </a:ln>
          <a:effectLst>
            <a:glow rad="101600">
              <a:schemeClr val="accent6">
                <a:satMod val="175000"/>
                <a:alpha val="40000"/>
              </a:schemeClr>
            </a:glow>
            <a:reflection blurRad="6350" stA="52000" endA="300" endPos="35000" dir="5400000" sy="-100000" algn="bl" rotWithShape="0"/>
          </a:effectLst>
          <a:scene3d>
            <a:camera prst="obliqueBottomLeft"/>
            <a:lightRig rig="threePt" dir="t"/>
          </a:scene3d>
          <a:sp3d>
            <a:bevelT w="139700" prst="cross"/>
          </a:sp3d>
        </p:spPr>
        <p:txBody>
          <a:bodyPr wrap="none" numCol="1" fromWordArt="1">
            <a:prstTxWarp prst="textPlain">
              <a:avLst>
                <a:gd name="adj" fmla="val 50169"/>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0" cap="none" spc="0" normalizeH="0" baseline="0" noProof="0" dirty="0">
                <a:ln w="9525">
                  <a:solidFill>
                    <a:srgbClr val="800000"/>
                  </a:solidFill>
                  <a:round/>
                </a:ln>
                <a:solidFill>
                  <a:srgbClr val="C00000"/>
                </a:solidFill>
                <a:effectLst/>
                <a:uLnTx/>
                <a:uFillTx/>
                <a:latin typeface="宋体" panose="02010600030101010101" pitchFamily="2" charset="-122"/>
                <a:ea typeface="宋体" panose="02010600030101010101" pitchFamily="2" charset="-122"/>
                <a:cs typeface="+mn-cs"/>
              </a:rPr>
              <a:t>包扎</a:t>
            </a:r>
            <a:endParaRPr kumimoji="0" lang="zh-CN" altLang="en-US" sz="3600" b="1" i="0" u="none" strike="noStrike" kern="10" cap="none" spc="0" normalizeH="0" baseline="0" noProof="0" dirty="0">
              <a:ln w="9525">
                <a:solidFill>
                  <a:srgbClr val="800000"/>
                </a:solidFill>
                <a:round/>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4" name="图片 3" descr="图片1"/>
          <p:cNvPicPr>
            <a:picLocks noChangeAspect="1"/>
          </p:cNvPicPr>
          <p:nvPr/>
        </p:nvPicPr>
        <p:blipFill>
          <a:blip r:embed="rId5"/>
          <a:stretch>
            <a:fillRect/>
          </a:stretch>
        </p:blipFill>
        <p:spPr>
          <a:xfrm>
            <a:off x="-6350" y="6114415"/>
            <a:ext cx="9156700" cy="79057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1</a:t>
            </a:r>
            <a:endParaRPr lang="zh-CN" altLang="en-US" sz="3200" b="1" dirty="0">
              <a:solidFill>
                <a:schemeClr val="bg1"/>
              </a:solidFill>
              <a:latin typeface="宋体" panose="02010600030101010101" pitchFamily="2" charset="-122"/>
            </a:endParaRPr>
          </a:p>
        </p:txBody>
      </p:sp>
      <p:sp>
        <p:nvSpPr>
          <p:cNvPr id="43011"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包扎目的</a:t>
            </a:r>
            <a:endParaRPr lang="zh-CN" altLang="en-US" sz="3200" b="1" dirty="0">
              <a:solidFill>
                <a:srgbClr val="5F5F5F"/>
              </a:solidFill>
              <a:latin typeface="宋体" panose="02010600030101010101" pitchFamily="2" charset="-122"/>
            </a:endParaRPr>
          </a:p>
        </p:txBody>
      </p:sp>
      <p:sp>
        <p:nvSpPr>
          <p:cNvPr id="43012" name="矩形 27"/>
          <p:cNvSpPr/>
          <p:nvPr/>
        </p:nvSpPr>
        <p:spPr>
          <a:xfrm>
            <a:off x="323850" y="1484313"/>
            <a:ext cx="8820150" cy="3540125"/>
          </a:xfrm>
          <a:prstGeom prst="rect">
            <a:avLst/>
          </a:prstGeom>
          <a:noFill/>
          <a:ln w="9525">
            <a:noFill/>
          </a:ln>
        </p:spPr>
        <p:txBody>
          <a:bodyPr>
            <a:spAutoFit/>
          </a:bodyPr>
          <a:p>
            <a:pPr eaLnBrk="0" hangingPunct="0">
              <a:lnSpc>
                <a:spcPct val="200000"/>
              </a:lnSpc>
            </a:pPr>
            <a:r>
              <a:rPr lang="zh-CN" altLang="en-US" sz="2800" b="1" dirty="0">
                <a:latin typeface="宋体" panose="02010600030101010101" pitchFamily="2" charset="-122"/>
                <a:cs typeface="Times New Roman" panose="02020603050405020304" pitchFamily="18" charset="0"/>
              </a:rPr>
              <a:t>（</a:t>
            </a:r>
            <a:r>
              <a:rPr lang="en-US" altLang="zh-CN" sz="2800" b="1" dirty="0">
                <a:latin typeface="宋体" panose="02010600030101010101" pitchFamily="2" charset="-122"/>
                <a:cs typeface="Times New Roman" panose="02020603050405020304" pitchFamily="18" charset="0"/>
              </a:rPr>
              <a:t>1</a:t>
            </a:r>
            <a:r>
              <a:rPr lang="zh-CN" altLang="en-US" sz="2800" b="1" dirty="0">
                <a:latin typeface="宋体" panose="02010600030101010101" pitchFamily="2" charset="-122"/>
                <a:cs typeface="Times New Roman" panose="02020603050405020304" pitchFamily="18" charset="0"/>
              </a:rPr>
              <a:t>）保护伤口，防止进一步污染，减少感染机会。</a:t>
            </a:r>
            <a:endParaRPr lang="en-US" altLang="zh-CN" sz="2800" b="1" dirty="0">
              <a:latin typeface="宋体" panose="02010600030101010101" pitchFamily="2" charset="-122"/>
              <a:cs typeface="Times New Roman" panose="02020603050405020304" pitchFamily="18" charset="0"/>
            </a:endParaRPr>
          </a:p>
          <a:p>
            <a:pPr eaLnBrk="0" hangingPunct="0">
              <a:lnSpc>
                <a:spcPct val="200000"/>
              </a:lnSpc>
            </a:pPr>
            <a:r>
              <a:rPr lang="zh-CN" altLang="en-US" sz="2800" b="1" dirty="0">
                <a:latin typeface="宋体" panose="02010600030101010101" pitchFamily="2" charset="-122"/>
                <a:cs typeface="Times New Roman" panose="02020603050405020304" pitchFamily="18" charset="0"/>
              </a:rPr>
              <a:t>（</a:t>
            </a:r>
            <a:r>
              <a:rPr lang="en-US" altLang="zh-CN" sz="2800" b="1" dirty="0">
                <a:latin typeface="宋体" panose="02010600030101010101" pitchFamily="2" charset="-122"/>
                <a:cs typeface="Times New Roman" panose="02020603050405020304" pitchFamily="18" charset="0"/>
              </a:rPr>
              <a:t>2</a:t>
            </a:r>
            <a:r>
              <a:rPr lang="zh-CN" altLang="en-US" sz="2800" b="1" dirty="0">
                <a:latin typeface="宋体" panose="02010600030101010101" pitchFamily="2" charset="-122"/>
                <a:cs typeface="Times New Roman" panose="02020603050405020304" pitchFamily="18" charset="0"/>
              </a:rPr>
              <a:t>）减少出血，预防休克。</a:t>
            </a:r>
            <a:endParaRPr lang="zh-CN" altLang="en-US" sz="2800" b="1" dirty="0">
              <a:latin typeface="宋体" panose="02010600030101010101" pitchFamily="2" charset="-122"/>
            </a:endParaRPr>
          </a:p>
          <a:p>
            <a:pPr eaLnBrk="0" hangingPunct="0">
              <a:lnSpc>
                <a:spcPct val="200000"/>
              </a:lnSpc>
            </a:pPr>
            <a:r>
              <a:rPr lang="zh-CN" altLang="en-US" sz="2800" b="1" dirty="0">
                <a:latin typeface="宋体" panose="02010600030101010101" pitchFamily="2" charset="-122"/>
                <a:cs typeface="Times New Roman" panose="02020603050405020304" pitchFamily="18" charset="0"/>
              </a:rPr>
              <a:t>（</a:t>
            </a:r>
            <a:r>
              <a:rPr lang="en-US" altLang="zh-CN" sz="2800" b="1" dirty="0">
                <a:latin typeface="宋体" panose="02010600030101010101" pitchFamily="2" charset="-122"/>
                <a:cs typeface="Times New Roman" panose="02020603050405020304" pitchFamily="18" charset="0"/>
              </a:rPr>
              <a:t>3</a:t>
            </a:r>
            <a:r>
              <a:rPr lang="zh-CN" altLang="en-US" sz="2800" b="1" dirty="0">
                <a:latin typeface="宋体" panose="02010600030101010101" pitchFamily="2" charset="-122"/>
                <a:cs typeface="Times New Roman" panose="02020603050405020304" pitchFamily="18" charset="0"/>
              </a:rPr>
              <a:t>）保护内脏和血管、神经、肌腱等重要解剖结构。</a:t>
            </a:r>
            <a:endParaRPr lang="en-US" altLang="zh-CN" sz="2800" b="1" dirty="0">
              <a:latin typeface="宋体" panose="02010600030101010101" pitchFamily="2" charset="-122"/>
            </a:endParaRPr>
          </a:p>
          <a:p>
            <a:pPr eaLnBrk="0" hangingPunct="0">
              <a:lnSpc>
                <a:spcPct val="200000"/>
              </a:lnSpc>
            </a:pPr>
            <a:r>
              <a:rPr lang="zh-CN" altLang="en-US" sz="2800" b="1" dirty="0">
                <a:latin typeface="宋体" panose="02010600030101010101" pitchFamily="2" charset="-122"/>
                <a:cs typeface="Times New Roman" panose="02020603050405020304" pitchFamily="18" charset="0"/>
              </a:rPr>
              <a:t>（</a:t>
            </a:r>
            <a:r>
              <a:rPr lang="en-US" altLang="zh-CN" sz="2800" b="1" dirty="0">
                <a:latin typeface="宋体" panose="02010600030101010101" pitchFamily="2" charset="-122"/>
                <a:cs typeface="Times New Roman" panose="02020603050405020304" pitchFamily="18" charset="0"/>
              </a:rPr>
              <a:t>4</a:t>
            </a:r>
            <a:r>
              <a:rPr lang="zh-CN" altLang="en-US" sz="2800" b="1" dirty="0">
                <a:latin typeface="宋体" panose="02010600030101010101" pitchFamily="2" charset="-122"/>
                <a:cs typeface="Times New Roman" panose="02020603050405020304" pitchFamily="18" charset="0"/>
              </a:rPr>
              <a:t>）有利于转运伤病员。</a:t>
            </a:r>
            <a:endParaRPr lang="zh-CN" altLang="en-US" sz="2800" b="1" dirty="0">
              <a:latin typeface="宋体" panose="02010600030101010101" pitchFamily="2" charset="-122"/>
            </a:endParaRPr>
          </a:p>
        </p:txBody>
      </p:sp>
      <p:pic>
        <p:nvPicPr>
          <p:cNvPr id="4" name="图片 3"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 descr="130317789512741250"/>
          <p:cNvPicPr>
            <a:picLocks noChangeAspect="1"/>
          </p:cNvPicPr>
          <p:nvPr/>
        </p:nvPicPr>
        <p:blipFill>
          <a:blip r:embed="rId1"/>
          <a:stretch>
            <a:fillRect/>
          </a:stretch>
        </p:blipFill>
        <p:spPr>
          <a:xfrm>
            <a:off x="6904038" y="1470025"/>
            <a:ext cx="1712912" cy="1079500"/>
          </a:xfrm>
          <a:prstGeom prst="rect">
            <a:avLst/>
          </a:prstGeom>
          <a:noFill/>
          <a:ln w="9525">
            <a:noFill/>
          </a:ln>
        </p:spPr>
      </p:pic>
      <p:pic>
        <p:nvPicPr>
          <p:cNvPr id="3" name="图片 8" descr="bc305bc5bb8f106332553b"/>
          <p:cNvPicPr>
            <a:picLocks noChangeAspect="1"/>
          </p:cNvPicPr>
          <p:nvPr/>
        </p:nvPicPr>
        <p:blipFill>
          <a:blip r:embed="rId2"/>
          <a:stretch>
            <a:fillRect/>
          </a:stretch>
        </p:blipFill>
        <p:spPr>
          <a:xfrm>
            <a:off x="1719263" y="4111625"/>
            <a:ext cx="1585912" cy="1277938"/>
          </a:xfrm>
          <a:prstGeom prst="rect">
            <a:avLst/>
          </a:prstGeom>
          <a:noFill/>
          <a:ln w="9525">
            <a:noFill/>
          </a:ln>
        </p:spPr>
      </p:pic>
      <p:pic>
        <p:nvPicPr>
          <p:cNvPr id="4" name="图片 1" descr="webwxgetmsgimg (4)"/>
          <p:cNvPicPr>
            <a:picLocks noChangeAspect="1"/>
          </p:cNvPicPr>
          <p:nvPr/>
        </p:nvPicPr>
        <p:blipFill>
          <a:blip r:embed="rId3"/>
          <a:stretch>
            <a:fillRect/>
          </a:stretch>
        </p:blipFill>
        <p:spPr>
          <a:xfrm>
            <a:off x="6759575" y="3690938"/>
            <a:ext cx="2041525" cy="1611312"/>
          </a:xfrm>
          <a:prstGeom prst="rect">
            <a:avLst/>
          </a:prstGeom>
          <a:noFill/>
          <a:ln w="9525">
            <a:noFill/>
          </a:ln>
        </p:spPr>
      </p:pic>
      <p:pic>
        <p:nvPicPr>
          <p:cNvPr id="5" name="图片 7" descr="u=3485411615,1931209396&amp;fm=21&amp;gp=0"/>
          <p:cNvPicPr>
            <a:picLocks noChangeAspect="1"/>
          </p:cNvPicPr>
          <p:nvPr/>
        </p:nvPicPr>
        <p:blipFill>
          <a:blip r:embed="rId4"/>
          <a:stretch>
            <a:fillRect/>
          </a:stretch>
        </p:blipFill>
        <p:spPr>
          <a:xfrm>
            <a:off x="855663" y="2490788"/>
            <a:ext cx="2325687" cy="1270000"/>
          </a:xfrm>
          <a:prstGeom prst="rect">
            <a:avLst/>
          </a:prstGeom>
          <a:noFill/>
          <a:ln w="9525">
            <a:noFill/>
          </a:ln>
        </p:spPr>
      </p:pic>
      <p:sp>
        <p:nvSpPr>
          <p:cNvPr id="44038" name="任意多边形 25"/>
          <p:cNvSpPr/>
          <p:nvPr/>
        </p:nvSpPr>
        <p:spPr>
          <a:xfrm>
            <a:off x="3484563" y="1897063"/>
            <a:ext cx="2959100" cy="2468562"/>
          </a:xfrm>
          <a:custGeom>
            <a:avLst/>
            <a:gdLst>
              <a:gd name="txL" fmla="*/ 0 w 1380641"/>
              <a:gd name="txT" fmla="*/ 0 h 1380641"/>
              <a:gd name="txR" fmla="*/ 1380641 w 1380641"/>
              <a:gd name="txB" fmla="*/ 1380641 h 1380641"/>
            </a:gdLst>
            <a:ahLst/>
            <a:cxnLst>
              <a:cxn ang="0">
                <a:pos x="0" y="494568951"/>
              </a:cxn>
              <a:cxn ang="0">
                <a:pos x="2147483647" y="0"/>
              </a:cxn>
              <a:cxn ang="0">
                <a:pos x="2147483647" y="494568951"/>
              </a:cxn>
              <a:cxn ang="0">
                <a:pos x="2147483647" y="989137901"/>
              </a:cxn>
              <a:cxn ang="0">
                <a:pos x="0" y="494568951"/>
              </a:cxn>
            </a:cxnLst>
            <a:rect l="txL" t="txT" r="txR" b="txB"/>
            <a:pathLst>
              <a:path w="1380641" h="1380641">
                <a:moveTo>
                  <a:pt x="0" y="690321"/>
                </a:moveTo>
                <a:cubicBezTo>
                  <a:pt x="0" y="309067"/>
                  <a:pt x="309067" y="0"/>
                  <a:pt x="690321" y="0"/>
                </a:cubicBezTo>
                <a:cubicBezTo>
                  <a:pt x="1071575" y="0"/>
                  <a:pt x="1380642" y="309067"/>
                  <a:pt x="1380642" y="690321"/>
                </a:cubicBezTo>
                <a:cubicBezTo>
                  <a:pt x="1380642" y="1071575"/>
                  <a:pt x="1071575" y="1380642"/>
                  <a:pt x="690321" y="1380642"/>
                </a:cubicBezTo>
                <a:cubicBezTo>
                  <a:pt x="309067" y="1380642"/>
                  <a:pt x="0" y="1071575"/>
                  <a:pt x="0" y="690321"/>
                </a:cubicBezTo>
                <a:close/>
              </a:path>
            </a:pathLst>
          </a:custGeom>
          <a:solidFill>
            <a:srgbClr val="CD1F06"/>
          </a:solidFill>
          <a:ln w="6350" cap="flat" cmpd="sng">
            <a:solidFill>
              <a:schemeClr val="accent2"/>
            </a:solidFill>
            <a:prstDash val="solid"/>
            <a:miter/>
            <a:headEnd type="none" w="med" len="med"/>
            <a:tailEnd type="none" w="med" len="med"/>
          </a:ln>
        </p:spPr>
        <p:txBody>
          <a:bodyPr lIns="231400" tIns="231400" rIns="231400" bIns="231400" anchor="ctr"/>
          <a:p>
            <a:pPr algn="ctr" defTabSz="1022350">
              <a:lnSpc>
                <a:spcPct val="90000"/>
              </a:lnSpc>
              <a:spcAft>
                <a:spcPct val="35000"/>
              </a:spcAft>
              <a:buFont typeface="Arial" panose="020B0604020202020204" pitchFamily="34" charset="0"/>
              <a:buNone/>
            </a:pPr>
            <a:r>
              <a:rPr lang="zh-CN" altLang="en-US" sz="2300" b="1" dirty="0">
                <a:solidFill>
                  <a:srgbClr val="FFFFFF"/>
                </a:solidFill>
                <a:latin typeface="微软雅黑" panose="020B0503020204020204" pitchFamily="34" charset="-122"/>
                <a:ea typeface="微软雅黑" panose="020B0503020204020204" pitchFamily="34" charset="-122"/>
              </a:rPr>
              <a:t>伤口</a:t>
            </a:r>
            <a:endParaRPr lang="zh-CN" altLang="en-US" sz="2300" b="1" dirty="0">
              <a:solidFill>
                <a:srgbClr val="FFFFFF"/>
              </a:solidFill>
              <a:latin typeface="微软雅黑" panose="020B0503020204020204" pitchFamily="34" charset="-122"/>
              <a:ea typeface="微软雅黑" panose="020B0503020204020204" pitchFamily="34" charset="-122"/>
            </a:endParaRPr>
          </a:p>
          <a:p>
            <a:pPr algn="ctr" defTabSz="1022350">
              <a:lnSpc>
                <a:spcPct val="90000"/>
              </a:lnSpc>
              <a:spcAft>
                <a:spcPct val="35000"/>
              </a:spcAft>
              <a:buFont typeface="Arial" panose="020B0604020202020204" pitchFamily="34" charset="0"/>
              <a:buNone/>
            </a:pPr>
            <a:r>
              <a:rPr lang="zh-CN" altLang="en-US" sz="2300" b="1" dirty="0">
                <a:solidFill>
                  <a:srgbClr val="FFFFFF"/>
                </a:solidFill>
                <a:latin typeface="微软雅黑" panose="020B0503020204020204" pitchFamily="34" charset="-122"/>
                <a:ea typeface="微软雅黑" panose="020B0503020204020204" pitchFamily="34" charset="-122"/>
              </a:rPr>
              <a:t>种类</a:t>
            </a:r>
            <a:endParaRPr lang="zh-CN" altLang="en-US" sz="2300" b="1" dirty="0">
              <a:solidFill>
                <a:srgbClr val="FFFFFF"/>
              </a:solidFill>
              <a:latin typeface="微软雅黑" panose="020B0503020204020204" pitchFamily="34" charset="-122"/>
              <a:ea typeface="微软雅黑" panose="020B0503020204020204" pitchFamily="34" charset="-122"/>
            </a:endParaRPr>
          </a:p>
        </p:txBody>
      </p:sp>
      <p:sp>
        <p:nvSpPr>
          <p:cNvPr id="44039" name="任意多边形 26"/>
          <p:cNvSpPr/>
          <p:nvPr/>
        </p:nvSpPr>
        <p:spPr>
          <a:xfrm>
            <a:off x="4240213" y="928688"/>
            <a:ext cx="1479550" cy="1236662"/>
          </a:xfrm>
          <a:custGeom>
            <a:avLst/>
            <a:gdLst>
              <a:gd name="txL" fmla="*/ 0 w 690320"/>
              <a:gd name="txT" fmla="*/ 0 h 690320"/>
              <a:gd name="txR" fmla="*/ 690320 w 690320"/>
              <a:gd name="txB" fmla="*/ 690320 h 690320"/>
            </a:gdLst>
            <a:ahLst/>
            <a:cxnLst>
              <a:cxn ang="0">
                <a:pos x="0" y="252260383"/>
              </a:cxn>
              <a:cxn ang="0">
                <a:pos x="1513826865" y="0"/>
              </a:cxn>
              <a:cxn ang="0">
                <a:pos x="2147483647" y="252260383"/>
              </a:cxn>
              <a:cxn ang="0">
                <a:pos x="1513826865" y="504520766"/>
              </a:cxn>
              <a:cxn ang="0">
                <a:pos x="0" y="252260383"/>
              </a:cxn>
            </a:cxnLst>
            <a:rect l="txL" t="txT" r="txR" b="txB"/>
            <a:pathLst>
              <a:path w="690320" h="690320">
                <a:moveTo>
                  <a:pt x="0" y="345160"/>
                </a:moveTo>
                <a:cubicBezTo>
                  <a:pt x="0" y="154533"/>
                  <a:pt x="154533" y="0"/>
                  <a:pt x="345160" y="0"/>
                </a:cubicBezTo>
                <a:cubicBezTo>
                  <a:pt x="535787" y="0"/>
                  <a:pt x="690320" y="154533"/>
                  <a:pt x="690320" y="345160"/>
                </a:cubicBezTo>
                <a:cubicBezTo>
                  <a:pt x="690320" y="535787"/>
                  <a:pt x="535787" y="690320"/>
                  <a:pt x="345160" y="690320"/>
                </a:cubicBezTo>
                <a:cubicBezTo>
                  <a:pt x="154533" y="690320"/>
                  <a:pt x="0" y="535787"/>
                  <a:pt x="0" y="345160"/>
                </a:cubicBezTo>
                <a:close/>
              </a:path>
            </a:pathLst>
          </a:custGeom>
          <a:solidFill>
            <a:srgbClr val="DFD2A0"/>
          </a:solidFill>
          <a:ln w="6350" cap="flat" cmpd="sng">
            <a:solidFill>
              <a:srgbClr val="F9A317"/>
            </a:solidFill>
            <a:prstDash val="solid"/>
            <a:miter/>
            <a:headEnd type="none" w="med" len="med"/>
            <a:tailEnd type="none" w="med" len="med"/>
          </a:ln>
        </p:spPr>
        <p:txBody>
          <a:bodyPr lIns="122685" tIns="122685" rIns="122685" bIns="122685" anchor="ctr"/>
          <a:p>
            <a:pPr algn="ctr" defTabSz="755650">
              <a:lnSpc>
                <a:spcPct val="90000"/>
              </a:lnSpc>
              <a:spcAft>
                <a:spcPct val="35000"/>
              </a:spcAft>
              <a:buFont typeface="Arial" panose="020B0604020202020204" pitchFamily="34" charset="0"/>
              <a:buNone/>
            </a:pPr>
            <a:r>
              <a:rPr lang="zh-CN" altLang="en-US" sz="2900" b="1" dirty="0">
                <a:solidFill>
                  <a:srgbClr val="CC0000"/>
                </a:solidFill>
                <a:latin typeface="微软雅黑" panose="020B0503020204020204" pitchFamily="34" charset="-122"/>
                <a:ea typeface="微软雅黑" panose="020B0503020204020204" pitchFamily="34" charset="-122"/>
              </a:rPr>
              <a:t>割伤</a:t>
            </a:r>
            <a:endParaRPr lang="zh-CN" altLang="en-US" sz="2900" b="1" dirty="0">
              <a:solidFill>
                <a:srgbClr val="CC0000"/>
              </a:solidFill>
              <a:latin typeface="微软雅黑" panose="020B0503020204020204" pitchFamily="34" charset="-122"/>
              <a:ea typeface="微软雅黑" panose="020B0503020204020204" pitchFamily="34" charset="-122"/>
            </a:endParaRPr>
          </a:p>
        </p:txBody>
      </p:sp>
      <p:sp>
        <p:nvSpPr>
          <p:cNvPr id="44040" name="任意多边形 27"/>
          <p:cNvSpPr/>
          <p:nvPr/>
        </p:nvSpPr>
        <p:spPr>
          <a:xfrm>
            <a:off x="6053138" y="1949450"/>
            <a:ext cx="1479550" cy="1233488"/>
          </a:xfrm>
          <a:custGeom>
            <a:avLst/>
            <a:gdLst>
              <a:gd name="txL" fmla="*/ 0 w 690320"/>
              <a:gd name="txT" fmla="*/ 0 h 690320"/>
              <a:gd name="txR" fmla="*/ 690320 w 690320"/>
              <a:gd name="txB" fmla="*/ 690320 h 690320"/>
            </a:gdLst>
            <a:ahLst/>
            <a:cxnLst>
              <a:cxn ang="0">
                <a:pos x="0" y="245544216"/>
              </a:cxn>
              <a:cxn ang="0">
                <a:pos x="1513826865" y="0"/>
              </a:cxn>
              <a:cxn ang="0">
                <a:pos x="2147483647" y="245544216"/>
              </a:cxn>
              <a:cxn ang="0">
                <a:pos x="1513826865" y="491088890"/>
              </a:cxn>
              <a:cxn ang="0">
                <a:pos x="0" y="245544216"/>
              </a:cxn>
            </a:cxnLst>
            <a:rect l="txL" t="txT" r="txR" b="txB"/>
            <a:pathLst>
              <a:path w="690320" h="690320">
                <a:moveTo>
                  <a:pt x="0" y="345160"/>
                </a:moveTo>
                <a:cubicBezTo>
                  <a:pt x="0" y="154533"/>
                  <a:pt x="154533" y="0"/>
                  <a:pt x="345160" y="0"/>
                </a:cubicBezTo>
                <a:cubicBezTo>
                  <a:pt x="535787" y="0"/>
                  <a:pt x="690320" y="154533"/>
                  <a:pt x="690320" y="345160"/>
                </a:cubicBezTo>
                <a:cubicBezTo>
                  <a:pt x="690320" y="535787"/>
                  <a:pt x="535787" y="690320"/>
                  <a:pt x="345160" y="690320"/>
                </a:cubicBezTo>
                <a:cubicBezTo>
                  <a:pt x="154533" y="690320"/>
                  <a:pt x="0" y="535787"/>
                  <a:pt x="0" y="345160"/>
                </a:cubicBezTo>
                <a:close/>
              </a:path>
            </a:pathLst>
          </a:custGeom>
          <a:solidFill>
            <a:srgbClr val="DFD2A0"/>
          </a:solidFill>
          <a:ln w="6350" cap="flat" cmpd="sng">
            <a:solidFill>
              <a:schemeClr val="accent1"/>
            </a:solidFill>
            <a:prstDash val="solid"/>
            <a:miter/>
            <a:headEnd type="none" w="med" len="med"/>
            <a:tailEnd type="none" w="med" len="med"/>
          </a:ln>
        </p:spPr>
        <p:txBody>
          <a:bodyPr lIns="122685" tIns="122685" rIns="122685" bIns="122685" anchor="ctr"/>
          <a:p>
            <a:pPr algn="ctr" defTabSz="755650">
              <a:lnSpc>
                <a:spcPct val="90000"/>
              </a:lnSpc>
              <a:spcAft>
                <a:spcPct val="35000"/>
              </a:spcAft>
              <a:buFont typeface="Arial" panose="020B0604020202020204" pitchFamily="34" charset="0"/>
              <a:buNone/>
            </a:pPr>
            <a:r>
              <a:rPr lang="zh-CN" altLang="en-US" sz="2900" b="1" dirty="0">
                <a:solidFill>
                  <a:srgbClr val="CC0000"/>
                </a:solidFill>
                <a:latin typeface="微软雅黑" panose="020B0503020204020204" pitchFamily="34" charset="-122"/>
                <a:ea typeface="微软雅黑" panose="020B0503020204020204" pitchFamily="34" charset="-122"/>
              </a:rPr>
              <a:t>枪伤</a:t>
            </a:r>
            <a:endParaRPr lang="zh-CN" altLang="en-US" sz="2900" b="1" dirty="0">
              <a:solidFill>
                <a:srgbClr val="CC0000"/>
              </a:solidFill>
              <a:latin typeface="微软雅黑" panose="020B0503020204020204" pitchFamily="34" charset="-122"/>
              <a:ea typeface="微软雅黑" panose="020B0503020204020204" pitchFamily="34" charset="-122"/>
            </a:endParaRPr>
          </a:p>
        </p:txBody>
      </p:sp>
      <p:sp>
        <p:nvSpPr>
          <p:cNvPr id="44041" name="任意多边形 28"/>
          <p:cNvSpPr/>
          <p:nvPr/>
        </p:nvSpPr>
        <p:spPr>
          <a:xfrm>
            <a:off x="5475288" y="3749675"/>
            <a:ext cx="1477962" cy="1235075"/>
          </a:xfrm>
          <a:custGeom>
            <a:avLst/>
            <a:gdLst>
              <a:gd name="txL" fmla="*/ 0 w 690320"/>
              <a:gd name="txT" fmla="*/ 0 h 690320"/>
              <a:gd name="txR" fmla="*/ 690320 w 690320"/>
              <a:gd name="txB" fmla="*/ 690320 h 690320"/>
            </a:gdLst>
            <a:ahLst/>
            <a:cxnLst>
              <a:cxn ang="0">
                <a:pos x="0" y="249041755"/>
              </a:cxn>
              <a:cxn ang="0">
                <a:pos x="1495089581" y="0"/>
              </a:cxn>
              <a:cxn ang="0">
                <a:pos x="2147483647" y="249041755"/>
              </a:cxn>
              <a:cxn ang="0">
                <a:pos x="1495089581" y="498083511"/>
              </a:cxn>
              <a:cxn ang="0">
                <a:pos x="0" y="249041755"/>
              </a:cxn>
            </a:cxnLst>
            <a:rect l="txL" t="txT" r="txR" b="txB"/>
            <a:pathLst>
              <a:path w="690320" h="690320">
                <a:moveTo>
                  <a:pt x="0" y="345160"/>
                </a:moveTo>
                <a:cubicBezTo>
                  <a:pt x="0" y="154533"/>
                  <a:pt x="154533" y="0"/>
                  <a:pt x="345160" y="0"/>
                </a:cubicBezTo>
                <a:cubicBezTo>
                  <a:pt x="535787" y="0"/>
                  <a:pt x="690320" y="154533"/>
                  <a:pt x="690320" y="345160"/>
                </a:cubicBezTo>
                <a:cubicBezTo>
                  <a:pt x="690320" y="535787"/>
                  <a:pt x="535787" y="690320"/>
                  <a:pt x="345160" y="690320"/>
                </a:cubicBezTo>
                <a:cubicBezTo>
                  <a:pt x="154533" y="690320"/>
                  <a:pt x="0" y="535787"/>
                  <a:pt x="0" y="345160"/>
                </a:cubicBezTo>
                <a:close/>
              </a:path>
            </a:pathLst>
          </a:custGeom>
          <a:solidFill>
            <a:srgbClr val="DFD2A0"/>
          </a:solidFill>
          <a:ln w="6350" cap="flat" cmpd="sng">
            <a:solidFill>
              <a:srgbClr val="F97F46"/>
            </a:solidFill>
            <a:prstDash val="solid"/>
            <a:miter/>
            <a:headEnd type="none" w="med" len="med"/>
            <a:tailEnd type="none" w="med" len="med"/>
          </a:ln>
        </p:spPr>
        <p:txBody>
          <a:bodyPr lIns="122685" tIns="122685" rIns="122685" bIns="122685" anchor="ctr"/>
          <a:p>
            <a:pPr algn="ctr" defTabSz="755650">
              <a:lnSpc>
                <a:spcPct val="90000"/>
              </a:lnSpc>
              <a:spcAft>
                <a:spcPct val="35000"/>
              </a:spcAft>
              <a:buFont typeface="Arial" panose="020B0604020202020204" pitchFamily="34" charset="0"/>
              <a:buNone/>
            </a:pPr>
            <a:r>
              <a:rPr lang="zh-CN" altLang="en-US" sz="2900" b="1" dirty="0">
                <a:solidFill>
                  <a:srgbClr val="CC0000"/>
                </a:solidFill>
                <a:latin typeface="微软雅黑" panose="020B0503020204020204" pitchFamily="34" charset="-122"/>
                <a:ea typeface="微软雅黑" panose="020B0503020204020204" pitchFamily="34" charset="-122"/>
              </a:rPr>
              <a:t>挫裂伤</a:t>
            </a:r>
            <a:endParaRPr lang="zh-CN" altLang="en-US" sz="2900" b="1" dirty="0">
              <a:solidFill>
                <a:srgbClr val="CC0000"/>
              </a:solidFill>
              <a:latin typeface="微软雅黑" panose="020B0503020204020204" pitchFamily="34" charset="-122"/>
              <a:ea typeface="微软雅黑" panose="020B0503020204020204" pitchFamily="34" charset="-122"/>
            </a:endParaRPr>
          </a:p>
        </p:txBody>
      </p:sp>
      <p:sp>
        <p:nvSpPr>
          <p:cNvPr id="44042" name="任意多边形 29"/>
          <p:cNvSpPr/>
          <p:nvPr/>
        </p:nvSpPr>
        <p:spPr>
          <a:xfrm>
            <a:off x="2957513" y="3749675"/>
            <a:ext cx="1476375" cy="1235075"/>
          </a:xfrm>
          <a:custGeom>
            <a:avLst/>
            <a:gdLst>
              <a:gd name="txL" fmla="*/ 0 w 690320"/>
              <a:gd name="txT" fmla="*/ 0 h 690320"/>
              <a:gd name="txR" fmla="*/ 690320 w 690320"/>
              <a:gd name="txB" fmla="*/ 690320 h 690320"/>
            </a:gdLst>
            <a:ahLst/>
            <a:cxnLst>
              <a:cxn ang="0">
                <a:pos x="0" y="249041755"/>
              </a:cxn>
              <a:cxn ang="0">
                <a:pos x="1479111156" y="0"/>
              </a:cxn>
              <a:cxn ang="0">
                <a:pos x="2147483647" y="249041755"/>
              </a:cxn>
              <a:cxn ang="0">
                <a:pos x="1479111156" y="498083511"/>
              </a:cxn>
              <a:cxn ang="0">
                <a:pos x="0" y="249041755"/>
              </a:cxn>
            </a:cxnLst>
            <a:rect l="txL" t="txT" r="txR" b="txB"/>
            <a:pathLst>
              <a:path w="690320" h="690320">
                <a:moveTo>
                  <a:pt x="0" y="345160"/>
                </a:moveTo>
                <a:cubicBezTo>
                  <a:pt x="0" y="154533"/>
                  <a:pt x="154533" y="0"/>
                  <a:pt x="345160" y="0"/>
                </a:cubicBezTo>
                <a:cubicBezTo>
                  <a:pt x="535787" y="0"/>
                  <a:pt x="690320" y="154533"/>
                  <a:pt x="690320" y="345160"/>
                </a:cubicBezTo>
                <a:cubicBezTo>
                  <a:pt x="690320" y="535787"/>
                  <a:pt x="535787" y="690320"/>
                  <a:pt x="345160" y="690320"/>
                </a:cubicBezTo>
                <a:cubicBezTo>
                  <a:pt x="154533" y="690320"/>
                  <a:pt x="0" y="535787"/>
                  <a:pt x="0" y="345160"/>
                </a:cubicBezTo>
                <a:close/>
              </a:path>
            </a:pathLst>
          </a:custGeom>
          <a:solidFill>
            <a:srgbClr val="DFD2A0"/>
          </a:solidFill>
          <a:ln w="6350" cap="flat" cmpd="sng">
            <a:solidFill>
              <a:srgbClr val="FA6090"/>
            </a:solidFill>
            <a:prstDash val="solid"/>
            <a:miter/>
            <a:headEnd type="none" w="med" len="med"/>
            <a:tailEnd type="none" w="med" len="med"/>
          </a:ln>
        </p:spPr>
        <p:txBody>
          <a:bodyPr lIns="122685" tIns="122685" rIns="122685" bIns="122685" anchor="ctr"/>
          <a:p>
            <a:pPr algn="ctr" defTabSz="755650">
              <a:lnSpc>
                <a:spcPct val="90000"/>
              </a:lnSpc>
              <a:spcAft>
                <a:spcPct val="35000"/>
              </a:spcAft>
              <a:buFont typeface="Arial" panose="020B0604020202020204" pitchFamily="34" charset="0"/>
              <a:buNone/>
            </a:pPr>
            <a:r>
              <a:rPr lang="zh-CN" altLang="en-US" sz="2900" b="1" dirty="0">
                <a:solidFill>
                  <a:srgbClr val="CC0000"/>
                </a:solidFill>
                <a:latin typeface="微软雅黑" panose="020B0503020204020204" pitchFamily="34" charset="-122"/>
                <a:ea typeface="微软雅黑" panose="020B0503020204020204" pitchFamily="34" charset="-122"/>
              </a:rPr>
              <a:t>刺伤</a:t>
            </a:r>
            <a:endParaRPr lang="zh-CN" altLang="en-US" sz="2900" b="1" dirty="0">
              <a:solidFill>
                <a:srgbClr val="CC0000"/>
              </a:solidFill>
              <a:latin typeface="微软雅黑" panose="020B0503020204020204" pitchFamily="34" charset="-122"/>
              <a:ea typeface="微软雅黑" panose="020B0503020204020204" pitchFamily="34" charset="-122"/>
            </a:endParaRPr>
          </a:p>
        </p:txBody>
      </p:sp>
      <p:sp>
        <p:nvSpPr>
          <p:cNvPr id="44043" name="任意多边形 30"/>
          <p:cNvSpPr/>
          <p:nvPr/>
        </p:nvSpPr>
        <p:spPr>
          <a:xfrm>
            <a:off x="2524125" y="1951038"/>
            <a:ext cx="1479550" cy="1231900"/>
          </a:xfrm>
          <a:custGeom>
            <a:avLst/>
            <a:gdLst>
              <a:gd name="txL" fmla="*/ 0 w 690320"/>
              <a:gd name="txT" fmla="*/ 0 h 690320"/>
              <a:gd name="txR" fmla="*/ 690320 w 690320"/>
              <a:gd name="txB" fmla="*/ 690320 h 690320"/>
            </a:gdLst>
            <a:ahLst/>
            <a:cxnLst>
              <a:cxn ang="0">
                <a:pos x="0" y="242401171"/>
              </a:cxn>
              <a:cxn ang="0">
                <a:pos x="1513826865" y="0"/>
              </a:cxn>
              <a:cxn ang="0">
                <a:pos x="2147483647" y="242401171"/>
              </a:cxn>
              <a:cxn ang="0">
                <a:pos x="1513826865" y="484802341"/>
              </a:cxn>
              <a:cxn ang="0">
                <a:pos x="0" y="242401171"/>
              </a:cxn>
            </a:cxnLst>
            <a:rect l="txL" t="txT" r="txR" b="txB"/>
            <a:pathLst>
              <a:path w="690320" h="690320">
                <a:moveTo>
                  <a:pt x="0" y="345160"/>
                </a:moveTo>
                <a:cubicBezTo>
                  <a:pt x="0" y="154533"/>
                  <a:pt x="154533" y="0"/>
                  <a:pt x="345160" y="0"/>
                </a:cubicBezTo>
                <a:cubicBezTo>
                  <a:pt x="535787" y="0"/>
                  <a:pt x="690320" y="154533"/>
                  <a:pt x="690320" y="345160"/>
                </a:cubicBezTo>
                <a:cubicBezTo>
                  <a:pt x="690320" y="535787"/>
                  <a:pt x="535787" y="690320"/>
                  <a:pt x="345160" y="690320"/>
                </a:cubicBezTo>
                <a:cubicBezTo>
                  <a:pt x="154533" y="690320"/>
                  <a:pt x="0" y="535787"/>
                  <a:pt x="0" y="345160"/>
                </a:cubicBezTo>
                <a:close/>
              </a:path>
            </a:pathLst>
          </a:custGeom>
          <a:solidFill>
            <a:srgbClr val="DFD2A0"/>
          </a:solidFill>
          <a:ln w="6350" cap="flat" cmpd="sng">
            <a:solidFill>
              <a:srgbClr val="00B050"/>
            </a:solidFill>
            <a:prstDash val="solid"/>
            <a:miter/>
            <a:headEnd type="none" w="med" len="med"/>
            <a:tailEnd type="none" w="med" len="med"/>
          </a:ln>
        </p:spPr>
        <p:txBody>
          <a:bodyPr lIns="122685" tIns="122685" rIns="122685" bIns="122685" anchor="ctr"/>
          <a:p>
            <a:pPr algn="ctr" defTabSz="755650">
              <a:lnSpc>
                <a:spcPct val="90000"/>
              </a:lnSpc>
              <a:spcAft>
                <a:spcPct val="35000"/>
              </a:spcAft>
              <a:buFont typeface="Arial" panose="020B0604020202020204" pitchFamily="34" charset="0"/>
              <a:buNone/>
            </a:pPr>
            <a:r>
              <a:rPr lang="zh-CN" altLang="en-US" sz="2900" b="1" dirty="0">
                <a:solidFill>
                  <a:srgbClr val="CC0000"/>
                </a:solidFill>
                <a:latin typeface="微软雅黑" panose="020B0503020204020204" pitchFamily="34" charset="-122"/>
                <a:ea typeface="微软雅黑" panose="020B0503020204020204" pitchFamily="34" charset="-122"/>
              </a:rPr>
              <a:t>瘀伤</a:t>
            </a:r>
            <a:endParaRPr lang="zh-CN" altLang="en-US" sz="3200" b="1" dirty="0">
              <a:solidFill>
                <a:srgbClr val="CC0000"/>
              </a:solidFill>
              <a:latin typeface="Arial" panose="020B0604020202020204" pitchFamily="34" charset="0"/>
              <a:ea typeface="幼圆" panose="02010509060101010101" pitchFamily="49" charset="-122"/>
            </a:endParaRPr>
          </a:p>
        </p:txBody>
      </p:sp>
      <p:pic>
        <p:nvPicPr>
          <p:cNvPr id="12" name="图片 5" descr="2f738bd4b31c870127a00a95277f9e2f0708ffab"/>
          <p:cNvPicPr>
            <a:picLocks noChangeAspect="1"/>
          </p:cNvPicPr>
          <p:nvPr/>
        </p:nvPicPr>
        <p:blipFill>
          <a:blip r:embed="rId5"/>
          <a:stretch>
            <a:fillRect/>
          </a:stretch>
        </p:blipFill>
        <p:spPr>
          <a:xfrm>
            <a:off x="3070225" y="1039813"/>
            <a:ext cx="1168400" cy="730250"/>
          </a:xfrm>
          <a:prstGeom prst="rect">
            <a:avLst/>
          </a:prstGeom>
          <a:noFill/>
          <a:ln w="9525">
            <a:noFill/>
          </a:ln>
        </p:spPr>
      </p:pic>
      <p:sp>
        <p:nvSpPr>
          <p:cNvPr id="44045"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2</a:t>
            </a:r>
            <a:endParaRPr lang="zh-CN" altLang="en-US" sz="3200" b="1" dirty="0">
              <a:solidFill>
                <a:schemeClr val="bg1"/>
              </a:solidFill>
              <a:latin typeface="宋体" panose="02010600030101010101" pitchFamily="2" charset="-122"/>
            </a:endParaRPr>
          </a:p>
        </p:txBody>
      </p:sp>
      <p:sp>
        <p:nvSpPr>
          <p:cNvPr id="44046"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伤口种类</a:t>
            </a:r>
            <a:endParaRPr lang="zh-CN" altLang="en-US" sz="3200" b="1" dirty="0">
              <a:solidFill>
                <a:srgbClr val="5F5F5F"/>
              </a:solidFill>
              <a:latin typeface="宋体" panose="02010600030101010101" pitchFamily="2" charset="-122"/>
            </a:endParaRPr>
          </a:p>
        </p:txBody>
      </p:sp>
      <p:pic>
        <p:nvPicPr>
          <p:cNvPr id="6" name="图片 5" descr="图片1"/>
          <p:cNvPicPr>
            <a:picLocks noChangeAspect="1"/>
          </p:cNvPicPr>
          <p:nvPr/>
        </p:nvPicPr>
        <p:blipFill>
          <a:blip r:embed="rId6"/>
          <a:stretch>
            <a:fillRect/>
          </a:stretch>
        </p:blipFill>
        <p:spPr>
          <a:xfrm>
            <a:off x="-6350" y="6106160"/>
            <a:ext cx="9156700" cy="798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amond(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45059"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伤口检查判断</a:t>
            </a:r>
            <a:endParaRPr lang="zh-CN" altLang="en-US" sz="3200" b="1" dirty="0">
              <a:solidFill>
                <a:srgbClr val="5F5F5F"/>
              </a:solidFill>
              <a:latin typeface="宋体" panose="02010600030101010101" pitchFamily="2" charset="-122"/>
            </a:endParaRPr>
          </a:p>
        </p:txBody>
      </p:sp>
      <p:sp>
        <p:nvSpPr>
          <p:cNvPr id="45060" name="文本框 8196"/>
          <p:cNvSpPr/>
          <p:nvPr/>
        </p:nvSpPr>
        <p:spPr>
          <a:xfrm>
            <a:off x="1476375" y="1225550"/>
            <a:ext cx="2736850" cy="847725"/>
          </a:xfrm>
          <a:prstGeom prst="rightArrow">
            <a:avLst>
              <a:gd name="adj1" fmla="val 50000"/>
              <a:gd name="adj2" fmla="val 56258"/>
            </a:avLst>
          </a:prstGeom>
          <a:solidFill>
            <a:srgbClr val="FFFF00"/>
          </a:solidFill>
          <a:ln w="25400" cap="flat" cmpd="sng">
            <a:solidFill>
              <a:srgbClr val="FF0000"/>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伤口深  出血多</a:t>
            </a:r>
            <a:endParaRPr lang="zh-CN" altLang="en-US" sz="2400" b="1" dirty="0">
              <a:solidFill>
                <a:srgbClr val="5F5F5F"/>
              </a:solidFill>
              <a:latin typeface="Calibri" panose="020F0502020204030204" pitchFamily="34" charset="0"/>
              <a:ea typeface="幼圆" panose="02010509060101010101" pitchFamily="49" charset="-122"/>
            </a:endParaRPr>
          </a:p>
        </p:txBody>
      </p:sp>
      <p:sp>
        <p:nvSpPr>
          <p:cNvPr id="45061" name="文本框 8197"/>
          <p:cNvSpPr/>
          <p:nvPr/>
        </p:nvSpPr>
        <p:spPr>
          <a:xfrm>
            <a:off x="1490663" y="2079625"/>
            <a:ext cx="2730500" cy="847725"/>
          </a:xfrm>
          <a:prstGeom prst="rightArrow">
            <a:avLst>
              <a:gd name="adj1" fmla="val 50000"/>
              <a:gd name="adj2" fmla="val 53772"/>
            </a:avLst>
          </a:prstGeom>
          <a:solidFill>
            <a:srgbClr val="FFFF00"/>
          </a:solidFill>
          <a:ln w="25400" cap="flat" cmpd="sng">
            <a:solidFill>
              <a:srgbClr val="CC0000"/>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胸部伤口较深</a:t>
            </a:r>
            <a:endParaRPr lang="zh-CN" altLang="en-US" dirty="0">
              <a:solidFill>
                <a:srgbClr val="5F5F5F"/>
              </a:solidFill>
              <a:latin typeface="Arial" panose="020B0604020202020204" pitchFamily="34" charset="0"/>
            </a:endParaRPr>
          </a:p>
        </p:txBody>
      </p:sp>
      <p:sp>
        <p:nvSpPr>
          <p:cNvPr id="45062" name="文本框 8198"/>
          <p:cNvSpPr/>
          <p:nvPr/>
        </p:nvSpPr>
        <p:spPr>
          <a:xfrm>
            <a:off x="1504950" y="2898775"/>
            <a:ext cx="2689225" cy="847725"/>
          </a:xfrm>
          <a:prstGeom prst="rightArrow">
            <a:avLst>
              <a:gd name="adj1" fmla="val 50000"/>
              <a:gd name="adj2" fmla="val 50550"/>
            </a:avLst>
          </a:prstGeom>
          <a:solidFill>
            <a:srgbClr val="FFFF00"/>
          </a:solidFill>
          <a:ln w="25400" cap="flat" cmpd="sng">
            <a:solidFill>
              <a:srgbClr val="CC0000"/>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腹部伤口</a:t>
            </a:r>
            <a:endParaRPr lang="zh-CN" altLang="en-US" dirty="0">
              <a:solidFill>
                <a:srgbClr val="5F5F5F"/>
              </a:solidFill>
              <a:latin typeface="Arial" panose="020B0604020202020204" pitchFamily="34" charset="0"/>
            </a:endParaRPr>
          </a:p>
        </p:txBody>
      </p:sp>
      <p:sp>
        <p:nvSpPr>
          <p:cNvPr id="45063" name="文本框 8199"/>
          <p:cNvSpPr/>
          <p:nvPr/>
        </p:nvSpPr>
        <p:spPr>
          <a:xfrm>
            <a:off x="1533525" y="3687763"/>
            <a:ext cx="2665413" cy="847725"/>
          </a:xfrm>
          <a:prstGeom prst="rightArrow">
            <a:avLst>
              <a:gd name="adj1" fmla="val 50000"/>
              <a:gd name="adj2" fmla="val 53087"/>
            </a:avLst>
          </a:prstGeom>
          <a:solidFill>
            <a:srgbClr val="FFFF00"/>
          </a:solidFill>
          <a:ln w="25400" cap="flat" cmpd="sng">
            <a:solidFill>
              <a:srgbClr val="CC0000"/>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肢体畸形</a:t>
            </a:r>
            <a:endParaRPr lang="zh-CN" altLang="en-US" dirty="0">
              <a:solidFill>
                <a:srgbClr val="5F5F5F"/>
              </a:solidFill>
              <a:latin typeface="Arial" panose="020B0604020202020204" pitchFamily="34" charset="0"/>
            </a:endParaRPr>
          </a:p>
        </p:txBody>
      </p:sp>
      <p:sp>
        <p:nvSpPr>
          <p:cNvPr id="45064" name="文本框 8200"/>
          <p:cNvSpPr/>
          <p:nvPr/>
        </p:nvSpPr>
        <p:spPr>
          <a:xfrm>
            <a:off x="1519238" y="4481513"/>
            <a:ext cx="2676525" cy="847725"/>
          </a:xfrm>
          <a:prstGeom prst="rightArrow">
            <a:avLst>
              <a:gd name="adj1" fmla="val 50000"/>
              <a:gd name="adj2" fmla="val 53089"/>
            </a:avLst>
          </a:prstGeom>
          <a:solidFill>
            <a:srgbClr val="FFFF00"/>
          </a:solidFill>
          <a:ln w="25400" cap="flat" cmpd="sng">
            <a:solidFill>
              <a:srgbClr val="CC0000"/>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异物插入体内</a:t>
            </a:r>
            <a:endParaRPr lang="zh-CN" altLang="en-US" dirty="0">
              <a:solidFill>
                <a:srgbClr val="5F5F5F"/>
              </a:solidFill>
              <a:latin typeface="Arial" panose="020B0604020202020204" pitchFamily="34" charset="0"/>
            </a:endParaRPr>
          </a:p>
        </p:txBody>
      </p:sp>
      <p:sp>
        <p:nvSpPr>
          <p:cNvPr id="45" name="文本框 8201"/>
          <p:cNvSpPr/>
          <p:nvPr/>
        </p:nvSpPr>
        <p:spPr>
          <a:xfrm>
            <a:off x="4592638" y="1454150"/>
            <a:ext cx="2706687" cy="482600"/>
          </a:xfrm>
          <a:prstGeom prst="flowChartProcess">
            <a:avLst/>
          </a:prstGeom>
          <a:solidFill>
            <a:srgbClr val="FFFF00"/>
          </a:solidFill>
          <a:ln w="25400" cap="flat" cmpd="sng">
            <a:solidFill>
              <a:srgbClr val="00FFFF"/>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血管损伤</a:t>
            </a:r>
            <a:endParaRPr lang="zh-CN" altLang="en-US" dirty="0">
              <a:solidFill>
                <a:srgbClr val="5F5F5F"/>
              </a:solidFill>
              <a:latin typeface="Arial" panose="020B0604020202020204" pitchFamily="34" charset="0"/>
            </a:endParaRPr>
          </a:p>
        </p:txBody>
      </p:sp>
      <p:sp>
        <p:nvSpPr>
          <p:cNvPr id="46" name="文本框 8202"/>
          <p:cNvSpPr/>
          <p:nvPr/>
        </p:nvSpPr>
        <p:spPr>
          <a:xfrm>
            <a:off x="4573588" y="2257425"/>
            <a:ext cx="2716212" cy="482600"/>
          </a:xfrm>
          <a:prstGeom prst="flowChartProcess">
            <a:avLst/>
          </a:prstGeom>
          <a:solidFill>
            <a:srgbClr val="FFFF00"/>
          </a:solidFill>
          <a:ln w="25400" cap="flat" cmpd="sng">
            <a:solidFill>
              <a:srgbClr val="00FFFF"/>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易导致气胸</a:t>
            </a:r>
            <a:endParaRPr lang="zh-CN" altLang="en-US" dirty="0">
              <a:solidFill>
                <a:srgbClr val="5F5F5F"/>
              </a:solidFill>
              <a:latin typeface="Arial" panose="020B0604020202020204" pitchFamily="34" charset="0"/>
            </a:endParaRPr>
          </a:p>
        </p:txBody>
      </p:sp>
      <p:sp>
        <p:nvSpPr>
          <p:cNvPr id="47" name="文本框 8203"/>
          <p:cNvSpPr/>
          <p:nvPr/>
        </p:nvSpPr>
        <p:spPr>
          <a:xfrm>
            <a:off x="4572000" y="3038475"/>
            <a:ext cx="2686050" cy="482600"/>
          </a:xfrm>
          <a:prstGeom prst="flowChartProcess">
            <a:avLst/>
          </a:prstGeom>
          <a:solidFill>
            <a:srgbClr val="FFFF00"/>
          </a:solidFill>
          <a:ln w="25400" cap="flat" cmpd="sng">
            <a:solidFill>
              <a:srgbClr val="00FFFF"/>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肝脾或胃肠损伤</a:t>
            </a:r>
            <a:endParaRPr lang="zh-CN" altLang="en-US" dirty="0">
              <a:solidFill>
                <a:srgbClr val="5F5F5F"/>
              </a:solidFill>
              <a:latin typeface="Arial" panose="020B0604020202020204" pitchFamily="34" charset="0"/>
            </a:endParaRPr>
          </a:p>
        </p:txBody>
      </p:sp>
      <p:sp>
        <p:nvSpPr>
          <p:cNvPr id="48" name="文本框 8204"/>
          <p:cNvSpPr/>
          <p:nvPr/>
        </p:nvSpPr>
        <p:spPr>
          <a:xfrm>
            <a:off x="4578350" y="3868738"/>
            <a:ext cx="2716213" cy="482600"/>
          </a:xfrm>
          <a:prstGeom prst="flowChartProcess">
            <a:avLst/>
          </a:prstGeom>
          <a:solidFill>
            <a:srgbClr val="FFFF00"/>
          </a:solidFill>
          <a:ln w="25400" cap="flat" cmpd="sng">
            <a:solidFill>
              <a:srgbClr val="00FFFF"/>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骨折</a:t>
            </a:r>
            <a:endParaRPr lang="zh-CN" altLang="en-US" dirty="0">
              <a:solidFill>
                <a:srgbClr val="5F5F5F"/>
              </a:solidFill>
              <a:latin typeface="Arial" panose="020B0604020202020204" pitchFamily="34" charset="0"/>
            </a:endParaRPr>
          </a:p>
        </p:txBody>
      </p:sp>
      <p:sp>
        <p:nvSpPr>
          <p:cNvPr id="49" name="文本框 8205"/>
          <p:cNvSpPr/>
          <p:nvPr/>
        </p:nvSpPr>
        <p:spPr>
          <a:xfrm>
            <a:off x="4573588" y="4476750"/>
            <a:ext cx="2746375" cy="847725"/>
          </a:xfrm>
          <a:prstGeom prst="flowChartProcess">
            <a:avLst/>
          </a:prstGeom>
          <a:solidFill>
            <a:srgbClr val="FFFF00"/>
          </a:solidFill>
          <a:ln w="25400" cap="flat" cmpd="sng">
            <a:solidFill>
              <a:srgbClr val="00FFFF"/>
            </a:solidFill>
            <a:prstDash val="solid"/>
            <a:round/>
            <a:headEnd type="none" w="med" len="med"/>
            <a:tailEnd type="none" w="med" len="med"/>
          </a:ln>
        </p:spPr>
        <p:txBody>
          <a:bodyPr>
            <a:spAutoFit/>
          </a:bodyPr>
          <a:p>
            <a:pPr>
              <a:buFont typeface="Arial" panose="020B0604020202020204" pitchFamily="34" charset="0"/>
              <a:buNone/>
            </a:pPr>
            <a:r>
              <a:rPr lang="zh-CN" altLang="en-US" sz="2400" b="1" dirty="0">
                <a:solidFill>
                  <a:srgbClr val="5F5F5F"/>
                </a:solidFill>
                <a:latin typeface="Calibri" panose="020F0502020204030204" pitchFamily="34" charset="0"/>
                <a:ea typeface="幼圆" panose="02010509060101010101" pitchFamily="49" charset="-122"/>
              </a:rPr>
              <a:t>损伤大血管、神经或重要脏器</a:t>
            </a:r>
            <a:endParaRPr lang="zh-CN" altLang="en-US" dirty="0">
              <a:solidFill>
                <a:srgbClr val="5F5F5F"/>
              </a:solidFill>
              <a:latin typeface="Arial" panose="020B0604020202020204" pitchFamily="34" charset="0"/>
            </a:endParaRPr>
          </a:p>
        </p:txBody>
      </p:sp>
      <p:pic>
        <p:nvPicPr>
          <p:cNvPr id="4" name="图片 3"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9">
                                            <p:txEl>
                                              <p:charRg st="0" end="14"/>
                                            </p:txEl>
                                          </p:spTgt>
                                        </p:tgtEl>
                                        <p:attrNameLst>
                                          <p:attrName>style.visibility</p:attrName>
                                        </p:attrNameLst>
                                      </p:cBhvr>
                                      <p:to>
                                        <p:strVal val="visible"/>
                                      </p:to>
                                    </p:set>
                                    <p:anim calcmode="lin" valueType="num">
                                      <p:cBhvr additive="base">
                                        <p:cTn id="35" dur="500" fill="hold"/>
                                        <p:tgtEl>
                                          <p:spTgt spid="49">
                                            <p:txEl>
                                              <p:charRg st="0" end="1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9">
                                            <p:txEl>
                                              <p:charRg st="0"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46" grpId="0" bldLvl="0" animBg="1"/>
      <p:bldP spid="47" grpId="0" bldLvl="0" animBg="1"/>
      <p:bldP spid="48" grpId="0" bldLvl="0" animBg="1"/>
      <p:bldP spid="49" grpId="0" bldLvl="0" animBg="1"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AutoShape 291"/>
          <p:cNvSpPr/>
          <p:nvPr/>
        </p:nvSpPr>
        <p:spPr>
          <a:xfrm rot="-10800000" flipV="1">
            <a:off x="393700"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4</a:t>
            </a:r>
            <a:endParaRPr lang="zh-CN" altLang="en-US" sz="3200" b="1" dirty="0">
              <a:solidFill>
                <a:schemeClr val="bg1"/>
              </a:solidFill>
              <a:latin typeface="宋体" panose="02010600030101010101" pitchFamily="2" charset="-122"/>
            </a:endParaRPr>
          </a:p>
        </p:txBody>
      </p:sp>
      <p:sp>
        <p:nvSpPr>
          <p:cNvPr id="46083" name="Rectangle 22"/>
          <p:cNvSpPr/>
          <p:nvPr/>
        </p:nvSpPr>
        <p:spPr>
          <a:xfrm>
            <a:off x="1114425"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包扎材料</a:t>
            </a:r>
            <a:endParaRPr lang="zh-CN" altLang="en-US" sz="3200" b="1" dirty="0">
              <a:solidFill>
                <a:srgbClr val="5F5F5F"/>
              </a:solidFill>
              <a:latin typeface="宋体" panose="02010600030101010101" pitchFamily="2" charset="-122"/>
            </a:endParaRPr>
          </a:p>
        </p:txBody>
      </p:sp>
      <p:pic>
        <p:nvPicPr>
          <p:cNvPr id="46084" name="Picture 1"/>
          <p:cNvPicPr>
            <a:picLocks noChangeAspect="1"/>
          </p:cNvPicPr>
          <p:nvPr/>
        </p:nvPicPr>
        <p:blipFill>
          <a:blip r:embed="rId1"/>
          <a:stretch>
            <a:fillRect/>
          </a:stretch>
        </p:blipFill>
        <p:spPr>
          <a:xfrm>
            <a:off x="895350" y="3946525"/>
            <a:ext cx="2232025" cy="2155825"/>
          </a:xfrm>
          <a:prstGeom prst="rect">
            <a:avLst/>
          </a:prstGeom>
          <a:noFill/>
          <a:ln w="9525">
            <a:noFill/>
          </a:ln>
        </p:spPr>
      </p:pic>
      <p:pic>
        <p:nvPicPr>
          <p:cNvPr id="46085" name="Picture 3"/>
          <p:cNvPicPr>
            <a:picLocks noChangeAspect="1"/>
          </p:cNvPicPr>
          <p:nvPr/>
        </p:nvPicPr>
        <p:blipFill>
          <a:blip r:embed="rId2"/>
          <a:stretch>
            <a:fillRect/>
          </a:stretch>
        </p:blipFill>
        <p:spPr>
          <a:xfrm>
            <a:off x="3635375" y="3933825"/>
            <a:ext cx="2108200" cy="2155825"/>
          </a:xfrm>
          <a:prstGeom prst="rect">
            <a:avLst/>
          </a:prstGeom>
          <a:noFill/>
          <a:ln w="9525">
            <a:noFill/>
          </a:ln>
        </p:spPr>
      </p:pic>
      <p:pic>
        <p:nvPicPr>
          <p:cNvPr id="46086" name="Picture 4"/>
          <p:cNvPicPr>
            <a:picLocks noChangeAspect="1"/>
          </p:cNvPicPr>
          <p:nvPr/>
        </p:nvPicPr>
        <p:blipFill>
          <a:blip r:embed="rId3"/>
          <a:stretch>
            <a:fillRect/>
          </a:stretch>
        </p:blipFill>
        <p:spPr>
          <a:xfrm>
            <a:off x="538163" y="1268413"/>
            <a:ext cx="2114550" cy="2155825"/>
          </a:xfrm>
          <a:prstGeom prst="rect">
            <a:avLst/>
          </a:prstGeom>
          <a:noFill/>
          <a:ln w="9525">
            <a:noFill/>
          </a:ln>
        </p:spPr>
      </p:pic>
      <p:pic>
        <p:nvPicPr>
          <p:cNvPr id="46087" name="Picture 6"/>
          <p:cNvPicPr>
            <a:picLocks noChangeAspect="1"/>
          </p:cNvPicPr>
          <p:nvPr/>
        </p:nvPicPr>
        <p:blipFill>
          <a:blip r:embed="rId4"/>
          <a:stretch>
            <a:fillRect/>
          </a:stretch>
        </p:blipFill>
        <p:spPr>
          <a:xfrm>
            <a:off x="3201988" y="1268413"/>
            <a:ext cx="1933575" cy="2155825"/>
          </a:xfrm>
          <a:prstGeom prst="rect">
            <a:avLst/>
          </a:prstGeom>
          <a:noFill/>
          <a:ln w="9525">
            <a:noFill/>
          </a:ln>
        </p:spPr>
      </p:pic>
      <p:sp>
        <p:nvSpPr>
          <p:cNvPr id="20" name="矩形 11"/>
          <p:cNvSpPr>
            <a:spLocks noChangeArrowheads="1"/>
          </p:cNvSpPr>
          <p:nvPr/>
        </p:nvSpPr>
        <p:spPr bwMode="auto">
          <a:xfrm>
            <a:off x="2843213" y="333375"/>
            <a:ext cx="6130925" cy="646113"/>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chemeClr val="bg1"/>
                </a:solidFill>
                <a:effectLst/>
                <a:uLnTx/>
                <a:uFillTx/>
                <a:latin typeface="+mn-ea"/>
                <a:ea typeface="+mn-ea"/>
                <a:cs typeface="+mn-cs"/>
              </a:rPr>
              <a:t>(</a:t>
            </a:r>
            <a:r>
              <a:rPr kumimoji="0" lang="zh-CN" altLang="en-US" sz="32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自粘创口贴尼龙网套绷带三角巾</a:t>
            </a:r>
            <a:endParaRPr kumimoji="0" lang="zh-CN" altLang="en-US" sz="32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21" name="Picture 13" descr="DSCF0364"/>
          <p:cNvPicPr>
            <a:picLocks noChangeAspect="1" noChangeArrowheads="1"/>
          </p:cNvPicPr>
          <p:nvPr/>
        </p:nvPicPr>
        <p:blipFill>
          <a:blip r:embed="rId5" cstate="print"/>
          <a:srcRect l="15799" t="10501" r="32451" b="25224"/>
          <a:stretch>
            <a:fillRect/>
          </a:stretch>
        </p:blipFill>
        <p:spPr bwMode="auto">
          <a:xfrm>
            <a:off x="5939532" y="1268760"/>
            <a:ext cx="2678841" cy="208823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46090" name="Picture 14" descr="C:\Users\bysdx\Desktop\微信图片_20170621234438_看图王.jpg"/>
          <p:cNvPicPr>
            <a:picLocks noChangeAspect="1"/>
          </p:cNvPicPr>
          <p:nvPr/>
        </p:nvPicPr>
        <p:blipFill>
          <a:blip r:embed="rId6"/>
          <a:stretch>
            <a:fillRect/>
          </a:stretch>
        </p:blipFill>
        <p:spPr>
          <a:xfrm>
            <a:off x="5940425" y="3933825"/>
            <a:ext cx="2627313" cy="2159000"/>
          </a:xfrm>
          <a:prstGeom prst="rect">
            <a:avLst/>
          </a:prstGeom>
          <a:noFill/>
          <a:ln w="9525">
            <a:noFill/>
          </a:ln>
        </p:spPr>
      </p:pic>
      <p:pic>
        <p:nvPicPr>
          <p:cNvPr id="4" name="图片 3" descr="图片1"/>
          <p:cNvPicPr>
            <a:picLocks noChangeAspect="1"/>
          </p:cNvPicPr>
          <p:nvPr/>
        </p:nvPicPr>
        <p:blipFill>
          <a:blip r:embed="rId7"/>
          <a:stretch>
            <a:fillRect/>
          </a:stretch>
        </p:blipFill>
        <p:spPr>
          <a:xfrm>
            <a:off x="-6350" y="6268085"/>
            <a:ext cx="9156700" cy="6369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Picture 14" descr="281">
            <a:hlinkClick r:id="rId1" action="ppaction://hlinkfile"/>
          </p:cNvPr>
          <p:cNvPicPr>
            <a:picLocks noChangeAspect="1"/>
          </p:cNvPicPr>
          <p:nvPr/>
        </p:nvPicPr>
        <p:blipFill>
          <a:blip r:embed="rId2"/>
          <a:stretch>
            <a:fillRect/>
          </a:stretch>
        </p:blipFill>
        <p:spPr>
          <a:xfrm>
            <a:off x="1643063" y="500063"/>
            <a:ext cx="2500312" cy="2305050"/>
          </a:xfrm>
          <a:prstGeom prst="rect">
            <a:avLst/>
          </a:prstGeom>
          <a:noFill/>
          <a:ln w="9525">
            <a:noFill/>
          </a:ln>
        </p:spPr>
      </p:pic>
      <p:pic>
        <p:nvPicPr>
          <p:cNvPr id="5123" name="Picture 10" descr="th2"/>
          <p:cNvPicPr/>
          <p:nvPr/>
        </p:nvPicPr>
        <p:blipFill>
          <a:blip r:embed="rId3"/>
          <a:stretch>
            <a:fillRect/>
          </a:stretch>
        </p:blipFill>
        <p:spPr>
          <a:xfrm>
            <a:off x="5072063" y="500063"/>
            <a:ext cx="2484437" cy="2428875"/>
          </a:xfrm>
          <a:prstGeom prst="rect">
            <a:avLst/>
          </a:prstGeom>
          <a:noFill/>
          <a:ln w="9525">
            <a:noFill/>
          </a:ln>
        </p:spPr>
      </p:pic>
      <p:sp>
        <p:nvSpPr>
          <p:cNvPr id="23556" name="矩形 7"/>
          <p:cNvSpPr/>
          <p:nvPr/>
        </p:nvSpPr>
        <p:spPr>
          <a:xfrm>
            <a:off x="5072063" y="2714625"/>
            <a:ext cx="2500312" cy="285750"/>
          </a:xfrm>
          <a:prstGeom prst="rect">
            <a:avLst/>
          </a:prstGeom>
          <a:solidFill>
            <a:schemeClr val="bg1"/>
          </a:solidFill>
          <a:ln w="9525" cap="flat" cmpd="sng">
            <a:solidFill>
              <a:schemeClr val="bg1"/>
            </a:solidFill>
            <a:prstDash val="solid"/>
            <a:miter/>
            <a:headEnd type="none" w="med" len="med"/>
            <a:tailEnd type="none" w="med" len="med"/>
          </a:ln>
        </p:spPr>
        <p:txBody>
          <a:bodyPr/>
          <a:p>
            <a:endParaRPr lang="zh-CN" altLang="en-US" dirty="0">
              <a:latin typeface="Times New Roman" panose="02020603050405020304" pitchFamily="18" charset="0"/>
            </a:endParaRPr>
          </a:p>
        </p:txBody>
      </p:sp>
      <p:pic>
        <p:nvPicPr>
          <p:cNvPr id="5125" name="矩形 11"/>
          <p:cNvPicPr/>
          <p:nvPr/>
        </p:nvPicPr>
        <p:blipFill>
          <a:blip r:embed="rId4"/>
          <a:stretch>
            <a:fillRect/>
          </a:stretch>
        </p:blipFill>
        <p:spPr>
          <a:xfrm>
            <a:off x="1377950" y="3041650"/>
            <a:ext cx="3333750" cy="628650"/>
          </a:xfrm>
          <a:prstGeom prst="rect">
            <a:avLst/>
          </a:prstGeom>
          <a:noFill/>
          <a:ln w="9525">
            <a:noFill/>
          </a:ln>
        </p:spPr>
      </p:pic>
      <p:pic>
        <p:nvPicPr>
          <p:cNvPr id="5126" name="矩形 12"/>
          <p:cNvPicPr/>
          <p:nvPr/>
        </p:nvPicPr>
        <p:blipFill>
          <a:blip r:embed="rId5"/>
          <a:stretch>
            <a:fillRect/>
          </a:stretch>
        </p:blipFill>
        <p:spPr>
          <a:xfrm>
            <a:off x="1925638" y="3614738"/>
            <a:ext cx="3348037" cy="639762"/>
          </a:xfrm>
          <a:prstGeom prst="rect">
            <a:avLst/>
          </a:prstGeom>
          <a:noFill/>
          <a:ln w="9525">
            <a:noFill/>
          </a:ln>
        </p:spPr>
      </p:pic>
      <p:pic>
        <p:nvPicPr>
          <p:cNvPr id="5127" name="矩形 15"/>
          <p:cNvPicPr/>
          <p:nvPr/>
        </p:nvPicPr>
        <p:blipFill>
          <a:blip r:embed="rId6"/>
          <a:stretch>
            <a:fillRect/>
          </a:stretch>
        </p:blipFill>
        <p:spPr>
          <a:xfrm>
            <a:off x="3060700" y="4187825"/>
            <a:ext cx="2638425" cy="639763"/>
          </a:xfrm>
          <a:prstGeom prst="rect">
            <a:avLst/>
          </a:prstGeom>
          <a:noFill/>
          <a:ln w="9525">
            <a:noFill/>
          </a:ln>
        </p:spPr>
      </p:pic>
      <p:pic>
        <p:nvPicPr>
          <p:cNvPr id="5128" name="矩形 16"/>
          <p:cNvPicPr/>
          <p:nvPr/>
        </p:nvPicPr>
        <p:blipFill>
          <a:blip r:embed="rId7"/>
          <a:stretch>
            <a:fillRect/>
          </a:stretch>
        </p:blipFill>
        <p:spPr>
          <a:xfrm>
            <a:off x="3524250" y="4687888"/>
            <a:ext cx="2730500" cy="639762"/>
          </a:xfrm>
          <a:prstGeom prst="rect">
            <a:avLst/>
          </a:prstGeom>
          <a:noFill/>
          <a:ln w="9525">
            <a:noFill/>
          </a:ln>
        </p:spPr>
      </p:pic>
      <p:pic>
        <p:nvPicPr>
          <p:cNvPr id="5129" name="矩形 17"/>
          <p:cNvPicPr/>
          <p:nvPr/>
        </p:nvPicPr>
        <p:blipFill>
          <a:blip r:embed="rId8"/>
          <a:stretch>
            <a:fillRect/>
          </a:stretch>
        </p:blipFill>
        <p:spPr>
          <a:xfrm>
            <a:off x="4333875" y="2073275"/>
            <a:ext cx="3609975" cy="3114675"/>
          </a:xfrm>
          <a:prstGeom prst="rect">
            <a:avLst/>
          </a:prstGeom>
          <a:noFill/>
          <a:ln w="9525">
            <a:noFill/>
          </a:ln>
        </p:spPr>
      </p:pic>
      <p:pic>
        <p:nvPicPr>
          <p:cNvPr id="23562" name="Picture 14" descr="Red">
            <a:hlinkClick r:id="rId9" action="ppaction://hlinksldjump"/>
          </p:cNvPr>
          <p:cNvPicPr>
            <a:picLocks noChangeAspect="1"/>
          </p:cNvPicPr>
          <p:nvPr/>
        </p:nvPicPr>
        <p:blipFill>
          <a:blip r:embed="rId10"/>
          <a:stretch>
            <a:fillRect/>
          </a:stretch>
        </p:blipFill>
        <p:spPr>
          <a:xfrm>
            <a:off x="3175" y="-11112"/>
            <a:ext cx="1066800" cy="1063625"/>
          </a:xfrm>
          <a:prstGeom prst="rect">
            <a:avLst/>
          </a:prstGeom>
          <a:noFill/>
          <a:ln w="9525">
            <a:noFill/>
          </a:ln>
        </p:spPr>
      </p:pic>
      <p:pic>
        <p:nvPicPr>
          <p:cNvPr id="5131" name="矩形 20"/>
          <p:cNvPicPr/>
          <p:nvPr/>
        </p:nvPicPr>
        <p:blipFill>
          <a:blip r:embed="rId11"/>
          <a:stretch>
            <a:fillRect/>
          </a:stretch>
        </p:blipFill>
        <p:spPr>
          <a:xfrm>
            <a:off x="1096963" y="5400675"/>
            <a:ext cx="4217987" cy="628650"/>
          </a:xfrm>
          <a:prstGeom prst="rect">
            <a:avLst/>
          </a:prstGeom>
          <a:noFill/>
          <a:ln w="9525">
            <a:noFill/>
          </a:ln>
        </p:spPr>
      </p:pic>
      <p:pic>
        <p:nvPicPr>
          <p:cNvPr id="5132" name="矩形 21"/>
          <p:cNvPicPr/>
          <p:nvPr/>
        </p:nvPicPr>
        <p:blipFill>
          <a:blip r:embed="rId12"/>
          <a:stretch>
            <a:fillRect/>
          </a:stretch>
        </p:blipFill>
        <p:spPr>
          <a:xfrm>
            <a:off x="6931025" y="5327650"/>
            <a:ext cx="1212850" cy="628650"/>
          </a:xfrm>
          <a:prstGeom prst="rect">
            <a:avLst/>
          </a:prstGeom>
          <a:noFill/>
          <a:ln w="9525">
            <a:noFill/>
          </a:ln>
        </p:spPr>
      </p:pic>
      <p:pic>
        <p:nvPicPr>
          <p:cNvPr id="4" name="图片 3" descr="图片1"/>
          <p:cNvPicPr>
            <a:picLocks noChangeAspect="1"/>
          </p:cNvPicPr>
          <p:nvPr/>
        </p:nvPicPr>
        <p:blipFill>
          <a:blip r:embed="rId13"/>
          <a:stretch>
            <a:fillRect/>
          </a:stretch>
        </p:blipFill>
        <p:spPr>
          <a:xfrm>
            <a:off x="-6350" y="6114415"/>
            <a:ext cx="9156700" cy="7905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3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wipe(left)">
                                      <p:cBhvr>
                                        <p:cTn id="12" dur="3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wipe(left)">
                                      <p:cBhvr>
                                        <p:cTn id="17" dur="500"/>
                                        <p:tgtEl>
                                          <p:spTgt spid="5125"/>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wipe(left)">
                                      <p:cBhvr>
                                        <p:cTn id="21" dur="2000"/>
                                        <p:tgtEl>
                                          <p:spTgt spid="5126"/>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5127"/>
                                        </p:tgtEl>
                                        <p:attrNameLst>
                                          <p:attrName>style.visibility</p:attrName>
                                        </p:attrNameLst>
                                      </p:cBhvr>
                                      <p:to>
                                        <p:strVal val="visible"/>
                                      </p:to>
                                    </p:set>
                                    <p:animEffect transition="in" filter="wipe(left)">
                                      <p:cBhvr>
                                        <p:cTn id="25" dur="2000"/>
                                        <p:tgtEl>
                                          <p:spTgt spid="5127"/>
                                        </p:tgtEl>
                                      </p:cBhvr>
                                    </p:animEffect>
                                  </p:childTnLst>
                                </p:cTn>
                              </p:par>
                            </p:childTnLst>
                          </p:cTn>
                        </p:par>
                        <p:par>
                          <p:cTn id="26" fill="hold">
                            <p:stCondLst>
                              <p:cond delay="4500"/>
                            </p:stCondLst>
                            <p:childTnLst>
                              <p:par>
                                <p:cTn id="27" presetID="22" presetClass="entr" presetSubtype="8" fill="hold" nodeType="afterEffect">
                                  <p:stCondLst>
                                    <p:cond delay="0"/>
                                  </p:stCondLst>
                                  <p:childTnLst>
                                    <p:set>
                                      <p:cBhvr>
                                        <p:cTn id="28" dur="1" fill="hold">
                                          <p:stCondLst>
                                            <p:cond delay="0"/>
                                          </p:stCondLst>
                                        </p:cTn>
                                        <p:tgtEl>
                                          <p:spTgt spid="5128"/>
                                        </p:tgtEl>
                                        <p:attrNameLst>
                                          <p:attrName>style.visibility</p:attrName>
                                        </p:attrNameLst>
                                      </p:cBhvr>
                                      <p:to>
                                        <p:strVal val="visible"/>
                                      </p:to>
                                    </p:set>
                                    <p:animEffect transition="in" filter="wipe(left)">
                                      <p:cBhvr>
                                        <p:cTn id="29" dur="2000"/>
                                        <p:tgtEl>
                                          <p:spTgt spid="5128"/>
                                        </p:tgtEl>
                                      </p:cBhvr>
                                    </p:animEffect>
                                  </p:childTnLst>
                                </p:cTn>
                              </p:par>
                            </p:childTnLst>
                          </p:cTn>
                        </p:par>
                        <p:par>
                          <p:cTn id="30" fill="hold">
                            <p:stCondLst>
                              <p:cond delay="6500"/>
                            </p:stCondLst>
                            <p:childTnLst>
                              <p:par>
                                <p:cTn id="31" presetID="22" presetClass="entr" presetSubtype="4" fill="hold" nodeType="afterEffect">
                                  <p:stCondLst>
                                    <p:cond delay="0"/>
                                  </p:stCondLst>
                                  <p:childTnLst>
                                    <p:set>
                                      <p:cBhvr>
                                        <p:cTn id="32" dur="1" fill="hold">
                                          <p:stCondLst>
                                            <p:cond delay="0"/>
                                          </p:stCondLst>
                                        </p:cTn>
                                        <p:tgtEl>
                                          <p:spTgt spid="5129"/>
                                        </p:tgtEl>
                                        <p:attrNameLst>
                                          <p:attrName>style.visibility</p:attrName>
                                        </p:attrNameLst>
                                      </p:cBhvr>
                                      <p:to>
                                        <p:strVal val="visible"/>
                                      </p:to>
                                    </p:set>
                                    <p:animEffect transition="in" filter="wipe(down)">
                                      <p:cBhvr>
                                        <p:cTn id="33" dur="2000"/>
                                        <p:tgtEl>
                                          <p:spTgt spid="5129"/>
                                        </p:tgtEl>
                                      </p:cBhvr>
                                    </p:animEffect>
                                  </p:childTnLst>
                                </p:cTn>
                              </p:par>
                            </p:childTnLst>
                          </p:cTn>
                        </p:par>
                        <p:par>
                          <p:cTn id="34" fill="hold">
                            <p:stCondLst>
                              <p:cond delay="8500"/>
                            </p:stCondLst>
                            <p:childTnLst>
                              <p:par>
                                <p:cTn id="35" presetID="6" presetClass="emph" presetSubtype="0" fill="hold" nodeType="afterEffect">
                                  <p:stCondLst>
                                    <p:cond delay="0"/>
                                  </p:stCondLst>
                                  <p:childTnLst>
                                    <p:animScale>
                                      <p:cBhvr>
                                        <p:cTn id="36" dur="2000" fill="hold"/>
                                        <p:tgtEl>
                                          <p:spTgt spid="5129"/>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5131"/>
                                        </p:tgtEl>
                                        <p:attrNameLst>
                                          <p:attrName>style.visibility</p:attrName>
                                        </p:attrNameLst>
                                      </p:cBhvr>
                                      <p:to>
                                        <p:strVal val="visible"/>
                                      </p:to>
                                    </p:set>
                                    <p:animEffect transition="in" filter="box(out)">
                                      <p:cBhvr>
                                        <p:cTn id="41" dur="2000"/>
                                        <p:tgtEl>
                                          <p:spTgt spid="51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132"/>
                                        </p:tgtEl>
                                        <p:attrNameLst>
                                          <p:attrName>style.visibility</p:attrName>
                                        </p:attrNameLst>
                                      </p:cBhvr>
                                      <p:to>
                                        <p:strVal val="visible"/>
                                      </p:to>
                                    </p:set>
                                    <p:animEffect transition="in" filter="wipe(down)">
                                      <p:cBhvr>
                                        <p:cTn id="46" dur="500"/>
                                        <p:tgtEl>
                                          <p:spTgt spid="5132"/>
                                        </p:tgtEl>
                                      </p:cBhvr>
                                    </p:animEffect>
                                  </p:childTnLst>
                                </p:cTn>
                              </p:par>
                            </p:childTnLst>
                          </p:cTn>
                        </p:par>
                        <p:par>
                          <p:cTn id="47" fill="hold">
                            <p:stCondLst>
                              <p:cond delay="500"/>
                            </p:stCondLst>
                            <p:childTnLst>
                              <p:par>
                                <p:cTn id="48" presetID="6" presetClass="emph" presetSubtype="0" fill="hold" nodeType="afterEffect">
                                  <p:stCondLst>
                                    <p:cond delay="0"/>
                                  </p:stCondLst>
                                  <p:childTnLst>
                                    <p:animScale>
                                      <p:cBhvr>
                                        <p:cTn id="49" dur="2000" fill="hold"/>
                                        <p:tgtEl>
                                          <p:spTgt spid="51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4</a:t>
            </a:r>
            <a:endParaRPr lang="zh-CN" altLang="en-US" sz="3200" b="1" dirty="0">
              <a:solidFill>
                <a:schemeClr val="bg1"/>
              </a:solidFill>
              <a:latin typeface="宋体" panose="02010600030101010101" pitchFamily="2" charset="-122"/>
            </a:endParaRPr>
          </a:p>
        </p:txBody>
      </p:sp>
      <p:sp>
        <p:nvSpPr>
          <p:cNvPr id="47107"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包扎材料</a:t>
            </a:r>
            <a:endParaRPr lang="zh-CN" altLang="en-US" sz="3200" b="1" dirty="0">
              <a:solidFill>
                <a:srgbClr val="5F5F5F"/>
              </a:solidFill>
              <a:latin typeface="宋体" panose="02010600030101010101" pitchFamily="2" charset="-122"/>
            </a:endParaRPr>
          </a:p>
        </p:txBody>
      </p:sp>
      <p:pic>
        <p:nvPicPr>
          <p:cNvPr id="4" name="Picture 8" descr="HH01790_"/>
          <p:cNvPicPr>
            <a:picLocks noChangeAspect="1" noChangeArrowheads="1"/>
          </p:cNvPicPr>
          <p:nvPr/>
        </p:nvPicPr>
        <p:blipFill>
          <a:blip r:embed="rId1" cstate="print"/>
          <a:srcRect/>
          <a:stretch>
            <a:fillRect/>
          </a:stretch>
        </p:blipFill>
        <p:spPr bwMode="auto">
          <a:xfrm>
            <a:off x="6330020" y="3056990"/>
            <a:ext cx="1817758" cy="246024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Picture 6" descr="BD07453_"/>
          <p:cNvPicPr>
            <a:picLocks noChangeAspect="1" noChangeArrowheads="1"/>
          </p:cNvPicPr>
          <p:nvPr/>
        </p:nvPicPr>
        <p:blipFill>
          <a:blip r:embed="rId2" cstate="print"/>
          <a:srcRect/>
          <a:stretch>
            <a:fillRect/>
          </a:stretch>
        </p:blipFill>
        <p:spPr bwMode="auto">
          <a:xfrm>
            <a:off x="3615375" y="3199866"/>
            <a:ext cx="2285153" cy="201253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6" name="Picture 7" descr="HH00932_"/>
          <p:cNvPicPr>
            <a:picLocks noChangeAspect="1" noChangeArrowheads="1"/>
          </p:cNvPicPr>
          <p:nvPr/>
        </p:nvPicPr>
        <p:blipFill>
          <a:blip r:embed="rId3" cstate="print"/>
          <a:srcRect/>
          <a:stretch>
            <a:fillRect/>
          </a:stretch>
        </p:blipFill>
        <p:spPr bwMode="auto">
          <a:xfrm>
            <a:off x="1043608" y="1485354"/>
            <a:ext cx="2196588" cy="159369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7" name="Picture 5" descr="HH00802_"/>
          <p:cNvPicPr>
            <a:picLocks noChangeAspect="1" noChangeArrowheads="1"/>
          </p:cNvPicPr>
          <p:nvPr/>
        </p:nvPicPr>
        <p:blipFill>
          <a:blip r:embed="rId4" cstate="print"/>
          <a:srcRect/>
          <a:stretch>
            <a:fillRect/>
          </a:stretch>
        </p:blipFill>
        <p:spPr bwMode="auto">
          <a:xfrm>
            <a:off x="1472236" y="3056990"/>
            <a:ext cx="1608694" cy="236768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8" name="Picture 9" descr="PE02057_"/>
          <p:cNvPicPr>
            <a:picLocks noChangeAspect="1" noChangeArrowheads="1"/>
          </p:cNvPicPr>
          <p:nvPr/>
        </p:nvPicPr>
        <p:blipFill>
          <a:blip r:embed="rId5" cstate="print"/>
          <a:srcRect/>
          <a:stretch>
            <a:fillRect/>
          </a:stretch>
        </p:blipFill>
        <p:spPr bwMode="auto">
          <a:xfrm>
            <a:off x="6972962" y="1128163"/>
            <a:ext cx="1266118" cy="185206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9" name="图片 7" descr="屏幕快照 2013-10-16 下午1.46.30.png"/>
          <p:cNvPicPr>
            <a:picLocks noChangeAspect="1"/>
          </p:cNvPicPr>
          <p:nvPr/>
        </p:nvPicPr>
        <p:blipFill>
          <a:blip r:embed="rId6" cstate="print"/>
          <a:srcRect/>
          <a:stretch>
            <a:fillRect/>
          </a:stretch>
        </p:blipFill>
        <p:spPr bwMode="auto">
          <a:xfrm>
            <a:off x="5004048" y="1484784"/>
            <a:ext cx="1745633" cy="154306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图片 3" descr="屏幕快照 2013-10-16 下午1.36.07.png"/>
          <p:cNvPicPr>
            <a:picLocks noChangeAspect="1"/>
          </p:cNvPicPr>
          <p:nvPr/>
        </p:nvPicPr>
        <p:blipFill>
          <a:blip r:embed="rId7" cstate="print"/>
          <a:srcRect/>
          <a:stretch>
            <a:fillRect/>
          </a:stretch>
        </p:blipFill>
        <p:spPr bwMode="auto">
          <a:xfrm>
            <a:off x="3329624" y="1556791"/>
            <a:ext cx="1495945" cy="146752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1" name="矩形 10"/>
          <p:cNvSpPr/>
          <p:nvPr/>
        </p:nvSpPr>
        <p:spPr>
          <a:xfrm>
            <a:off x="4140200" y="549275"/>
            <a:ext cx="1831975" cy="5842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rgbClr val="C00000"/>
                </a:solidFill>
                <a:effectLst/>
                <a:uLnTx/>
                <a:uFillTx/>
                <a:latin typeface="+mj-ea"/>
                <a:ea typeface="宋体" panose="02010600030101010101" pitchFamily="2" charset="-122"/>
                <a:cs typeface="+mn-cs"/>
              </a:rPr>
              <a:t>就地取材</a:t>
            </a:r>
            <a:endParaRPr kumimoji="0" lang="zh-CN" altLang="en-US" sz="3200" b="0"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pic>
        <p:nvPicPr>
          <p:cNvPr id="2" name="图片 1" descr="图片1"/>
          <p:cNvPicPr>
            <a:picLocks noChangeAspect="1"/>
          </p:cNvPicPr>
          <p:nvPr/>
        </p:nvPicPr>
        <p:blipFill>
          <a:blip r:embed="rId8"/>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五边形 25"/>
          <p:cNvGrpSpPr/>
          <p:nvPr/>
        </p:nvGrpSpPr>
        <p:grpSpPr>
          <a:xfrm>
            <a:off x="458788" y="2614613"/>
            <a:ext cx="1768475" cy="1500187"/>
            <a:chOff x="0" y="0"/>
            <a:chExt cx="1114" cy="945"/>
          </a:xfrm>
        </p:grpSpPr>
        <p:pic>
          <p:nvPicPr>
            <p:cNvPr id="48146" name="五边形 25"/>
            <p:cNvPicPr/>
            <p:nvPr/>
          </p:nvPicPr>
          <p:blipFill>
            <a:blip r:embed="rId1"/>
            <a:stretch>
              <a:fillRect/>
            </a:stretch>
          </p:blipFill>
          <p:spPr>
            <a:xfrm>
              <a:off x="0" y="0"/>
              <a:ext cx="1114" cy="945"/>
            </a:xfrm>
            <a:prstGeom prst="rect">
              <a:avLst/>
            </a:prstGeom>
            <a:noFill/>
            <a:ln w="9525">
              <a:noFill/>
            </a:ln>
          </p:spPr>
        </p:pic>
        <p:sp>
          <p:nvSpPr>
            <p:cNvPr id="48147" name="Text Box 15"/>
            <p:cNvSpPr txBox="1"/>
            <p:nvPr/>
          </p:nvSpPr>
          <p:spPr>
            <a:xfrm>
              <a:off x="242" y="77"/>
              <a:ext cx="744" cy="480"/>
            </a:xfrm>
            <a:prstGeom prst="rect">
              <a:avLst/>
            </a:prstGeom>
            <a:noFill/>
            <a:ln w="9525">
              <a:noFill/>
            </a:ln>
          </p:spPr>
          <p:txBody>
            <a:bodyPr anchor="ctr"/>
            <a:p>
              <a:pPr algn="ctr"/>
              <a:r>
                <a:rPr lang="zh-CN" altLang="en-US" sz="4400" dirty="0">
                  <a:solidFill>
                    <a:srgbClr val="FFFFFF"/>
                  </a:solidFill>
                  <a:latin typeface="宋体" panose="02010600030101010101" pitchFamily="2" charset="-122"/>
                </a:rPr>
                <a:t>快</a:t>
              </a:r>
              <a:endParaRPr lang="zh-CN" altLang="en-US" sz="4400" dirty="0">
                <a:solidFill>
                  <a:srgbClr val="FFFFFF"/>
                </a:solidFill>
                <a:latin typeface="宋体" panose="02010600030101010101" pitchFamily="2" charset="-122"/>
              </a:endParaRPr>
            </a:p>
          </p:txBody>
        </p:sp>
      </p:grpSp>
      <p:grpSp>
        <p:nvGrpSpPr>
          <p:cNvPr id="3" name="五边形 27"/>
          <p:cNvGrpSpPr/>
          <p:nvPr/>
        </p:nvGrpSpPr>
        <p:grpSpPr>
          <a:xfrm>
            <a:off x="458788" y="3887788"/>
            <a:ext cx="1768475" cy="1500187"/>
            <a:chOff x="0" y="0"/>
            <a:chExt cx="1114" cy="945"/>
          </a:xfrm>
        </p:grpSpPr>
        <p:pic>
          <p:nvPicPr>
            <p:cNvPr id="48144" name="五边形 27"/>
            <p:cNvPicPr/>
            <p:nvPr/>
          </p:nvPicPr>
          <p:blipFill>
            <a:blip r:embed="rId2"/>
            <a:stretch>
              <a:fillRect/>
            </a:stretch>
          </p:blipFill>
          <p:spPr>
            <a:xfrm>
              <a:off x="0" y="0"/>
              <a:ext cx="1114" cy="945"/>
            </a:xfrm>
            <a:prstGeom prst="rect">
              <a:avLst/>
            </a:prstGeom>
            <a:noFill/>
            <a:ln w="9525">
              <a:noFill/>
            </a:ln>
          </p:spPr>
        </p:pic>
        <p:sp>
          <p:nvSpPr>
            <p:cNvPr id="48145" name="Text Box 18"/>
            <p:cNvSpPr txBox="1"/>
            <p:nvPr/>
          </p:nvSpPr>
          <p:spPr>
            <a:xfrm>
              <a:off x="242" y="77"/>
              <a:ext cx="744" cy="480"/>
            </a:xfrm>
            <a:prstGeom prst="rect">
              <a:avLst/>
            </a:prstGeom>
            <a:noFill/>
            <a:ln w="9525">
              <a:noFill/>
            </a:ln>
          </p:spPr>
          <p:txBody>
            <a:bodyPr anchor="ctr"/>
            <a:p>
              <a:pPr algn="ctr"/>
              <a:r>
                <a:rPr lang="zh-CN" altLang="en-US" sz="4400" dirty="0">
                  <a:solidFill>
                    <a:srgbClr val="FFFFFF"/>
                  </a:solidFill>
                  <a:latin typeface="宋体" panose="02010600030101010101" pitchFamily="2" charset="-122"/>
                </a:rPr>
                <a:t>准</a:t>
              </a:r>
              <a:endParaRPr lang="zh-CN" altLang="en-US" sz="4400" dirty="0">
                <a:solidFill>
                  <a:srgbClr val="FFFFFF"/>
                </a:solidFill>
                <a:latin typeface="宋体" panose="02010600030101010101" pitchFamily="2" charset="-122"/>
              </a:endParaRPr>
            </a:p>
          </p:txBody>
        </p:sp>
      </p:grpSp>
      <p:grpSp>
        <p:nvGrpSpPr>
          <p:cNvPr id="4" name="五边形 23"/>
          <p:cNvGrpSpPr/>
          <p:nvPr/>
        </p:nvGrpSpPr>
        <p:grpSpPr>
          <a:xfrm>
            <a:off x="458788" y="1317625"/>
            <a:ext cx="1768475" cy="1498600"/>
            <a:chOff x="0" y="0"/>
            <a:chExt cx="1114" cy="945"/>
          </a:xfrm>
        </p:grpSpPr>
        <p:pic>
          <p:nvPicPr>
            <p:cNvPr id="48142" name="五边形 23"/>
            <p:cNvPicPr/>
            <p:nvPr/>
          </p:nvPicPr>
          <p:blipFill>
            <a:blip r:embed="rId3"/>
            <a:stretch>
              <a:fillRect/>
            </a:stretch>
          </p:blipFill>
          <p:spPr>
            <a:xfrm>
              <a:off x="0" y="0"/>
              <a:ext cx="1114" cy="945"/>
            </a:xfrm>
            <a:prstGeom prst="rect">
              <a:avLst/>
            </a:prstGeom>
            <a:noFill/>
            <a:ln w="9525">
              <a:noFill/>
            </a:ln>
          </p:spPr>
        </p:pic>
        <p:sp>
          <p:nvSpPr>
            <p:cNvPr id="48143" name="Text Box 12"/>
            <p:cNvSpPr txBox="1"/>
            <p:nvPr/>
          </p:nvSpPr>
          <p:spPr>
            <a:xfrm>
              <a:off x="242" y="75"/>
              <a:ext cx="744" cy="480"/>
            </a:xfrm>
            <a:prstGeom prst="rect">
              <a:avLst/>
            </a:prstGeom>
            <a:noFill/>
            <a:ln w="9525">
              <a:noFill/>
            </a:ln>
          </p:spPr>
          <p:txBody>
            <a:bodyPr anchor="ctr"/>
            <a:p>
              <a:pPr algn="ctr"/>
              <a:r>
                <a:rPr lang="zh-CN" altLang="en-US" sz="4400" dirty="0">
                  <a:solidFill>
                    <a:srgbClr val="FFFFFF"/>
                  </a:solidFill>
                  <a:latin typeface="宋体" panose="02010600030101010101" pitchFamily="2" charset="-122"/>
                </a:rPr>
                <a:t>轻</a:t>
              </a:r>
              <a:endParaRPr lang="zh-CN" altLang="en-US" sz="4400" dirty="0">
                <a:solidFill>
                  <a:srgbClr val="FFFFFF"/>
                </a:solidFill>
                <a:latin typeface="宋体" panose="02010600030101010101" pitchFamily="2" charset="-122"/>
              </a:endParaRPr>
            </a:p>
          </p:txBody>
        </p:sp>
      </p:grpSp>
      <p:grpSp>
        <p:nvGrpSpPr>
          <p:cNvPr id="5" name="五边形 29"/>
          <p:cNvGrpSpPr/>
          <p:nvPr/>
        </p:nvGrpSpPr>
        <p:grpSpPr>
          <a:xfrm>
            <a:off x="458788" y="5122863"/>
            <a:ext cx="1768475" cy="1500187"/>
            <a:chOff x="0" y="0"/>
            <a:chExt cx="1114" cy="945"/>
          </a:xfrm>
        </p:grpSpPr>
        <p:pic>
          <p:nvPicPr>
            <p:cNvPr id="48140" name="五边形 29"/>
            <p:cNvPicPr/>
            <p:nvPr/>
          </p:nvPicPr>
          <p:blipFill>
            <a:blip r:embed="rId4"/>
            <a:stretch>
              <a:fillRect/>
            </a:stretch>
          </p:blipFill>
          <p:spPr>
            <a:xfrm>
              <a:off x="0" y="0"/>
              <a:ext cx="1114" cy="945"/>
            </a:xfrm>
            <a:prstGeom prst="rect">
              <a:avLst/>
            </a:prstGeom>
            <a:noFill/>
            <a:ln w="9525">
              <a:noFill/>
            </a:ln>
          </p:spPr>
        </p:pic>
        <p:sp>
          <p:nvSpPr>
            <p:cNvPr id="48141" name="Text Box 21"/>
            <p:cNvSpPr txBox="1"/>
            <p:nvPr/>
          </p:nvSpPr>
          <p:spPr>
            <a:xfrm>
              <a:off x="242" y="75"/>
              <a:ext cx="744" cy="480"/>
            </a:xfrm>
            <a:prstGeom prst="rect">
              <a:avLst/>
            </a:prstGeom>
            <a:noFill/>
            <a:ln w="9525">
              <a:noFill/>
            </a:ln>
          </p:spPr>
          <p:txBody>
            <a:bodyPr anchor="ctr"/>
            <a:p>
              <a:pPr algn="ctr"/>
              <a:r>
                <a:rPr lang="zh-CN" altLang="en-US" sz="4400" dirty="0">
                  <a:solidFill>
                    <a:srgbClr val="FFFFFF"/>
                  </a:solidFill>
                  <a:latin typeface="宋体" panose="02010600030101010101" pitchFamily="2" charset="-122"/>
                </a:rPr>
                <a:t>牢</a:t>
              </a:r>
              <a:endParaRPr lang="zh-CN" altLang="en-US" sz="4400" dirty="0">
                <a:solidFill>
                  <a:srgbClr val="FFFFFF"/>
                </a:solidFill>
                <a:latin typeface="宋体" panose="02010600030101010101" pitchFamily="2" charset="-122"/>
              </a:endParaRPr>
            </a:p>
          </p:txBody>
        </p:sp>
      </p:grpSp>
      <p:sp>
        <p:nvSpPr>
          <p:cNvPr id="27" name="Text Box 22"/>
          <p:cNvSpPr txBox="1"/>
          <p:nvPr/>
        </p:nvSpPr>
        <p:spPr>
          <a:xfrm>
            <a:off x="3457575" y="1485900"/>
            <a:ext cx="3238500" cy="523875"/>
          </a:xfrm>
          <a:prstGeom prst="rect">
            <a:avLst/>
          </a:prstGeom>
          <a:noFill/>
          <a:ln w="9525">
            <a:noFill/>
          </a:ln>
        </p:spPr>
        <p:txBody>
          <a:bodyPr wrap="none">
            <a:spAutoFit/>
          </a:bodyPr>
          <a:p>
            <a:pPr>
              <a:buFont typeface="Arial" panose="020B0604020202020204" pitchFamily="34" charset="0"/>
              <a:buNone/>
            </a:pPr>
            <a:r>
              <a:rPr lang="zh-CN" altLang="en-US" sz="2800" b="1" dirty="0">
                <a:latin typeface="宋体" panose="02010600030101010101" pitchFamily="2" charset="-122"/>
              </a:rPr>
              <a:t>动作轻柔</a:t>
            </a:r>
            <a:r>
              <a:rPr lang="en-US" altLang="zh-CN" sz="2800" b="1" dirty="0">
                <a:latin typeface="宋体" panose="02010600030101010101" pitchFamily="2" charset="-122"/>
              </a:rPr>
              <a:t>,</a:t>
            </a:r>
            <a:r>
              <a:rPr lang="zh-CN" altLang="en-US" sz="2800" b="1" dirty="0">
                <a:latin typeface="宋体" panose="02010600030101010101" pitchFamily="2" charset="-122"/>
              </a:rPr>
              <a:t>松紧合适</a:t>
            </a:r>
            <a:endParaRPr lang="zh-CN" altLang="en-US" sz="2800" dirty="0">
              <a:latin typeface="宋体" panose="02010600030101010101" pitchFamily="2" charset="-122"/>
            </a:endParaRPr>
          </a:p>
        </p:txBody>
      </p:sp>
      <p:sp>
        <p:nvSpPr>
          <p:cNvPr id="28" name="Text Box 23"/>
          <p:cNvSpPr txBox="1"/>
          <p:nvPr/>
        </p:nvSpPr>
        <p:spPr>
          <a:xfrm>
            <a:off x="3457575" y="2840038"/>
            <a:ext cx="3238500" cy="523875"/>
          </a:xfrm>
          <a:prstGeom prst="rect">
            <a:avLst/>
          </a:prstGeom>
          <a:noFill/>
          <a:ln w="9525">
            <a:noFill/>
          </a:ln>
        </p:spPr>
        <p:txBody>
          <a:bodyPr wrap="none">
            <a:spAutoFit/>
          </a:bodyPr>
          <a:p>
            <a:pPr>
              <a:buFont typeface="Arial" panose="020B0604020202020204" pitchFamily="34" charset="0"/>
              <a:buNone/>
            </a:pPr>
            <a:r>
              <a:rPr lang="zh-CN" altLang="en-US" sz="2800" b="1" dirty="0">
                <a:latin typeface="宋体" panose="02010600030101010101" pitchFamily="2" charset="-122"/>
              </a:rPr>
              <a:t>包扎快速</a:t>
            </a:r>
            <a:r>
              <a:rPr lang="en-US" altLang="zh-CN" sz="2800" b="1" dirty="0">
                <a:latin typeface="宋体" panose="02010600030101010101" pitchFamily="2" charset="-122"/>
              </a:rPr>
              <a:t>,</a:t>
            </a:r>
            <a:r>
              <a:rPr lang="zh-CN" altLang="en-US" sz="2800" b="1" dirty="0">
                <a:latin typeface="宋体" panose="02010600030101010101" pitchFamily="2" charset="-122"/>
              </a:rPr>
              <a:t>减少感染</a:t>
            </a:r>
            <a:endParaRPr lang="zh-CN" altLang="en-US" sz="2800" dirty="0">
              <a:latin typeface="宋体" panose="02010600030101010101" pitchFamily="2" charset="-122"/>
            </a:endParaRPr>
          </a:p>
        </p:txBody>
      </p:sp>
      <p:sp>
        <p:nvSpPr>
          <p:cNvPr id="29" name="Text Box 24"/>
          <p:cNvSpPr txBox="1"/>
          <p:nvPr/>
        </p:nvSpPr>
        <p:spPr>
          <a:xfrm>
            <a:off x="3457575" y="4089400"/>
            <a:ext cx="5033963" cy="523875"/>
          </a:xfrm>
          <a:prstGeom prst="rect">
            <a:avLst/>
          </a:prstGeom>
          <a:noFill/>
          <a:ln w="9525">
            <a:noFill/>
          </a:ln>
        </p:spPr>
        <p:txBody>
          <a:bodyPr wrap="none">
            <a:spAutoFit/>
          </a:bodyPr>
          <a:p>
            <a:pPr>
              <a:buFont typeface="Arial" panose="020B0604020202020204" pitchFamily="34" charset="0"/>
              <a:buNone/>
            </a:pPr>
            <a:r>
              <a:rPr lang="zh-CN" altLang="en-US" sz="2800" b="1" dirty="0">
                <a:latin typeface="宋体" panose="02010600030101010101" pitchFamily="2" charset="-122"/>
              </a:rPr>
              <a:t>部位准确</a:t>
            </a:r>
            <a:r>
              <a:rPr lang="en-US" altLang="zh-CN" sz="2800" b="1" dirty="0">
                <a:latin typeface="宋体" panose="02010600030101010101" pitchFamily="2" charset="-122"/>
              </a:rPr>
              <a:t>,</a:t>
            </a:r>
            <a:r>
              <a:rPr lang="zh-CN" altLang="en-US" sz="2800" b="1" dirty="0">
                <a:latin typeface="宋体" panose="02010600030101010101" pitchFamily="2" charset="-122"/>
              </a:rPr>
              <a:t>远心端向近心端包扎</a:t>
            </a:r>
            <a:endParaRPr lang="zh-CN" altLang="en-US" sz="2800" dirty="0">
              <a:latin typeface="宋体" panose="02010600030101010101" pitchFamily="2" charset="-122"/>
            </a:endParaRPr>
          </a:p>
        </p:txBody>
      </p:sp>
      <p:sp>
        <p:nvSpPr>
          <p:cNvPr id="30" name="Text Box 25"/>
          <p:cNvSpPr txBox="1"/>
          <p:nvPr/>
        </p:nvSpPr>
        <p:spPr>
          <a:xfrm>
            <a:off x="3409950" y="5238750"/>
            <a:ext cx="5573713" cy="1384300"/>
          </a:xfrm>
          <a:prstGeom prst="rect">
            <a:avLst/>
          </a:prstGeom>
          <a:noFill/>
          <a:ln w="9525">
            <a:noFill/>
          </a:ln>
        </p:spPr>
        <p:txBody>
          <a:bodyPr wrap="none">
            <a:spAutoFit/>
          </a:bodyPr>
          <a:p>
            <a:pPr>
              <a:buFont typeface="Arial" panose="020B0604020202020204" pitchFamily="34" charset="0"/>
              <a:buNone/>
            </a:pPr>
            <a:r>
              <a:rPr lang="zh-CN" altLang="en-US" sz="2800" b="1" dirty="0">
                <a:latin typeface="宋体" panose="02010600030101010101" pitchFamily="2" charset="-122"/>
              </a:rPr>
              <a:t>敷料牢靠</a:t>
            </a:r>
            <a:r>
              <a:rPr lang="en-US" altLang="zh-CN" sz="2800" b="1" dirty="0">
                <a:latin typeface="宋体" panose="02010600030101010101" pitchFamily="2" charset="-122"/>
              </a:rPr>
              <a:t>,</a:t>
            </a:r>
            <a:r>
              <a:rPr lang="zh-CN" altLang="en-US" sz="2800" b="1" dirty="0">
                <a:latin typeface="宋体" panose="02010600030101010101" pitchFamily="2" charset="-122"/>
              </a:rPr>
              <a:t>包扎严密</a:t>
            </a:r>
            <a:r>
              <a:rPr lang="en-US" altLang="zh-CN" sz="2800" b="1" dirty="0">
                <a:latin typeface="宋体" panose="02010600030101010101" pitchFamily="2" charset="-122"/>
              </a:rPr>
              <a:t>,</a:t>
            </a:r>
            <a:r>
              <a:rPr lang="zh-CN" altLang="en-US" sz="2800" b="1" dirty="0">
                <a:latin typeface="宋体" panose="02010600030101010101" pitchFamily="2" charset="-122"/>
              </a:rPr>
              <a:t>避开伤口打结</a:t>
            </a:r>
            <a:endParaRPr lang="en-US" altLang="zh-CN" sz="2800" b="1" dirty="0">
              <a:latin typeface="宋体" panose="02010600030101010101" pitchFamily="2" charset="-122"/>
            </a:endParaRPr>
          </a:p>
          <a:p>
            <a:pPr>
              <a:buFont typeface="Arial" panose="020B0604020202020204" pitchFamily="34" charset="0"/>
              <a:buNone/>
            </a:pPr>
            <a:r>
              <a:rPr lang="zh-CN" altLang="en-US" sz="2800" b="1" dirty="0">
                <a:latin typeface="宋体" panose="02010600030101010101" pitchFamily="2" charset="-122"/>
              </a:rPr>
              <a:t>检查肢体末端血液循环</a:t>
            </a:r>
            <a:endParaRPr lang="zh-CN" altLang="en-US" sz="2800" b="1" dirty="0">
              <a:latin typeface="宋体" panose="02010600030101010101" pitchFamily="2" charset="-122"/>
            </a:endParaRPr>
          </a:p>
          <a:p>
            <a:pPr>
              <a:buFont typeface="Arial" panose="020B0604020202020204" pitchFamily="34" charset="0"/>
              <a:buNone/>
            </a:pPr>
            <a:endParaRPr lang="zh-CN" altLang="en-US" sz="2800" dirty="0">
              <a:latin typeface="华文楷体" panose="02010600040101010101" pitchFamily="2" charset="-122"/>
              <a:ea typeface="华文楷体" panose="02010600040101010101" pitchFamily="2" charset="-122"/>
            </a:endParaRPr>
          </a:p>
        </p:txBody>
      </p:sp>
      <p:sp>
        <p:nvSpPr>
          <p:cNvPr id="4813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5</a:t>
            </a:r>
            <a:endParaRPr lang="zh-CN" altLang="en-US" sz="3200" b="1" dirty="0">
              <a:solidFill>
                <a:schemeClr val="bg1"/>
              </a:solidFill>
              <a:latin typeface="宋体" panose="02010600030101010101" pitchFamily="2" charset="-122"/>
            </a:endParaRPr>
          </a:p>
        </p:txBody>
      </p:sp>
      <p:sp>
        <p:nvSpPr>
          <p:cNvPr id="48139"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包扎要求</a:t>
            </a:r>
            <a:endParaRPr lang="zh-CN" altLang="en-US" sz="3200" b="1" dirty="0">
              <a:solidFill>
                <a:srgbClr val="5F5F5F"/>
              </a:solidFill>
              <a:latin typeface="宋体" panose="02010600030101010101" pitchFamily="2" charset="-122"/>
            </a:endParaRPr>
          </a:p>
        </p:txBody>
      </p:sp>
      <p:pic>
        <p:nvPicPr>
          <p:cNvPr id="6" name="图片 5" descr="图片1"/>
          <p:cNvPicPr>
            <a:picLocks noChangeAspect="1"/>
          </p:cNvPicPr>
          <p:nvPr/>
        </p:nvPicPr>
        <p:blipFill>
          <a:blip r:embed="rId5"/>
          <a:stretch>
            <a:fillRect/>
          </a:stretch>
        </p:blipFill>
        <p:spPr>
          <a:xfrm>
            <a:off x="-6350" y="6258560"/>
            <a:ext cx="9156700" cy="646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par>
                          <p:cTn id="18" fill="hold">
                            <p:stCondLst>
                              <p:cond delay="1500"/>
                            </p:stCondLst>
                            <p:childTnLst>
                              <p:par>
                                <p:cTn id="19" presetID="4" presetClass="entr" presetSubtype="16"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ox(in)">
                                      <p:cBhvr>
                                        <p:cTn id="21" dur="500"/>
                                        <p:tgtEl>
                                          <p:spTgt spid="28"/>
                                        </p:tgtEl>
                                      </p:cBhvr>
                                    </p:animEffect>
                                  </p:childTnLst>
                                </p:cTn>
                              </p:par>
                            </p:childTnLst>
                          </p:cTn>
                        </p:par>
                        <p:par>
                          <p:cTn id="22" fill="hold">
                            <p:stCondLst>
                              <p:cond delay="2000"/>
                            </p:stCondLst>
                            <p:childTnLst>
                              <p:par>
                                <p:cTn id="23" presetID="15"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000000"/>
                                          </p:val>
                                        </p:tav>
                                        <p:tav tm="100000">
                                          <p:val>
                                            <p:strVal val="#ppt_w"/>
                                          </p:val>
                                        </p:tav>
                                      </p:tavLst>
                                    </p:anim>
                                    <p:anim calcmode="lin" valueType="num">
                                      <p:cBhvr>
                                        <p:cTn id="26" dur="1000" fill="hold"/>
                                        <p:tgtEl>
                                          <p:spTgt spid="3"/>
                                        </p:tgtEl>
                                        <p:attrNameLst>
                                          <p:attrName>ppt_h</p:attrName>
                                        </p:attrNameLst>
                                      </p:cBhvr>
                                      <p:tavLst>
                                        <p:tav tm="0">
                                          <p:val>
                                            <p:fltVal val="0.00000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000000"/>
                                          </p:val>
                                        </p:tav>
                                        <p:tav tm="100000">
                                          <p:val>
                                            <p:fltVal val="1.000000"/>
                                          </p:val>
                                        </p:tav>
                                      </p:tavLst>
                                    </p:anim>
                                    <p:anim calcmode="lin" valueType="num">
                                      <p:cBhvr>
                                        <p:cTn id="28" dur="1000" fill="hold"/>
                                        <p:tgtEl>
                                          <p:spTgt spid="3"/>
                                        </p:tgtEl>
                                        <p:attrNameLst>
                                          <p:attrName>ppt_y</p:attrName>
                                        </p:attrNameLst>
                                      </p:cBhvr>
                                      <p:tavLst>
                                        <p:tav tm="0" fmla="#ppt_y+(sin(-2*pi*(1-$))*-#ppt_x+cos(-2*pi*(1-$))*(1-#ppt_y))*(1-$)">
                                          <p:val>
                                            <p:fltVal val="0.000000"/>
                                          </p:val>
                                        </p:tav>
                                        <p:tav tm="100000">
                                          <p:val>
                                            <p:fltVal val="1.000000"/>
                                          </p:val>
                                        </p:tav>
                                      </p:tavLst>
                                    </p:anim>
                                  </p:childTnLst>
                                </p:cTn>
                              </p:par>
                            </p:childTnLst>
                          </p:cTn>
                        </p:par>
                        <p:par>
                          <p:cTn id="29" fill="hold">
                            <p:stCondLst>
                              <p:cond delay="3000"/>
                            </p:stCondLst>
                            <p:childTnLst>
                              <p:par>
                                <p:cTn id="30" presetID="15" presetClass="entr" presetSubtype="0"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fltVal val="0.000000"/>
                                          </p:val>
                                        </p:tav>
                                        <p:tav tm="100000">
                                          <p:val>
                                            <p:strVal val="#ppt_w"/>
                                          </p:val>
                                        </p:tav>
                                      </p:tavLst>
                                    </p:anim>
                                    <p:anim calcmode="lin" valueType="num">
                                      <p:cBhvr>
                                        <p:cTn id="33" dur="1000" fill="hold"/>
                                        <p:tgtEl>
                                          <p:spTgt spid="29"/>
                                        </p:tgtEl>
                                        <p:attrNameLst>
                                          <p:attrName>ppt_h</p:attrName>
                                        </p:attrNameLst>
                                      </p:cBhvr>
                                      <p:tavLst>
                                        <p:tav tm="0">
                                          <p:val>
                                            <p:fltVal val="0.000000"/>
                                          </p:val>
                                        </p:tav>
                                        <p:tav tm="100000">
                                          <p:val>
                                            <p:strVal val="#ppt_h"/>
                                          </p:val>
                                        </p:tav>
                                      </p:tavLst>
                                    </p:anim>
                                    <p:anim calcmode="lin" valueType="num">
                                      <p:cBhvr>
                                        <p:cTn id="34" dur="1000" fill="hold"/>
                                        <p:tgtEl>
                                          <p:spTgt spid="29"/>
                                        </p:tgtEl>
                                        <p:attrNameLst>
                                          <p:attrName>ppt_x</p:attrName>
                                        </p:attrNameLst>
                                      </p:cBhvr>
                                      <p:tavLst>
                                        <p:tav tm="0" fmla="#ppt_x+(cos(-2*pi*(1-$))*-#ppt_x-sin(-2*pi*(1-$))*(1-#ppt_y))*(1-$)">
                                          <p:val>
                                            <p:fltVal val="0.000000"/>
                                          </p:val>
                                        </p:tav>
                                        <p:tav tm="100000">
                                          <p:val>
                                            <p:fltVal val="1.000000"/>
                                          </p:val>
                                        </p:tav>
                                      </p:tavLst>
                                    </p:anim>
                                    <p:anim calcmode="lin" valueType="num">
                                      <p:cBhvr>
                                        <p:cTn id="35" dur="1000" fill="hold"/>
                                        <p:tgtEl>
                                          <p:spTgt spid="29"/>
                                        </p:tgtEl>
                                        <p:attrNameLst>
                                          <p:attrName>ppt_y</p:attrName>
                                        </p:attrNameLst>
                                      </p:cBhvr>
                                      <p:tavLst>
                                        <p:tav tm="0" fmla="#ppt_y+(sin(-2*pi*(1-$))*-#ppt_x+cos(-2*pi*(1-$))*(1-#ppt_y))*(1-$)">
                                          <p:val>
                                            <p:fltVal val="0.000000"/>
                                          </p:val>
                                        </p:tav>
                                        <p:tav tm="100000">
                                          <p:val>
                                            <p:fltVal val="1.000000"/>
                                          </p:val>
                                        </p:tav>
                                      </p:tavLst>
                                    </p:anim>
                                  </p:child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heckerboard(across)">
                                      <p:cBhvr>
                                        <p:cTn id="39" dur="500"/>
                                        <p:tgtEl>
                                          <p:spTgt spid="5"/>
                                        </p:tgtEl>
                                      </p:cBhvr>
                                    </p:animEffect>
                                  </p:childTnLst>
                                </p:cTn>
                              </p:par>
                            </p:childTnLst>
                          </p:cTn>
                        </p:par>
                        <p:par>
                          <p:cTn id="40" fill="hold">
                            <p:stCondLst>
                              <p:cond delay="4500"/>
                            </p:stCondLst>
                            <p:childTnLst>
                              <p:par>
                                <p:cTn id="41" presetID="5" presetClass="entr" presetSubtype="1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heckerboard(across)">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49155"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包扎方法</a:t>
            </a:r>
            <a:endParaRPr lang="zh-CN" altLang="en-US" sz="3200" b="1" dirty="0">
              <a:solidFill>
                <a:srgbClr val="5F5F5F"/>
              </a:solidFill>
              <a:latin typeface="宋体" panose="02010600030101010101" pitchFamily="2" charset="-122"/>
            </a:endParaRPr>
          </a:p>
        </p:txBody>
      </p:sp>
      <p:sp>
        <p:nvSpPr>
          <p:cNvPr id="49156" name="TextBox 2"/>
          <p:cNvSpPr txBox="1"/>
          <p:nvPr/>
        </p:nvSpPr>
        <p:spPr>
          <a:xfrm>
            <a:off x="827088" y="1341438"/>
            <a:ext cx="5786437" cy="584200"/>
          </a:xfrm>
          <a:prstGeom prst="rect">
            <a:avLst/>
          </a:prstGeom>
          <a:noFill/>
          <a:ln w="9525">
            <a:noFill/>
          </a:ln>
        </p:spPr>
        <p:txBody>
          <a:bodyPr>
            <a:spAutoFit/>
          </a:bodyPr>
          <a:p>
            <a:r>
              <a:rPr lang="en-US" altLang="zh-CN" sz="3200" b="1" dirty="0">
                <a:solidFill>
                  <a:schemeClr val="accent1"/>
                </a:solidFill>
                <a:latin typeface="宋体" panose="02010600030101010101" pitchFamily="2" charset="-122"/>
              </a:rPr>
              <a:t>A</a:t>
            </a:r>
            <a:r>
              <a:rPr lang="zh-CN" altLang="en-US" sz="3200" b="1" dirty="0">
                <a:solidFill>
                  <a:schemeClr val="accent1"/>
                </a:solidFill>
                <a:latin typeface="宋体" panose="02010600030101010101" pitchFamily="2" charset="-122"/>
              </a:rPr>
              <a:t>、尼龙网套及自粘创可贴</a:t>
            </a:r>
            <a:endParaRPr lang="zh-CN" altLang="en-US" sz="3200" b="1" dirty="0">
              <a:solidFill>
                <a:schemeClr val="accent1"/>
              </a:solidFill>
              <a:latin typeface="宋体" panose="02010600030101010101" pitchFamily="2" charset="-122"/>
            </a:endParaRPr>
          </a:p>
        </p:txBody>
      </p:sp>
      <p:pic>
        <p:nvPicPr>
          <p:cNvPr id="49157" name="图片 3" descr="timg (1).jpg"/>
          <p:cNvPicPr>
            <a:picLocks noChangeAspect="1"/>
          </p:cNvPicPr>
          <p:nvPr/>
        </p:nvPicPr>
        <p:blipFill>
          <a:blip r:embed="rId1"/>
          <a:stretch>
            <a:fillRect/>
          </a:stretch>
        </p:blipFill>
        <p:spPr>
          <a:xfrm>
            <a:off x="928688" y="2928938"/>
            <a:ext cx="2714625" cy="2070100"/>
          </a:xfrm>
          <a:prstGeom prst="rect">
            <a:avLst/>
          </a:prstGeom>
          <a:noFill/>
          <a:ln w="9525">
            <a:noFill/>
          </a:ln>
        </p:spPr>
      </p:pic>
      <p:pic>
        <p:nvPicPr>
          <p:cNvPr id="49158" name="图片 4" descr="5664043_213437563192_2.jpg"/>
          <p:cNvPicPr>
            <a:picLocks noChangeAspect="1"/>
          </p:cNvPicPr>
          <p:nvPr/>
        </p:nvPicPr>
        <p:blipFill>
          <a:blip r:embed="rId2"/>
          <a:stretch>
            <a:fillRect/>
          </a:stretch>
        </p:blipFill>
        <p:spPr>
          <a:xfrm>
            <a:off x="4500563" y="3000375"/>
            <a:ext cx="3382962" cy="2000250"/>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4"/>
          <p:cNvSpPr txBox="1">
            <a:spLocks noChangeArrowheads="1"/>
          </p:cNvSpPr>
          <p:nvPr/>
        </p:nvSpPr>
        <p:spPr bwMode="auto">
          <a:xfrm>
            <a:off x="309563" y="4735513"/>
            <a:ext cx="4232275" cy="1139825"/>
          </a:xfrm>
          <a:prstGeom prst="rect">
            <a:avLst/>
          </a:prstGeom>
          <a:noFill/>
          <a:ln>
            <a:noFill/>
          </a:ln>
        </p:spPr>
        <p:txBody>
          <a:bodyPr anchor="ctr">
            <a:spAutoFit/>
          </a:bodyPr>
          <a:lstStyle>
            <a:lvl1pPr algn="l" fontAlgn="base">
              <a:defRPr>
                <a:solidFill>
                  <a:schemeClr val="tx1"/>
                </a:solidFill>
                <a:latin typeface="Arial" panose="020B0604020202020204" pitchFamily="34" charset="0"/>
              </a:defRPr>
            </a:lvl1pPr>
            <a:lvl2pPr marL="742950" indent="-285750" algn="l" fontAlgn="base">
              <a:defRPr>
                <a:solidFill>
                  <a:schemeClr val="tx1"/>
                </a:solidFill>
                <a:latin typeface="Arial" panose="020B0604020202020204" pitchFamily="34" charset="0"/>
              </a:defRPr>
            </a:lvl2pPr>
            <a:lvl3pPr marL="1143000" indent="-228600" algn="l" fontAlgn="base">
              <a:defRPr>
                <a:solidFill>
                  <a:schemeClr val="tx1"/>
                </a:solidFill>
                <a:latin typeface="Arial" panose="020B0604020202020204" pitchFamily="34" charset="0"/>
              </a:defRPr>
            </a:lvl3pPr>
            <a:lvl4pPr marL="1600200" indent="-228600" algn="l" fontAlgn="base">
              <a:defRPr>
                <a:solidFill>
                  <a:schemeClr val="tx1"/>
                </a:solidFill>
                <a:latin typeface="Arial" panose="020B0604020202020204" pitchFamily="34" charset="0"/>
              </a:defRPr>
            </a:lvl4pPr>
            <a:lvl5pPr marL="2057400" indent="-228600" algn="l" fontAlgn="base">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u"/>
              <a:defRPr/>
            </a:pP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用于肢体粗细不一致的部位</a:t>
            </a:r>
            <a:endParaRPr kumimoji="0" lang="en-US" altLang="zh-CN"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u"/>
              <a:defRPr/>
            </a:pP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 没有弹性的绷带使用</a:t>
            </a:r>
            <a:endPar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ts val="2400"/>
              </a:lnSpc>
              <a:spcBef>
                <a:spcPts val="0"/>
              </a:spcBef>
              <a:spcAft>
                <a:spcPts val="0"/>
              </a:spcAft>
              <a:buClrTx/>
              <a:buSzTx/>
              <a:buFont typeface="Arial" panose="020B0604020202020204" pitchFamily="34" charset="0"/>
              <a:buNone/>
              <a:defRPr/>
            </a:pPr>
            <a:endPar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mn-ea"/>
              <a:cs typeface="+mn-cs"/>
            </a:endParaRPr>
          </a:p>
        </p:txBody>
      </p:sp>
      <p:sp>
        <p:nvSpPr>
          <p:cNvPr id="4" name="TextBox 3"/>
          <p:cNvSpPr txBox="1"/>
          <p:nvPr/>
        </p:nvSpPr>
        <p:spPr>
          <a:xfrm>
            <a:off x="5076825" y="1163638"/>
            <a:ext cx="3281363" cy="1200150"/>
          </a:xfrm>
          <a:prstGeom prst="rect">
            <a:avLst/>
          </a:prstGeom>
          <a:noFill/>
        </p:spPr>
        <p:txBody>
          <a:bodyPr anchor="b">
            <a:spAutoFit/>
          </a:bodyPr>
          <a:lstStyle>
            <a:lvl1pPr algn="l" fontAlgn="base">
              <a:defRPr>
                <a:solidFill>
                  <a:schemeClr val="tx1"/>
                </a:solidFill>
                <a:latin typeface="Arial" panose="020B0604020202020204" pitchFamily="34" charset="0"/>
              </a:defRPr>
            </a:lvl1pPr>
            <a:lvl2pPr marL="742950" indent="-285750" algn="l" fontAlgn="base">
              <a:defRPr>
                <a:solidFill>
                  <a:schemeClr val="tx1"/>
                </a:solidFill>
                <a:latin typeface="Arial" panose="020B0604020202020204" pitchFamily="34" charset="0"/>
              </a:defRPr>
            </a:lvl2pPr>
            <a:lvl3pPr marL="1143000" indent="-228600" algn="l" fontAlgn="base">
              <a:defRPr>
                <a:solidFill>
                  <a:schemeClr val="tx1"/>
                </a:solidFill>
                <a:latin typeface="Arial" panose="020B0604020202020204" pitchFamily="34" charset="0"/>
              </a:defRPr>
            </a:lvl3pPr>
            <a:lvl4pPr marL="1600200" indent="-228600" algn="l" fontAlgn="base">
              <a:defRPr>
                <a:solidFill>
                  <a:schemeClr val="tx1"/>
                </a:solidFill>
                <a:latin typeface="Arial" panose="020B0604020202020204" pitchFamily="34" charset="0"/>
              </a:defRPr>
            </a:lvl4pPr>
            <a:lvl5pPr marL="2057400" indent="-228600" algn="l" fontAlgn="base">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l"/>
              <a:defRPr/>
            </a:pPr>
            <a:r>
              <a:rPr kumimoji="0" lang="zh-CN" altLang="en-US" sz="2400" b="0" i="0" u="none" strike="noStrike" kern="1200" cap="none" spc="0" normalizeH="0" baseline="0" noProof="0" dirty="0" smtClean="0">
                <a:ln>
                  <a:noFill/>
                </a:ln>
                <a:solidFill>
                  <a:srgbClr val="C00000"/>
                </a:solidFill>
                <a:effectLst/>
                <a:uLnTx/>
                <a:uFillTx/>
                <a:latin typeface="+mj-ea"/>
                <a:ea typeface="+mj-ea"/>
                <a:cs typeface="+mn-cs"/>
              </a:rPr>
              <a:t> </a:t>
            </a: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一手拿绷带头</a:t>
            </a:r>
            <a:endParaRPr kumimoji="0" lang="en-US" altLang="zh-CN"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l"/>
              <a:defRPr/>
            </a:pP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 另一手拿绷带卷</a:t>
            </a:r>
            <a:endParaRPr kumimoji="0" lang="en-US" altLang="zh-CN"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l"/>
              <a:defRPr/>
            </a:pP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 头向内卷向上</a:t>
            </a:r>
            <a:endParaRPr kumimoji="0" lang="en-US" altLang="zh-CN"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5" name="TextBox 10"/>
          <p:cNvSpPr txBox="1">
            <a:spLocks noChangeArrowheads="1"/>
          </p:cNvSpPr>
          <p:nvPr/>
        </p:nvSpPr>
        <p:spPr bwMode="auto">
          <a:xfrm>
            <a:off x="4922838" y="4716463"/>
            <a:ext cx="4221163" cy="1570038"/>
          </a:xfrm>
          <a:prstGeom prst="rect">
            <a:avLst/>
          </a:prstGeom>
          <a:noFill/>
          <a:ln>
            <a:noFill/>
          </a:ln>
        </p:spPr>
        <p:txBody>
          <a:bodyPr>
            <a:spAutoFit/>
          </a:bodyPr>
          <a:lstStyle>
            <a:lvl1pPr algn="l" fontAlgn="base">
              <a:defRPr>
                <a:solidFill>
                  <a:schemeClr val="tx1"/>
                </a:solidFill>
                <a:latin typeface="Arial" panose="020B0604020202020204" pitchFamily="34" charset="0"/>
              </a:defRPr>
            </a:lvl1pPr>
            <a:lvl2pPr marL="742950" indent="-285750" algn="l" fontAlgn="base">
              <a:defRPr>
                <a:solidFill>
                  <a:schemeClr val="tx1"/>
                </a:solidFill>
                <a:latin typeface="Arial" panose="020B0604020202020204" pitchFamily="34" charset="0"/>
              </a:defRPr>
            </a:lvl2pPr>
            <a:lvl3pPr marL="1143000" indent="-228600" algn="l" fontAlgn="base">
              <a:defRPr>
                <a:solidFill>
                  <a:schemeClr val="tx1"/>
                </a:solidFill>
                <a:latin typeface="Arial" panose="020B0604020202020204" pitchFamily="34" charset="0"/>
              </a:defRPr>
            </a:lvl3pPr>
            <a:lvl4pPr marL="1600200" indent="-228600" algn="l" fontAlgn="base">
              <a:defRPr>
                <a:solidFill>
                  <a:schemeClr val="tx1"/>
                </a:solidFill>
                <a:latin typeface="Arial" panose="020B0604020202020204" pitchFamily="34" charset="0"/>
              </a:defRPr>
            </a:lvl4pPr>
            <a:lvl5pPr marL="2057400" indent="-228600" algn="l" fontAlgn="base">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n"/>
              <a:defRPr/>
            </a:pP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从远心端往近心端包</a:t>
            </a:r>
            <a:endPar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a:p>
            <a:pPr marL="457200" marR="0" lvl="0" indent="-457200" algn="l" defTabSz="914400" rtl="0" eaLnBrk="1" fontAlgn="base" latinLnBrk="0" hangingPunct="1">
              <a:lnSpc>
                <a:spcPct val="100000"/>
              </a:lnSpc>
              <a:spcBef>
                <a:spcPts val="0"/>
              </a:spcBef>
              <a:spcAft>
                <a:spcPts val="0"/>
              </a:spcAft>
              <a:buClrTx/>
              <a:buSzTx/>
              <a:buFont typeface="Wingdings" panose="05000000000000000000" pitchFamily="2" charset="2"/>
              <a:buChar char="n"/>
              <a:defRPr/>
            </a:pPr>
            <a:r>
              <a:rPr kumimoji="0" lang="zh-CN" altLang="en-US" sz="2400" b="0"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环绕时压住前一圈的</a:t>
            </a:r>
            <a:r>
              <a:rPr kumimoji="0" lang="en-US" altLang="zh-CN" sz="2400" b="0"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1/2</a:t>
            </a:r>
            <a:r>
              <a:rPr kumimoji="0" lang="zh-CN" altLang="en-US" sz="2400" b="0"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或</a:t>
            </a:r>
            <a:r>
              <a:rPr kumimoji="0" lang="en-US" altLang="zh-CN" sz="2400" b="0"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1/3</a:t>
            </a:r>
            <a:endParaRPr kumimoji="0" lang="en-US" altLang="zh-CN" sz="2400" b="0"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457200" marR="0" lvl="0" indent="-457200" algn="l" defTabSz="914400" rtl="0" eaLnBrk="1" fontAlgn="base" latinLnBrk="0" hangingPunct="1">
              <a:lnSpc>
                <a:spcPct val="100000"/>
              </a:lnSpc>
              <a:spcBef>
                <a:spcPts val="0"/>
              </a:spcBef>
              <a:spcAft>
                <a:spcPts val="0"/>
              </a:spcAft>
              <a:buClrTx/>
              <a:buSzTx/>
              <a:buFont typeface="Wingdings" panose="05000000000000000000" pitchFamily="2" charset="2"/>
              <a:buChar char="n"/>
              <a:defRPr/>
            </a:pP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均匀包扎</a:t>
            </a:r>
            <a:endPar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6" name="矩形 4"/>
          <p:cNvSpPr/>
          <p:nvPr/>
        </p:nvSpPr>
        <p:spPr>
          <a:xfrm>
            <a:off x="3492500" y="3789363"/>
            <a:ext cx="2006600" cy="641350"/>
          </a:xfrm>
          <a:custGeom>
            <a:avLst/>
            <a:gdLst/>
            <a:ahLst/>
            <a:cxnLst/>
            <a:rect l="l" t="t" r="r" b="b"/>
            <a:pathLst>
              <a:path w="1320797" h="1004887">
                <a:moveTo>
                  <a:pt x="325434" y="0"/>
                </a:moveTo>
                <a:lnTo>
                  <a:pt x="1320797" y="0"/>
                </a:lnTo>
                <a:lnTo>
                  <a:pt x="1320797" y="172378"/>
                </a:lnTo>
                <a:lnTo>
                  <a:pt x="1162095" y="385367"/>
                </a:lnTo>
                <a:lnTo>
                  <a:pt x="1164451" y="388528"/>
                </a:lnTo>
                <a:lnTo>
                  <a:pt x="1079569" y="502444"/>
                </a:lnTo>
                <a:lnTo>
                  <a:pt x="1158049" y="607767"/>
                </a:lnTo>
                <a:lnTo>
                  <a:pt x="1155746" y="610857"/>
                </a:lnTo>
                <a:lnTo>
                  <a:pt x="1320797" y="832365"/>
                </a:lnTo>
                <a:lnTo>
                  <a:pt x="1320797" y="1004887"/>
                </a:lnTo>
                <a:lnTo>
                  <a:pt x="325434" y="1004887"/>
                </a:lnTo>
                <a:lnTo>
                  <a:pt x="325434" y="583737"/>
                </a:lnTo>
                <a:lnTo>
                  <a:pt x="215638" y="583737"/>
                </a:lnTo>
                <a:lnTo>
                  <a:pt x="215638" y="792162"/>
                </a:lnTo>
                <a:lnTo>
                  <a:pt x="0" y="502444"/>
                </a:lnTo>
                <a:lnTo>
                  <a:pt x="215638" y="212725"/>
                </a:lnTo>
                <a:lnTo>
                  <a:pt x="215638" y="421149"/>
                </a:lnTo>
                <a:lnTo>
                  <a:pt x="325434" y="421149"/>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lIns="432000" bIns="46800" anchor="ct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000" b="1" i="0" u="none" strike="noStrike" kern="0" cap="none" spc="0" normalizeH="0" baseline="0" noProof="0" dirty="0">
                <a:ln>
                  <a:noFill/>
                </a:ln>
                <a:solidFill>
                  <a:srgbClr val="4D4D4D"/>
                </a:solidFill>
                <a:effectLst/>
                <a:uLnTx/>
                <a:uFillTx/>
                <a:latin typeface="Impact" panose="020B0806030902050204" pitchFamily="34" charset="0"/>
                <a:ea typeface="+mn-ea"/>
                <a:cs typeface="+mn-cs"/>
              </a:rPr>
              <a:t>  </a:t>
            </a:r>
            <a:r>
              <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rPr>
              <a:t>螺旋返折</a:t>
            </a:r>
            <a:endPar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endParaRPr>
          </a:p>
        </p:txBody>
      </p:sp>
      <p:sp>
        <p:nvSpPr>
          <p:cNvPr id="7" name="矩形 41"/>
          <p:cNvSpPr/>
          <p:nvPr/>
        </p:nvSpPr>
        <p:spPr>
          <a:xfrm>
            <a:off x="1692275" y="1773238"/>
            <a:ext cx="1285875" cy="500063"/>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rPr>
              <a:t>环形</a:t>
            </a:r>
            <a:endPar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endParaRPr>
          </a:p>
        </p:txBody>
      </p:sp>
      <p:sp>
        <p:nvSpPr>
          <p:cNvPr id="8" name="矩形 47"/>
          <p:cNvSpPr/>
          <p:nvPr/>
        </p:nvSpPr>
        <p:spPr>
          <a:xfrm>
            <a:off x="6804025" y="2492375"/>
            <a:ext cx="1081088" cy="644525"/>
          </a:xfrm>
          <a:custGeom>
            <a:avLst/>
            <a:gdLst/>
            <a:ahLst/>
            <a:cxnLst/>
            <a:rect l="l" t="t" r="r" b="b"/>
            <a:pathLst>
              <a:path w="995364" h="1328736">
                <a:moveTo>
                  <a:pt x="0" y="0"/>
                </a:moveTo>
                <a:lnTo>
                  <a:pt x="995364" y="0"/>
                </a:lnTo>
                <a:lnTo>
                  <a:pt x="995364" y="1004887"/>
                </a:lnTo>
                <a:lnTo>
                  <a:pt x="609711" y="1004887"/>
                </a:lnTo>
                <a:lnTo>
                  <a:pt x="609711" y="1113098"/>
                </a:lnTo>
                <a:lnTo>
                  <a:pt x="817564" y="1113098"/>
                </a:lnTo>
                <a:lnTo>
                  <a:pt x="528639" y="1328736"/>
                </a:lnTo>
                <a:lnTo>
                  <a:pt x="239713" y="1113098"/>
                </a:lnTo>
                <a:lnTo>
                  <a:pt x="447568" y="1113098"/>
                </a:lnTo>
                <a:lnTo>
                  <a:pt x="447568" y="1004887"/>
                </a:lnTo>
                <a:lnTo>
                  <a:pt x="0" y="1004887"/>
                </a:lnTo>
                <a:lnTo>
                  <a:pt x="0" y="832510"/>
                </a:lnTo>
                <a:lnTo>
                  <a:pt x="158702" y="619521"/>
                </a:lnTo>
                <a:lnTo>
                  <a:pt x="156346" y="616359"/>
                </a:lnTo>
                <a:lnTo>
                  <a:pt x="241228" y="502444"/>
                </a:lnTo>
                <a:lnTo>
                  <a:pt x="162748" y="397120"/>
                </a:lnTo>
                <a:lnTo>
                  <a:pt x="165051" y="394031"/>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bIns="288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000" b="1" i="0" u="none" strike="noStrike" kern="0" cap="none" spc="0" normalizeH="0" baseline="0" noProof="0" dirty="0">
                <a:ln>
                  <a:noFill/>
                </a:ln>
                <a:solidFill>
                  <a:srgbClr val="4D4D4D"/>
                </a:solidFill>
                <a:effectLst/>
                <a:uLnTx/>
                <a:uFillTx/>
                <a:latin typeface="Impact" panose="020B0806030902050204" pitchFamily="34" charset="0"/>
                <a:ea typeface="+mn-ea"/>
                <a:cs typeface="+mn-cs"/>
              </a:rPr>
              <a:t>    </a:t>
            </a:r>
            <a:r>
              <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rPr>
              <a:t>螺旋</a:t>
            </a:r>
            <a:endPar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endParaRPr>
          </a:p>
        </p:txBody>
      </p:sp>
      <p:pic>
        <p:nvPicPr>
          <p:cNvPr id="9" name="Picture 13" descr="DSCF0364"/>
          <p:cNvPicPr>
            <a:picLocks noChangeAspect="1" noChangeArrowheads="1"/>
          </p:cNvPicPr>
          <p:nvPr/>
        </p:nvPicPr>
        <p:blipFill>
          <a:blip r:embed="rId1" cstate="print"/>
          <a:srcRect l="15799" t="10501" r="32451" b="25224"/>
          <a:stretch>
            <a:fillRect/>
          </a:stretch>
        </p:blipFill>
        <p:spPr bwMode="auto">
          <a:xfrm>
            <a:off x="3059832" y="1484784"/>
            <a:ext cx="2000264" cy="139795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Picture 4" descr="DSCN2541"/>
          <p:cNvPicPr>
            <a:picLocks noChangeAspect="1" noChangeArrowheads="1"/>
          </p:cNvPicPr>
          <p:nvPr/>
        </p:nvPicPr>
        <p:blipFill>
          <a:blip r:embed="rId2" cstate="print"/>
          <a:srcRect/>
          <a:stretch>
            <a:fillRect/>
          </a:stretch>
        </p:blipFill>
        <p:spPr bwMode="auto">
          <a:xfrm>
            <a:off x="6286512" y="3285554"/>
            <a:ext cx="2071702" cy="14310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Picture 4" descr="DSCN2542"/>
          <p:cNvPicPr>
            <a:picLocks noChangeAspect="1" noChangeArrowheads="1"/>
          </p:cNvPicPr>
          <p:nvPr/>
        </p:nvPicPr>
        <p:blipFill>
          <a:blip r:embed="rId3" cstate="print">
            <a:lum bright="36000" contrast="48000"/>
          </a:blip>
          <a:srcRect/>
          <a:stretch>
            <a:fillRect/>
          </a:stretch>
        </p:blipFill>
        <p:spPr>
          <a:xfrm>
            <a:off x="1285852" y="3285554"/>
            <a:ext cx="2137724" cy="142876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50187" name="TextBox 2"/>
          <p:cNvSpPr txBox="1"/>
          <p:nvPr/>
        </p:nvSpPr>
        <p:spPr>
          <a:xfrm>
            <a:off x="3419475" y="188913"/>
            <a:ext cx="2952750" cy="584200"/>
          </a:xfrm>
          <a:prstGeom prst="rect">
            <a:avLst/>
          </a:prstGeom>
          <a:noFill/>
          <a:ln w="9525">
            <a:noFill/>
          </a:ln>
        </p:spPr>
        <p:txBody>
          <a:bodyPr>
            <a:spAutoFit/>
          </a:bodyPr>
          <a:p>
            <a:r>
              <a:rPr lang="en-US" altLang="zh-CN" sz="3200" b="1" dirty="0">
                <a:solidFill>
                  <a:schemeClr val="accent1"/>
                </a:solidFill>
                <a:latin typeface="宋体" panose="02010600030101010101" pitchFamily="2" charset="-122"/>
              </a:rPr>
              <a:t>B</a:t>
            </a:r>
            <a:r>
              <a:rPr lang="zh-CN" altLang="en-US" sz="3200" b="1" dirty="0">
                <a:solidFill>
                  <a:schemeClr val="accent1"/>
                </a:solidFill>
                <a:latin typeface="宋体" panose="02010600030101010101" pitchFamily="2" charset="-122"/>
              </a:rPr>
              <a:t>、绷带包扎</a:t>
            </a:r>
            <a:endParaRPr lang="zh-CN" altLang="en-US" sz="3200" b="1" dirty="0">
              <a:solidFill>
                <a:schemeClr val="accent1"/>
              </a:solidFill>
              <a:latin typeface="宋体" panose="02010600030101010101" pitchFamily="2" charset="-122"/>
            </a:endParaRPr>
          </a:p>
        </p:txBody>
      </p:sp>
      <p:sp>
        <p:nvSpPr>
          <p:cNvPr id="5018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50189"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包扎方法</a:t>
            </a:r>
            <a:endParaRPr lang="zh-CN" altLang="en-US" sz="3200" b="1" dirty="0">
              <a:solidFill>
                <a:srgbClr val="5F5F5F"/>
              </a:solidFill>
              <a:latin typeface="宋体" panose="02010600030101010101" pitchFamily="2" charset="-122"/>
            </a:endParaRPr>
          </a:p>
        </p:txBody>
      </p:sp>
      <p:pic>
        <p:nvPicPr>
          <p:cNvPr id="2" name="图片 1" descr="图片1"/>
          <p:cNvPicPr>
            <a:picLocks noChangeAspect="1"/>
          </p:cNvPicPr>
          <p:nvPr/>
        </p:nvPicPr>
        <p:blipFill>
          <a:blip r:embed="rId4"/>
          <a:stretch>
            <a:fillRect/>
          </a:stretch>
        </p:blipFill>
        <p:spPr>
          <a:xfrm>
            <a:off x="-6350" y="6287770"/>
            <a:ext cx="9156700" cy="617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0"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549"/>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3049"/>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3549"/>
                            </p:stCondLst>
                            <p:childTnLst>
                              <p:par>
                                <p:cTn id="27" presetID="40" presetClass="entr" presetSubtype="0" fill="hold" grpId="0" nodeType="after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1"/>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5449"/>
                            </p:stCondLst>
                            <p:childTnLst>
                              <p:par>
                                <p:cTn id="33" presetID="22" presetClass="entr" presetSubtype="2"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childTnLst>
                          </p:cTn>
                        </p:par>
                        <p:par>
                          <p:cTn id="36" fill="hold">
                            <p:stCondLst>
                              <p:cond delay="5949"/>
                            </p:stCondLst>
                            <p:childTnLst>
                              <p:par>
                                <p:cTn id="37" presetID="22" presetClass="entr" presetSubtype="8"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6449"/>
                            </p:stCondLst>
                            <p:childTnLst>
                              <p:par>
                                <p:cTn id="41" presetID="40" presetClass="entr" presetSubtype="0" fill="hold" grpId="0" nodeType="afterEffect">
                                  <p:stCondLst>
                                    <p:cond delay="0"/>
                                  </p:stCondLst>
                                  <p:iterate type="lt">
                                    <p:tmPct val="10000"/>
                                  </p:iterate>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anim calcmode="lin" valueType="num">
                                      <p:cBhvr>
                                        <p:cTn id="44" dur="500" fill="hold"/>
                                        <p:tgtEl>
                                          <p:spTgt spid="3"/>
                                        </p:tgtEl>
                                        <p:attrNameLst>
                                          <p:attrName>ppt_x</p:attrName>
                                        </p:attrNameLst>
                                      </p:cBhvr>
                                      <p:tavLst>
                                        <p:tav tm="0">
                                          <p:val>
                                            <p:strVal val="#ppt_x-.1"/>
                                          </p:val>
                                        </p:tav>
                                        <p:tav tm="100000">
                                          <p:val>
                                            <p:strVal val="#ppt_x"/>
                                          </p:val>
                                        </p:tav>
                                      </p:tavLst>
                                    </p:anim>
                                    <p:anim calcmode="lin" valueType="num">
                                      <p:cBhvr>
                                        <p:cTn id="4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extBox 10"/>
          <p:cNvSpPr txBox="1"/>
          <p:nvPr/>
        </p:nvSpPr>
        <p:spPr>
          <a:xfrm>
            <a:off x="3348038" y="333375"/>
            <a:ext cx="4633912" cy="1568450"/>
          </a:xfrm>
          <a:prstGeom prst="rect">
            <a:avLst/>
          </a:prstGeom>
          <a:noFill/>
          <a:ln w="9525">
            <a:noFill/>
          </a:ln>
        </p:spPr>
        <p:txBody>
          <a:bodyPr anchor="b">
            <a:spAutoFit/>
          </a:bodyPr>
          <a:p>
            <a:pPr>
              <a:buFont typeface="Wingdings" panose="05000000000000000000" pitchFamily="2" charset="2"/>
              <a:buChar char="l"/>
            </a:pPr>
            <a:r>
              <a:rPr lang="zh-CN" altLang="en-US" sz="2400" dirty="0">
                <a:solidFill>
                  <a:srgbClr val="C00000"/>
                </a:solidFill>
                <a:latin typeface="宋体" panose="02010600030101010101" pitchFamily="2" charset="-122"/>
              </a:rPr>
              <a:t>从手腕开始，环形两圈</a:t>
            </a:r>
            <a:endParaRPr lang="en-US" altLang="zh-CN" sz="2400" dirty="0">
              <a:solidFill>
                <a:srgbClr val="C00000"/>
              </a:solidFill>
              <a:latin typeface="宋体" panose="02010600030101010101" pitchFamily="2" charset="-122"/>
            </a:endParaRPr>
          </a:p>
          <a:p>
            <a:pPr>
              <a:buFont typeface="Wingdings" panose="05000000000000000000" pitchFamily="2" charset="2"/>
              <a:buChar char="l"/>
            </a:pPr>
            <a:r>
              <a:rPr lang="en-US" altLang="zh-CN" sz="2400" b="1" dirty="0">
                <a:solidFill>
                  <a:srgbClr val="C00000"/>
                </a:solidFill>
                <a:latin typeface="宋体" panose="02010600030101010101" pitchFamily="2" charset="-122"/>
              </a:rPr>
              <a:t> </a:t>
            </a:r>
            <a:r>
              <a:rPr lang="zh-CN" altLang="en-US" sz="2400" dirty="0">
                <a:solidFill>
                  <a:srgbClr val="C00000"/>
                </a:solidFill>
                <a:latin typeface="宋体" panose="02010600030101010101" pitchFamily="2" charset="-122"/>
              </a:rPr>
              <a:t>斜向手指方向，沿四指环形</a:t>
            </a:r>
            <a:endParaRPr lang="en-US" altLang="zh-CN" sz="2400" dirty="0">
              <a:solidFill>
                <a:srgbClr val="C00000"/>
              </a:solidFill>
              <a:latin typeface="宋体" panose="02010600030101010101" pitchFamily="2" charset="-122"/>
            </a:endParaRPr>
          </a:p>
          <a:p>
            <a:pPr>
              <a:buFont typeface="Wingdings" panose="05000000000000000000" pitchFamily="2" charset="2"/>
              <a:buChar char="l"/>
            </a:pPr>
            <a:r>
              <a:rPr lang="zh-CN" altLang="en-US" sz="2400" b="1" dirty="0">
                <a:solidFill>
                  <a:srgbClr val="C00000"/>
                </a:solidFill>
                <a:latin typeface="宋体" panose="02010600030101010101" pitchFamily="2" charset="-122"/>
              </a:rPr>
              <a:t> </a:t>
            </a:r>
            <a:r>
              <a:rPr lang="zh-CN" altLang="en-US" sz="2400" dirty="0">
                <a:solidFill>
                  <a:srgbClr val="C00000"/>
                </a:solidFill>
                <a:latin typeface="宋体" panose="02010600030101010101" pitchFamily="2" charset="-122"/>
              </a:rPr>
              <a:t>然后返回手腕，如此反复“</a:t>
            </a:r>
            <a:r>
              <a:rPr lang="en-US" altLang="zh-CN" sz="2400" dirty="0">
                <a:solidFill>
                  <a:srgbClr val="C00000"/>
                </a:solidFill>
                <a:latin typeface="宋体" panose="02010600030101010101" pitchFamily="2" charset="-122"/>
              </a:rPr>
              <a:t>8</a:t>
            </a:r>
            <a:r>
              <a:rPr lang="zh-CN" altLang="en-US" sz="2400" dirty="0">
                <a:solidFill>
                  <a:srgbClr val="C00000"/>
                </a:solidFill>
                <a:latin typeface="宋体" panose="02010600030101010101" pitchFamily="2" charset="-122"/>
              </a:rPr>
              <a:t>”字包扎</a:t>
            </a:r>
            <a:endParaRPr lang="en-US" altLang="zh-CN" sz="2400" dirty="0">
              <a:solidFill>
                <a:srgbClr val="C00000"/>
              </a:solidFill>
              <a:latin typeface="宋体" panose="02010600030101010101" pitchFamily="2" charset="-122"/>
            </a:endParaRPr>
          </a:p>
        </p:txBody>
      </p:sp>
      <p:sp>
        <p:nvSpPr>
          <p:cNvPr id="12" name="矩形 41"/>
          <p:cNvSpPr/>
          <p:nvPr/>
        </p:nvSpPr>
        <p:spPr>
          <a:xfrm>
            <a:off x="679450" y="2303463"/>
            <a:ext cx="2384425" cy="498475"/>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绷带“</a:t>
            </a:r>
            <a:r>
              <a:rPr kumimoji="0" lang="en-US" altLang="zh-CN" sz="2400" b="1" i="0" u="none" strike="noStrike" kern="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8</a:t>
            </a:r>
            <a:r>
              <a:rPr kumimoji="0" lang="zh-CN" altLang="en-US" sz="2400" b="1" i="0" u="none" strike="noStrike" kern="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”字</a:t>
            </a:r>
            <a:endParaRPr kumimoji="0" lang="zh-CN" altLang="en-US" sz="2400" b="1" i="0" u="none" strike="noStrike" kern="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pic>
        <p:nvPicPr>
          <p:cNvPr id="13" name="Picture 7" descr="P1180068"/>
          <p:cNvPicPr>
            <a:picLocks noChangeAspect="1" noChangeArrowheads="1"/>
          </p:cNvPicPr>
          <p:nvPr/>
        </p:nvPicPr>
        <p:blipFill>
          <a:blip r:embed="rId1" cstate="print">
            <a:lum bright="6000" contrast="54000"/>
          </a:blip>
          <a:srcRect/>
          <a:stretch>
            <a:fillRect/>
          </a:stretch>
        </p:blipFill>
        <p:spPr bwMode="auto">
          <a:xfrm>
            <a:off x="2551782" y="2016496"/>
            <a:ext cx="1944216" cy="148451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4" name="Picture 7" descr="P1180074"/>
          <p:cNvPicPr>
            <a:picLocks noChangeAspect="1" noChangeArrowheads="1"/>
          </p:cNvPicPr>
          <p:nvPr/>
        </p:nvPicPr>
        <p:blipFill>
          <a:blip r:embed="rId2" cstate="print">
            <a:lum contrast="36000"/>
          </a:blip>
          <a:srcRect/>
          <a:stretch>
            <a:fillRect/>
          </a:stretch>
        </p:blipFill>
        <p:spPr bwMode="auto">
          <a:xfrm>
            <a:off x="4640014" y="2016496"/>
            <a:ext cx="2144294" cy="148451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5" name="TextBox 14"/>
          <p:cNvSpPr txBox="1"/>
          <p:nvPr/>
        </p:nvSpPr>
        <p:spPr>
          <a:xfrm>
            <a:off x="5346700" y="4033838"/>
            <a:ext cx="3402013" cy="1800225"/>
          </a:xfrm>
          <a:prstGeom prst="rect">
            <a:avLst/>
          </a:prstGeom>
          <a:noFill/>
        </p:spPr>
        <p:txBody>
          <a:bodyPr anchor="b">
            <a:spAutoFit/>
          </a:bodyPr>
          <a:lstStyle>
            <a:lvl1pPr algn="l" fontAlgn="base">
              <a:defRPr>
                <a:solidFill>
                  <a:schemeClr val="tx1"/>
                </a:solidFill>
                <a:latin typeface="Arial" panose="020B0604020202020204" pitchFamily="34" charset="0"/>
              </a:defRPr>
            </a:lvl1pPr>
            <a:lvl2pPr marL="742950" indent="-285750" algn="l" fontAlgn="base">
              <a:defRPr>
                <a:solidFill>
                  <a:schemeClr val="tx1"/>
                </a:solidFill>
                <a:latin typeface="Arial" panose="020B0604020202020204" pitchFamily="34" charset="0"/>
              </a:defRPr>
            </a:lvl2pPr>
            <a:lvl3pPr marL="1143000" indent="-228600" algn="l" fontAlgn="base">
              <a:defRPr>
                <a:solidFill>
                  <a:schemeClr val="tx1"/>
                </a:solidFill>
                <a:latin typeface="Arial" panose="020B0604020202020204" pitchFamily="34" charset="0"/>
              </a:defRPr>
            </a:lvl3pPr>
            <a:lvl4pPr marL="1600200" indent="-228600" algn="l" fontAlgn="base">
              <a:defRPr>
                <a:solidFill>
                  <a:schemeClr val="tx1"/>
                </a:solidFill>
                <a:latin typeface="Arial" panose="020B0604020202020204" pitchFamily="34" charset="0"/>
              </a:defRPr>
            </a:lvl4pPr>
            <a:lvl5pPr marL="2057400" indent="-228600" algn="l" fontAlgn="base">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l"/>
              <a:defRPr/>
            </a:pP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从中间开始</a:t>
            </a:r>
            <a:endParaRPr kumimoji="0" lang="en-US" altLang="zh-CN"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l"/>
              <a:defRPr/>
            </a:pP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上一圈下一圈</a:t>
            </a:r>
            <a:endParaRPr kumimoji="0" lang="en-US" altLang="zh-CN"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l"/>
              <a:defRPr/>
            </a:pPr>
            <a:r>
              <a:rPr kumimoji="0" lang="zh-CN" altLang="en-US"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rPr>
              <a:t>逐渐向两边，交叉在后面，收尾在外边</a:t>
            </a:r>
            <a:endParaRPr kumimoji="0" lang="en-US" altLang="zh-CN" sz="2400" b="0" i="0" u="none" strike="noStrike" kern="1200" cap="none" spc="0" normalizeH="0" baseline="0" noProof="0" dirty="0" smtClean="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ts val="1800"/>
              </a:lnSpc>
              <a:spcBef>
                <a:spcPts val="0"/>
              </a:spcBef>
              <a:spcAft>
                <a:spcPts val="0"/>
              </a:spcAft>
              <a:buClrTx/>
              <a:buSzTx/>
              <a:buFont typeface="Arial" panose="020B0604020202020204" pitchFamily="34" charset="0"/>
              <a:buChar char="•"/>
              <a:defRPr/>
            </a:pPr>
            <a:endParaRPr kumimoji="0" lang="en-US" altLang="zh-CN" sz="1200" b="1" i="0" u="none" strike="noStrike" kern="1200" cap="none" spc="0" normalizeH="0" baseline="0" noProof="0" dirty="0" smtClean="0">
              <a:ln>
                <a:noFill/>
              </a:ln>
              <a:solidFill>
                <a:schemeClr val="tx1">
                  <a:lumMod val="65000"/>
                  <a:lumOff val="35000"/>
                </a:schemeClr>
              </a:solidFill>
              <a:effectLst/>
              <a:uLnTx/>
              <a:uFillTx/>
              <a:latin typeface="+mj-ea"/>
              <a:ea typeface="+mj-ea"/>
              <a:cs typeface="+mn-cs"/>
            </a:endParaRPr>
          </a:p>
        </p:txBody>
      </p:sp>
      <p:sp>
        <p:nvSpPr>
          <p:cNvPr id="16" name="矩形 41"/>
          <p:cNvSpPr/>
          <p:nvPr/>
        </p:nvSpPr>
        <p:spPr>
          <a:xfrm>
            <a:off x="1601788" y="4568825"/>
            <a:ext cx="2449513" cy="655638"/>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绷带“</a:t>
            </a:r>
            <a:r>
              <a:rPr kumimoji="0" lang="en-US" altLang="zh-CN" sz="2400" b="1" i="0" u="none" strike="noStrike" kern="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8</a:t>
            </a:r>
            <a:r>
              <a:rPr kumimoji="0" lang="zh-CN" altLang="en-US" sz="2400" b="1" i="0" u="none" strike="noStrike" kern="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”字</a:t>
            </a:r>
            <a:endParaRPr kumimoji="0" lang="zh-CN" altLang="en-US" sz="2400" b="1" i="0" u="none" strike="noStrike" kern="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pic>
        <p:nvPicPr>
          <p:cNvPr id="17" name="Picture 4" descr="P1180016"/>
          <p:cNvPicPr>
            <a:picLocks noChangeAspect="1" noChangeArrowheads="1"/>
          </p:cNvPicPr>
          <p:nvPr/>
        </p:nvPicPr>
        <p:blipFill>
          <a:blip r:embed="rId3" cstate="print">
            <a:lum contrast="24000"/>
          </a:blip>
          <a:srcRect/>
          <a:stretch>
            <a:fillRect/>
          </a:stretch>
        </p:blipFill>
        <p:spPr bwMode="auto">
          <a:xfrm>
            <a:off x="3690763" y="4296077"/>
            <a:ext cx="1428760" cy="169652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2000"/>
                                        <p:tgtEl>
                                          <p:spTgt spid="13"/>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000"/>
                                        <p:tgtEl>
                                          <p:spTgt spid="14"/>
                                        </p:tgtEl>
                                      </p:cBhvr>
                                    </p:animEffect>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1"/>
                                          </p:val>
                                        </p:tav>
                                        <p:tav tm="100000">
                                          <p:val>
                                            <p:strVal val="#ppt_x"/>
                                          </p:val>
                                        </p:tav>
                                      </p:tavLst>
                                    </p:anim>
                                    <p:anim calcmode="lin" valueType="num">
                                      <p:cBhvr>
                                        <p:cTn id="20" dur="1000" fill="hold"/>
                                        <p:tgtEl>
                                          <p:spTgt spid="11"/>
                                        </p:tgtEl>
                                        <p:attrNameLst>
                                          <p:attrName>ppt_y</p:attrName>
                                        </p:attrNameLst>
                                      </p:cBhvr>
                                      <p:tavLst>
                                        <p:tav tm="0">
                                          <p:val>
                                            <p:strVal val="#ppt_y"/>
                                          </p:val>
                                        </p:tav>
                                        <p:tav tm="100000">
                                          <p:val>
                                            <p:strVal val="#ppt_y"/>
                                          </p:val>
                                        </p:tav>
                                      </p:tavLst>
                                    </p:anim>
                                  </p:childTnLst>
                                </p:cTn>
                              </p:par>
                            </p:childTnLst>
                          </p:cTn>
                        </p:par>
                        <p:par>
                          <p:cTn id="21" fill="hold">
                            <p:stCondLst>
                              <p:cond delay="7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80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2000"/>
                                        <p:tgtEl>
                                          <p:spTgt spid="17"/>
                                        </p:tgtEl>
                                      </p:cBhvr>
                                    </p:animEffect>
                                  </p:childTnLst>
                                </p:cTn>
                              </p:par>
                              <p:par>
                                <p:cTn id="29" presetID="40" presetClass="entr" presetSubtype="0" fill="hold" grpId="0" nodeType="withEffect">
                                  <p:stCondLst>
                                    <p:cond delay="0"/>
                                  </p:stCondLst>
                                  <p:iterate type="lt">
                                    <p:tmPct val="10000"/>
                                  </p:iterate>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1"/>
                                          </p:val>
                                        </p:tav>
                                        <p:tav tm="100000">
                                          <p:val>
                                            <p:strVal val="#ppt_x"/>
                                          </p:val>
                                        </p:tav>
                                      </p:tavLst>
                                    </p:anim>
                                    <p:anim calcmode="lin" valueType="num">
                                      <p:cBhvr>
                                        <p:cTn id="3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7"/>
          <p:cNvPicPr>
            <a:picLocks noChangeAspect="1"/>
          </p:cNvPicPr>
          <p:nvPr/>
        </p:nvPicPr>
        <p:blipFill>
          <a:blip r:embed="rId1"/>
          <a:stretch>
            <a:fillRect/>
          </a:stretch>
        </p:blipFill>
        <p:spPr>
          <a:xfrm>
            <a:off x="5364163" y="549275"/>
            <a:ext cx="2736850" cy="2374900"/>
          </a:xfrm>
          <a:prstGeom prst="rect">
            <a:avLst/>
          </a:prstGeom>
          <a:noFill/>
          <a:ln w="9525">
            <a:noFill/>
          </a:ln>
        </p:spPr>
      </p:pic>
      <p:pic>
        <p:nvPicPr>
          <p:cNvPr id="52227" name="Picture 9"/>
          <p:cNvPicPr>
            <a:picLocks noChangeAspect="1"/>
          </p:cNvPicPr>
          <p:nvPr/>
        </p:nvPicPr>
        <p:blipFill>
          <a:blip r:embed="rId2"/>
          <a:stretch>
            <a:fillRect/>
          </a:stretch>
        </p:blipFill>
        <p:spPr>
          <a:xfrm>
            <a:off x="2627313" y="549275"/>
            <a:ext cx="2287587" cy="2382838"/>
          </a:xfrm>
          <a:prstGeom prst="rect">
            <a:avLst/>
          </a:prstGeom>
          <a:noFill/>
          <a:ln w="9525">
            <a:noFill/>
          </a:ln>
        </p:spPr>
      </p:pic>
      <p:sp>
        <p:nvSpPr>
          <p:cNvPr id="9" name="矩形 41"/>
          <p:cNvSpPr/>
          <p:nvPr/>
        </p:nvSpPr>
        <p:spPr>
          <a:xfrm>
            <a:off x="242888" y="1562100"/>
            <a:ext cx="2384425" cy="498475"/>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chemeClr val="tx1">
                    <a:lumMod val="65000"/>
                    <a:lumOff val="35000"/>
                  </a:schemeClr>
                </a:solidFill>
                <a:effectLst/>
                <a:uLnTx/>
                <a:uFillTx/>
                <a:latin typeface="Impact" panose="020B0806030902050204" pitchFamily="34" charset="0"/>
                <a:ea typeface="+mn-ea"/>
                <a:cs typeface="+mn-cs"/>
              </a:rPr>
              <a:t>回返包扎</a:t>
            </a:r>
            <a:endParaRPr kumimoji="0" lang="zh-CN" altLang="en-US" sz="2400" b="1" i="0" u="none" strike="noStrike" kern="0" cap="none" spc="0" normalizeH="0" baseline="0" noProof="0" dirty="0">
              <a:ln>
                <a:noFill/>
              </a:ln>
              <a:solidFill>
                <a:schemeClr val="tx1">
                  <a:lumMod val="65000"/>
                  <a:lumOff val="35000"/>
                </a:schemeClr>
              </a:solidFill>
              <a:effectLst/>
              <a:uLnTx/>
              <a:uFillTx/>
              <a:latin typeface="Impact" panose="020B0806030902050204" pitchFamily="34" charset="0"/>
              <a:ea typeface="+mn-ea"/>
              <a:cs typeface="+mn-cs"/>
            </a:endParaRPr>
          </a:p>
        </p:txBody>
      </p:sp>
      <p:sp>
        <p:nvSpPr>
          <p:cNvPr id="52229" name="矩形 5"/>
          <p:cNvSpPr/>
          <p:nvPr/>
        </p:nvSpPr>
        <p:spPr>
          <a:xfrm>
            <a:off x="539750" y="3068638"/>
            <a:ext cx="7561263" cy="2678112"/>
          </a:xfrm>
          <a:prstGeom prst="rect">
            <a:avLst/>
          </a:prstGeom>
          <a:noFill/>
          <a:ln w="9525">
            <a:noFill/>
          </a:ln>
        </p:spPr>
        <p:txBody>
          <a:bodyPr>
            <a:spAutoFit/>
          </a:bodyPr>
          <a:p>
            <a:pPr indent="200025" eaLnBrk="0" hangingPunct="0"/>
            <a:r>
              <a:rPr lang="zh-CN" altLang="en-US" sz="2400" b="1" dirty="0">
                <a:solidFill>
                  <a:srgbClr val="C00000"/>
                </a:solidFill>
                <a:latin typeface="宋体" panose="02010600030101010101" pitchFamily="2" charset="-122"/>
                <a:cs typeface="Times New Roman" panose="02020603050405020304" pitchFamily="18" charset="0"/>
              </a:rPr>
              <a:t>用于头部、肢体末端或断肢部位的包扎。</a:t>
            </a:r>
            <a:endParaRPr lang="zh-CN" altLang="en-US" sz="2400" b="1" dirty="0">
              <a:solidFill>
                <a:srgbClr val="C00000"/>
              </a:solidFill>
              <a:latin typeface="宋体" panose="02010600030101010101" pitchFamily="2" charset="-122"/>
              <a:cs typeface="Times New Roman" panose="02020603050405020304" pitchFamily="18" charset="0"/>
            </a:endParaRPr>
          </a:p>
          <a:p>
            <a:pPr indent="200025" eaLnBrk="0" hangingPunct="0"/>
            <a:r>
              <a:rPr lang="en-US" altLang="zh-CN" sz="2400" dirty="0">
                <a:latin typeface="宋体" panose="02010600030101010101" pitchFamily="2" charset="-122"/>
                <a:cs typeface="Times New Roman" panose="02020603050405020304" pitchFamily="18" charset="0"/>
              </a:rPr>
              <a:t>1</a:t>
            </a:r>
            <a:r>
              <a:rPr lang="zh-CN" altLang="en-US" sz="2400" dirty="0">
                <a:latin typeface="宋体" panose="02010600030101010101" pitchFamily="2" charset="-122"/>
                <a:cs typeface="Times New Roman" panose="02020603050405020304" pitchFamily="18" charset="0"/>
              </a:rPr>
              <a:t>）用无菌或干净的敷料覆盖伤口</a:t>
            </a:r>
            <a:r>
              <a:rPr lang="en-US" altLang="zh-CN" sz="2400" dirty="0">
                <a:latin typeface="宋体" panose="02010600030101010101" pitchFamily="2" charset="-122"/>
                <a:cs typeface="Times New Roman" panose="02020603050405020304" pitchFamily="18" charset="0"/>
              </a:rPr>
              <a:t>;2</a:t>
            </a:r>
            <a:r>
              <a:rPr lang="zh-CN" altLang="en-US" sz="2400" dirty="0">
                <a:latin typeface="宋体" panose="02010600030101010101" pitchFamily="2" charset="-122"/>
                <a:cs typeface="Times New Roman" panose="02020603050405020304" pitchFamily="18" charset="0"/>
              </a:rPr>
              <a:t>）先环形固定两圈，固定时前方齐眉，后方达枕骨下方</a:t>
            </a:r>
            <a:r>
              <a:rPr lang="en-US" altLang="zh-CN" sz="2400" dirty="0">
                <a:latin typeface="宋体" panose="02010600030101010101" pitchFamily="2" charset="-122"/>
                <a:cs typeface="Times New Roman" panose="02020603050405020304" pitchFamily="18" charset="0"/>
              </a:rPr>
              <a:t>;3</a:t>
            </a:r>
            <a:r>
              <a:rPr lang="zh-CN" altLang="en-US" sz="2400" dirty="0">
                <a:latin typeface="宋体" panose="02010600030101010101" pitchFamily="2" charset="-122"/>
                <a:cs typeface="Times New Roman" panose="02020603050405020304" pitchFamily="18" charset="0"/>
              </a:rPr>
              <a:t>）左手持绷带一端于头后中部，右手持绷带卷，从头后方向前到前额</a:t>
            </a:r>
            <a:r>
              <a:rPr lang="en-US" altLang="zh-CN" sz="2400" dirty="0">
                <a:latin typeface="宋体" panose="02010600030101010101" pitchFamily="2" charset="-122"/>
                <a:cs typeface="Times New Roman" panose="02020603050405020304" pitchFamily="18" charset="0"/>
              </a:rPr>
              <a:t>;4</a:t>
            </a:r>
            <a:r>
              <a:rPr lang="zh-CN" altLang="en-US" sz="2400" dirty="0">
                <a:latin typeface="宋体" panose="02010600030101010101" pitchFamily="2" charset="-122"/>
                <a:cs typeface="Times New Roman" panose="02020603050405020304" pitchFamily="18" charset="0"/>
              </a:rPr>
              <a:t>）然后再固定前额处绷带向后反折</a:t>
            </a:r>
            <a:r>
              <a:rPr lang="en-US" altLang="zh-CN" sz="2400" dirty="0">
                <a:latin typeface="宋体" panose="02010600030101010101" pitchFamily="2" charset="-122"/>
                <a:cs typeface="Times New Roman" panose="02020603050405020304" pitchFamily="18" charset="0"/>
              </a:rPr>
              <a:t>;5</a:t>
            </a:r>
            <a:r>
              <a:rPr lang="zh-CN" altLang="en-US" sz="2400" dirty="0">
                <a:latin typeface="宋体" panose="02010600030101010101" pitchFamily="2" charset="-122"/>
                <a:cs typeface="Times New Roman" panose="02020603050405020304" pitchFamily="18" charset="0"/>
              </a:rPr>
              <a:t>）反复呈放射性反折，直至将敷料完全覆盖</a:t>
            </a:r>
            <a:r>
              <a:rPr lang="en-US" altLang="zh-CN" sz="2400" dirty="0">
                <a:latin typeface="宋体" panose="02010600030101010101" pitchFamily="2" charset="-122"/>
                <a:cs typeface="Times New Roman" panose="02020603050405020304" pitchFamily="18" charset="0"/>
              </a:rPr>
              <a:t>;6</a:t>
            </a:r>
            <a:r>
              <a:rPr lang="zh-CN" altLang="en-US" sz="2400" dirty="0">
                <a:latin typeface="宋体" panose="02010600030101010101" pitchFamily="2" charset="-122"/>
                <a:cs typeface="Times New Roman" panose="02020603050405020304" pitchFamily="18" charset="0"/>
              </a:rPr>
              <a:t>）最后环形缠绕两圈，将上述反折绷带固定 。</a:t>
            </a:r>
            <a:endParaRPr lang="zh-CN" altLang="en-US" sz="2400" dirty="0">
              <a:latin typeface="宋体" panose="02010600030101010101" pitchFamily="2" charset="-122"/>
              <a:ea typeface="Times New Roman" panose="02020603050405020304" pitchFamily="18" charset="0"/>
            </a:endParaRPr>
          </a:p>
        </p:txBody>
      </p:sp>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TextBox 2"/>
          <p:cNvSpPr txBox="1"/>
          <p:nvPr/>
        </p:nvSpPr>
        <p:spPr>
          <a:xfrm>
            <a:off x="3419475" y="188913"/>
            <a:ext cx="2952750" cy="584200"/>
          </a:xfrm>
          <a:prstGeom prst="rect">
            <a:avLst/>
          </a:prstGeom>
          <a:noFill/>
          <a:ln w="9525">
            <a:noFill/>
          </a:ln>
        </p:spPr>
        <p:txBody>
          <a:bodyPr>
            <a:spAutoFit/>
          </a:bodyPr>
          <a:p>
            <a:r>
              <a:rPr lang="en-US" altLang="zh-CN" sz="3200" b="1" dirty="0">
                <a:solidFill>
                  <a:schemeClr val="accent1"/>
                </a:solidFill>
                <a:latin typeface="宋体" panose="02010600030101010101" pitchFamily="2" charset="-122"/>
              </a:rPr>
              <a:t>C</a:t>
            </a:r>
            <a:r>
              <a:rPr lang="zh-CN" altLang="en-US" sz="3200" b="1" dirty="0">
                <a:solidFill>
                  <a:schemeClr val="accent1"/>
                </a:solidFill>
                <a:latin typeface="宋体" panose="02010600030101010101" pitchFamily="2" charset="-122"/>
              </a:rPr>
              <a:t>、三角巾包扎</a:t>
            </a:r>
            <a:endParaRPr lang="zh-CN" altLang="en-US" sz="3200" b="1" dirty="0">
              <a:solidFill>
                <a:schemeClr val="accent1"/>
              </a:solidFill>
              <a:latin typeface="宋体" panose="02010600030101010101" pitchFamily="2" charset="-122"/>
            </a:endParaRPr>
          </a:p>
        </p:txBody>
      </p:sp>
      <p:sp>
        <p:nvSpPr>
          <p:cNvPr id="53251"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53252"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包扎方法</a:t>
            </a:r>
            <a:endParaRPr lang="zh-CN" altLang="en-US" sz="3200" b="1" dirty="0">
              <a:solidFill>
                <a:srgbClr val="5F5F5F"/>
              </a:solidFill>
              <a:latin typeface="宋体" panose="02010600030101010101" pitchFamily="2" charset="-122"/>
            </a:endParaRPr>
          </a:p>
        </p:txBody>
      </p:sp>
      <p:pic>
        <p:nvPicPr>
          <p:cNvPr id="53253" name="Picture 2"/>
          <p:cNvPicPr>
            <a:picLocks noChangeAspect="1"/>
          </p:cNvPicPr>
          <p:nvPr/>
        </p:nvPicPr>
        <p:blipFill>
          <a:blip r:embed="rId1"/>
          <a:stretch>
            <a:fillRect/>
          </a:stretch>
        </p:blipFill>
        <p:spPr>
          <a:xfrm>
            <a:off x="684213" y="981075"/>
            <a:ext cx="7848600" cy="5218113"/>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292215"/>
            <a:ext cx="9156700" cy="61277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41"/>
          <p:cNvSpPr/>
          <p:nvPr/>
        </p:nvSpPr>
        <p:spPr>
          <a:xfrm>
            <a:off x="215900" y="730250"/>
            <a:ext cx="3132138" cy="769938"/>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rPr>
              <a:t>头顶帽式包扎</a:t>
            </a:r>
            <a:endPar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endParaRPr>
          </a:p>
        </p:txBody>
      </p:sp>
      <p:pic>
        <p:nvPicPr>
          <p:cNvPr id="3" name="Picture 1" descr="C:\Users\adminhy\AppData\Roaming\Tencent\Users\1210877157\QQ\WinTemp\RichOle\X~AR{HUKNN%6(L`E52YIT`3.png"/>
          <p:cNvPicPr>
            <a:picLocks noChangeAspect="1"/>
          </p:cNvPicPr>
          <p:nvPr/>
        </p:nvPicPr>
        <p:blipFill>
          <a:blip r:embed="rId1"/>
          <a:stretch>
            <a:fillRect/>
          </a:stretch>
        </p:blipFill>
        <p:spPr>
          <a:xfrm>
            <a:off x="2124075" y="1484313"/>
            <a:ext cx="2317750" cy="2036762"/>
          </a:xfrm>
          <a:prstGeom prst="rect">
            <a:avLst/>
          </a:prstGeom>
          <a:noFill/>
          <a:ln w="9525">
            <a:noFill/>
          </a:ln>
        </p:spPr>
      </p:pic>
      <p:pic>
        <p:nvPicPr>
          <p:cNvPr id="4" name="Picture 2" descr="C:\Users\adminhy\AppData\Roaming\Tencent\Users\1210877157\QQ\WinTemp\RichOle\_EC7~FPP73H8M5%5_$98RID.png"/>
          <p:cNvPicPr>
            <a:picLocks noChangeAspect="1"/>
          </p:cNvPicPr>
          <p:nvPr/>
        </p:nvPicPr>
        <p:blipFill>
          <a:blip r:embed="rId2"/>
          <a:stretch>
            <a:fillRect/>
          </a:stretch>
        </p:blipFill>
        <p:spPr>
          <a:xfrm>
            <a:off x="4441825" y="1500188"/>
            <a:ext cx="2168525" cy="2020887"/>
          </a:xfrm>
          <a:prstGeom prst="rect">
            <a:avLst/>
          </a:prstGeom>
          <a:noFill/>
          <a:ln w="9525">
            <a:noFill/>
          </a:ln>
        </p:spPr>
      </p:pic>
      <p:pic>
        <p:nvPicPr>
          <p:cNvPr id="5" name="Picture 3" descr="C:\Users\adminhy\AppData\Roaming\Tencent\Users\1210877157\QQ\WinTemp\RichOle\S(`]0%[K2PGXL5PJK@JVNHL.png"/>
          <p:cNvPicPr>
            <a:picLocks noChangeAspect="1"/>
          </p:cNvPicPr>
          <p:nvPr/>
        </p:nvPicPr>
        <p:blipFill>
          <a:blip r:embed="rId3"/>
          <a:stretch>
            <a:fillRect/>
          </a:stretch>
        </p:blipFill>
        <p:spPr>
          <a:xfrm>
            <a:off x="6610350" y="1484313"/>
            <a:ext cx="2225675" cy="2036762"/>
          </a:xfrm>
          <a:prstGeom prst="rect">
            <a:avLst/>
          </a:prstGeom>
          <a:noFill/>
          <a:ln w="9525">
            <a:noFill/>
          </a:ln>
        </p:spPr>
      </p:pic>
      <p:pic>
        <p:nvPicPr>
          <p:cNvPr id="6" name="Picture 4" descr="C:\Users\adminhy\AppData\Roaming\Tencent\Users\1210877157\QQ\WinTemp\RichOle\A9EXB{XOOPIM`%7H%HLIN5X.png"/>
          <p:cNvPicPr>
            <a:picLocks noChangeAspect="1"/>
          </p:cNvPicPr>
          <p:nvPr/>
        </p:nvPicPr>
        <p:blipFill>
          <a:blip r:embed="rId4"/>
          <a:stretch>
            <a:fillRect/>
          </a:stretch>
        </p:blipFill>
        <p:spPr>
          <a:xfrm>
            <a:off x="566738" y="4030663"/>
            <a:ext cx="2489200" cy="1908175"/>
          </a:xfrm>
          <a:prstGeom prst="rect">
            <a:avLst/>
          </a:prstGeom>
          <a:noFill/>
          <a:ln w="9525">
            <a:noFill/>
          </a:ln>
        </p:spPr>
      </p:pic>
      <p:pic>
        <p:nvPicPr>
          <p:cNvPr id="7" name="Picture 5" descr="C:\Users\adminhy\AppData\Roaming\Tencent\Users\1210877157\QQ\WinTemp\RichOle\PXI%}3@NW]L3%{B}UI3MN2L.png"/>
          <p:cNvPicPr>
            <a:picLocks noChangeAspect="1"/>
          </p:cNvPicPr>
          <p:nvPr/>
        </p:nvPicPr>
        <p:blipFill>
          <a:blip r:embed="rId5"/>
          <a:stretch>
            <a:fillRect/>
          </a:stretch>
        </p:blipFill>
        <p:spPr>
          <a:xfrm>
            <a:off x="3055938" y="4030663"/>
            <a:ext cx="2238375" cy="1914525"/>
          </a:xfrm>
          <a:prstGeom prst="rect">
            <a:avLst/>
          </a:prstGeom>
          <a:noFill/>
          <a:ln w="9525">
            <a:noFill/>
          </a:ln>
        </p:spPr>
      </p:pic>
      <p:pic>
        <p:nvPicPr>
          <p:cNvPr id="8" name="Picture 6" descr="C:\Users\adminhy\AppData\Roaming\Tencent\Users\1210877157\QQ\WinTemp\RichOle\F`8N2D}JW1[AI@D((84FEWD.png"/>
          <p:cNvPicPr>
            <a:picLocks noChangeAspect="1"/>
          </p:cNvPicPr>
          <p:nvPr/>
        </p:nvPicPr>
        <p:blipFill>
          <a:blip r:embed="rId6"/>
          <a:stretch>
            <a:fillRect/>
          </a:stretch>
        </p:blipFill>
        <p:spPr>
          <a:xfrm>
            <a:off x="5294313" y="4038600"/>
            <a:ext cx="2536825" cy="1906588"/>
          </a:xfrm>
          <a:prstGeom prst="rect">
            <a:avLst/>
          </a:prstGeom>
          <a:noFill/>
          <a:ln w="9525">
            <a:noFill/>
          </a:ln>
        </p:spPr>
      </p:pic>
      <p:pic>
        <p:nvPicPr>
          <p:cNvPr id="9" name="图片 8" descr="图片1"/>
          <p:cNvPicPr>
            <a:picLocks noChangeAspect="1"/>
          </p:cNvPicPr>
          <p:nvPr/>
        </p:nvPicPr>
        <p:blipFill>
          <a:blip r:embed="rId7"/>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54" presetClass="entr" presetSubtype="0" ac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05"/>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 calcmode="lin" valueType="num">
                                      <p:cBhvr>
                                        <p:cTn id="13" dur="1000" fill="hold"/>
                                        <p:tgtEl>
                                          <p:spTgt spid="3"/>
                                        </p:tgtEl>
                                        <p:attrNameLst>
                                          <p:attrName>ppt_x</p:attrName>
                                        </p:attrNameLst>
                                      </p:cBhvr>
                                      <p:tavLst>
                                        <p:tav tm="0">
                                          <p:val>
                                            <p:strVal val="#ppt_x-.2"/>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animEffect transition="in" filter="fade">
                                      <p:cBhvr>
                                        <p:cTn id="15" dur="1000"/>
                                        <p:tgtEl>
                                          <p:spTgt spid="3"/>
                                        </p:tgtEl>
                                      </p:cBhvr>
                                    </p:animEffect>
                                  </p:childTnLst>
                                </p:cTn>
                              </p:par>
                            </p:childTnLst>
                          </p:cTn>
                        </p:par>
                        <p:par>
                          <p:cTn id="16" fill="hold">
                            <p:stCondLst>
                              <p:cond delay="2000"/>
                            </p:stCondLst>
                            <p:childTnLst>
                              <p:par>
                                <p:cTn id="17" presetID="54" presetClass="entr" presetSubtype="0" accel="10000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fade">
                                      <p:cBhvr>
                                        <p:cTn id="23" dur="1000"/>
                                        <p:tgtEl>
                                          <p:spTgt spid="4"/>
                                        </p:tgtEl>
                                      </p:cBhvr>
                                    </p:animEffect>
                                  </p:childTnLst>
                                </p:cTn>
                              </p:par>
                            </p:childTnLst>
                          </p:cTn>
                        </p:par>
                        <p:par>
                          <p:cTn id="24" fill="hold">
                            <p:stCondLst>
                              <p:cond delay="3000"/>
                            </p:stCondLst>
                            <p:childTnLst>
                              <p:par>
                                <p:cTn id="25" presetID="54" presetClass="entr" presetSubtype="0" accel="10000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0.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1000" fill="hold"/>
                                        <p:tgtEl>
                                          <p:spTgt spid="5"/>
                                        </p:tgtEl>
                                        <p:attrNameLst>
                                          <p:attrName>ppt_x</p:attrName>
                                        </p:attrNameLst>
                                      </p:cBhvr>
                                      <p:tavLst>
                                        <p:tav tm="0">
                                          <p:val>
                                            <p:strVal val="#ppt_x-.2"/>
                                          </p:val>
                                        </p:tav>
                                        <p:tav tm="100000">
                                          <p:val>
                                            <p:strVal val="#ppt_x"/>
                                          </p:val>
                                        </p:tav>
                                      </p:tavLst>
                                    </p:anim>
                                    <p:anim calcmode="lin" valueType="num">
                                      <p:cBhvr>
                                        <p:cTn id="30" dur="1000" fill="hold"/>
                                        <p:tgtEl>
                                          <p:spTgt spid="5"/>
                                        </p:tgtEl>
                                        <p:attrNameLst>
                                          <p:attrName>ppt_y</p:attrName>
                                        </p:attrNameLst>
                                      </p:cBhvr>
                                      <p:tavLst>
                                        <p:tav tm="0">
                                          <p:val>
                                            <p:strVal val="#ppt_y"/>
                                          </p:val>
                                        </p:tav>
                                        <p:tav tm="100000">
                                          <p:val>
                                            <p:strVal val="#ppt_y"/>
                                          </p:val>
                                        </p:tav>
                                      </p:tavLst>
                                    </p:anim>
                                    <p:animEffect transition="in" filter="fade">
                                      <p:cBhvr>
                                        <p:cTn id="31" dur="1000"/>
                                        <p:tgtEl>
                                          <p:spTgt spid="5"/>
                                        </p:tgtEl>
                                      </p:cBhvr>
                                    </p:animEffect>
                                  </p:childTnLst>
                                </p:cTn>
                              </p:par>
                            </p:childTnLst>
                          </p:cTn>
                        </p:par>
                        <p:par>
                          <p:cTn id="32" fill="hold">
                            <p:stCondLst>
                              <p:cond delay="4000"/>
                            </p:stCondLst>
                            <p:childTnLst>
                              <p:par>
                                <p:cTn id="33" presetID="54" presetClass="entr" presetSubtype="0" accel="10000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0.05"/>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 calcmode="lin" valueType="num">
                                      <p:cBhvr>
                                        <p:cTn id="37" dur="1000" fill="hold"/>
                                        <p:tgtEl>
                                          <p:spTgt spid="6"/>
                                        </p:tgtEl>
                                        <p:attrNameLst>
                                          <p:attrName>ppt_x</p:attrName>
                                        </p:attrNameLst>
                                      </p:cBhvr>
                                      <p:tavLst>
                                        <p:tav tm="0">
                                          <p:val>
                                            <p:strVal val="#ppt_x-.2"/>
                                          </p:val>
                                        </p:tav>
                                        <p:tav tm="100000">
                                          <p:val>
                                            <p:strVal val="#ppt_x"/>
                                          </p:val>
                                        </p:tav>
                                      </p:tavLst>
                                    </p:anim>
                                    <p:anim calcmode="lin" valueType="num">
                                      <p:cBhvr>
                                        <p:cTn id="38" dur="1000" fill="hold"/>
                                        <p:tgtEl>
                                          <p:spTgt spid="6"/>
                                        </p:tgtEl>
                                        <p:attrNameLst>
                                          <p:attrName>ppt_y</p:attrName>
                                        </p:attrNameLst>
                                      </p:cBhvr>
                                      <p:tavLst>
                                        <p:tav tm="0">
                                          <p:val>
                                            <p:strVal val="#ppt_y"/>
                                          </p:val>
                                        </p:tav>
                                        <p:tav tm="100000">
                                          <p:val>
                                            <p:strVal val="#ppt_y"/>
                                          </p:val>
                                        </p:tav>
                                      </p:tavLst>
                                    </p:anim>
                                    <p:animEffect transition="in" filter="fade">
                                      <p:cBhvr>
                                        <p:cTn id="39" dur="1000"/>
                                        <p:tgtEl>
                                          <p:spTgt spid="6"/>
                                        </p:tgtEl>
                                      </p:cBhvr>
                                    </p:animEffect>
                                  </p:childTnLst>
                                </p:cTn>
                              </p:par>
                            </p:childTnLst>
                          </p:cTn>
                        </p:par>
                        <p:par>
                          <p:cTn id="40" fill="hold">
                            <p:stCondLst>
                              <p:cond delay="5000"/>
                            </p:stCondLst>
                            <p:childTnLst>
                              <p:par>
                                <p:cTn id="41" presetID="54" presetClass="entr" presetSubtype="0" accel="10000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strVal val="#ppt_w*0.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1000" fill="hold"/>
                                        <p:tgtEl>
                                          <p:spTgt spid="7"/>
                                        </p:tgtEl>
                                        <p:attrNameLst>
                                          <p:attrName>ppt_x</p:attrName>
                                        </p:attrNameLst>
                                      </p:cBhvr>
                                      <p:tavLst>
                                        <p:tav tm="0">
                                          <p:val>
                                            <p:strVal val="#ppt_x-.2"/>
                                          </p:val>
                                        </p:tav>
                                        <p:tav tm="100000">
                                          <p:val>
                                            <p:strVal val="#ppt_x"/>
                                          </p:val>
                                        </p:tav>
                                      </p:tavLst>
                                    </p:anim>
                                    <p:anim calcmode="lin" valueType="num">
                                      <p:cBhvr>
                                        <p:cTn id="46" dur="1000" fill="hold"/>
                                        <p:tgtEl>
                                          <p:spTgt spid="7"/>
                                        </p:tgtEl>
                                        <p:attrNameLst>
                                          <p:attrName>ppt_y</p:attrName>
                                        </p:attrNameLst>
                                      </p:cBhvr>
                                      <p:tavLst>
                                        <p:tav tm="0">
                                          <p:val>
                                            <p:strVal val="#ppt_y"/>
                                          </p:val>
                                        </p:tav>
                                        <p:tav tm="100000">
                                          <p:val>
                                            <p:strVal val="#ppt_y"/>
                                          </p:val>
                                        </p:tav>
                                      </p:tavLst>
                                    </p:anim>
                                    <p:animEffect transition="in" filter="fade">
                                      <p:cBhvr>
                                        <p:cTn id="47" dur="1000"/>
                                        <p:tgtEl>
                                          <p:spTgt spid="7"/>
                                        </p:tgtEl>
                                      </p:cBhvr>
                                    </p:animEffect>
                                  </p:childTnLst>
                                </p:cTn>
                              </p:par>
                            </p:childTnLst>
                          </p:cTn>
                        </p:par>
                        <p:par>
                          <p:cTn id="48" fill="hold">
                            <p:stCondLst>
                              <p:cond delay="6000"/>
                            </p:stCondLst>
                            <p:childTnLst>
                              <p:par>
                                <p:cTn id="49" presetID="54" presetClass="entr" presetSubtype="0" accel="100000"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strVal val="#ppt_w*0.05"/>
                                          </p:val>
                                        </p:tav>
                                        <p:tav tm="100000">
                                          <p:val>
                                            <p:strVal val="#ppt_w"/>
                                          </p:val>
                                        </p:tav>
                                      </p:tavLst>
                                    </p:anim>
                                    <p:anim calcmode="lin" valueType="num">
                                      <p:cBhvr>
                                        <p:cTn id="52" dur="1000" fill="hold"/>
                                        <p:tgtEl>
                                          <p:spTgt spid="8"/>
                                        </p:tgtEl>
                                        <p:attrNameLst>
                                          <p:attrName>ppt_h</p:attrName>
                                        </p:attrNameLst>
                                      </p:cBhvr>
                                      <p:tavLst>
                                        <p:tav tm="0">
                                          <p:val>
                                            <p:strVal val="#ppt_h"/>
                                          </p:val>
                                        </p:tav>
                                        <p:tav tm="100000">
                                          <p:val>
                                            <p:strVal val="#ppt_h"/>
                                          </p:val>
                                        </p:tav>
                                      </p:tavLst>
                                    </p:anim>
                                    <p:anim calcmode="lin" valueType="num">
                                      <p:cBhvr>
                                        <p:cTn id="53" dur="1000" fill="hold"/>
                                        <p:tgtEl>
                                          <p:spTgt spid="8"/>
                                        </p:tgtEl>
                                        <p:attrNameLst>
                                          <p:attrName>ppt_x</p:attrName>
                                        </p:attrNameLst>
                                      </p:cBhvr>
                                      <p:tavLst>
                                        <p:tav tm="0">
                                          <p:val>
                                            <p:strVal val="#ppt_x-.2"/>
                                          </p:val>
                                        </p:tav>
                                        <p:tav tm="100000">
                                          <p:val>
                                            <p:strVal val="#ppt_x"/>
                                          </p:val>
                                        </p:tav>
                                      </p:tavLst>
                                    </p:anim>
                                    <p:anim calcmode="lin" valueType="num">
                                      <p:cBhvr>
                                        <p:cTn id="54" dur="1000" fill="hold"/>
                                        <p:tgtEl>
                                          <p:spTgt spid="8"/>
                                        </p:tgtEl>
                                        <p:attrNameLst>
                                          <p:attrName>ppt_y</p:attrName>
                                        </p:attrNameLst>
                                      </p:cBhvr>
                                      <p:tavLst>
                                        <p:tav tm="0">
                                          <p:val>
                                            <p:strVal val="#ppt_y"/>
                                          </p:val>
                                        </p:tav>
                                        <p:tav tm="100000">
                                          <p:val>
                                            <p:strVal val="#ppt_y"/>
                                          </p:val>
                                        </p:tav>
                                      </p:tavLst>
                                    </p:anim>
                                    <p:animEffect transition="in" filter="fade">
                                      <p:cBhvr>
                                        <p:cTn id="5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4" descr="风帽样式包扎3"/>
          <p:cNvPicPr>
            <a:picLocks noChangeAspect="1"/>
          </p:cNvPicPr>
          <p:nvPr/>
        </p:nvPicPr>
        <p:blipFill>
          <a:blip r:embed="rId1"/>
          <a:stretch>
            <a:fillRect/>
          </a:stretch>
        </p:blipFill>
        <p:spPr>
          <a:xfrm>
            <a:off x="468313" y="1916113"/>
            <a:ext cx="2851150" cy="3594100"/>
          </a:xfrm>
          <a:prstGeom prst="rect">
            <a:avLst/>
          </a:prstGeom>
          <a:noFill/>
          <a:ln w="9525">
            <a:noFill/>
          </a:ln>
        </p:spPr>
      </p:pic>
      <p:pic>
        <p:nvPicPr>
          <p:cNvPr id="3" name="Picture 3" descr="风帽样式包扎2"/>
          <p:cNvPicPr>
            <a:picLocks noChangeAspect="1"/>
          </p:cNvPicPr>
          <p:nvPr/>
        </p:nvPicPr>
        <p:blipFill>
          <a:blip r:embed="rId2"/>
          <a:stretch>
            <a:fillRect/>
          </a:stretch>
        </p:blipFill>
        <p:spPr>
          <a:xfrm>
            <a:off x="3203575" y="2205038"/>
            <a:ext cx="2944813" cy="3262312"/>
          </a:xfrm>
          <a:prstGeom prst="rect">
            <a:avLst/>
          </a:prstGeom>
          <a:noFill/>
          <a:ln w="9525">
            <a:noFill/>
          </a:ln>
        </p:spPr>
      </p:pic>
      <p:pic>
        <p:nvPicPr>
          <p:cNvPr id="4" name="Picture 2" descr="风帽样式包扎"/>
          <p:cNvPicPr>
            <a:picLocks noGrp="1" noChangeAspect="1"/>
          </p:cNvPicPr>
          <p:nvPr/>
        </p:nvPicPr>
        <p:blipFill>
          <a:blip r:embed="rId3"/>
          <a:stretch>
            <a:fillRect/>
          </a:stretch>
        </p:blipFill>
        <p:spPr>
          <a:xfrm>
            <a:off x="6142038" y="2133600"/>
            <a:ext cx="3001962" cy="3468688"/>
          </a:xfrm>
          <a:prstGeom prst="rect">
            <a:avLst/>
          </a:prstGeom>
          <a:noFill/>
          <a:ln w="9525">
            <a:noFill/>
          </a:ln>
        </p:spPr>
      </p:pic>
      <p:sp>
        <p:nvSpPr>
          <p:cNvPr id="6" name="矩形 41"/>
          <p:cNvSpPr/>
          <p:nvPr/>
        </p:nvSpPr>
        <p:spPr>
          <a:xfrm>
            <a:off x="323850" y="620713"/>
            <a:ext cx="2528888" cy="739775"/>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400" b="1" i="0" u="none" strike="noStrike" kern="0" cap="none" spc="0" normalizeH="0" baseline="0" noProof="0" dirty="0">
                <a:ln>
                  <a:noFill/>
                </a:ln>
                <a:solidFill>
                  <a:srgbClr val="4D4D4D"/>
                </a:solidFill>
                <a:effectLst/>
                <a:uLnTx/>
                <a:uFillTx/>
                <a:latin typeface="Impact" panose="020B0806030902050204" pitchFamily="34" charset="0"/>
                <a:ea typeface="+mn-ea"/>
                <a:cs typeface="+mn-cs"/>
              </a:rPr>
              <a:t> </a:t>
            </a:r>
            <a:r>
              <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rPr>
              <a:t>风帽式包扎</a:t>
            </a:r>
            <a:endPar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endParaRPr>
          </a:p>
        </p:txBody>
      </p:sp>
      <p:pic>
        <p:nvPicPr>
          <p:cNvPr id="5" name="图片 4"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7" name="Picture 3" descr="slide0324_image076"/>
          <p:cNvPicPr>
            <a:picLocks noChangeAspect="1"/>
          </p:cNvPicPr>
          <p:nvPr/>
        </p:nvPicPr>
        <p:blipFill>
          <a:blip r:embed="rId1"/>
          <a:stretch>
            <a:fillRect/>
          </a:stretch>
        </p:blipFill>
        <p:spPr>
          <a:xfrm>
            <a:off x="2736850" y="1435418"/>
            <a:ext cx="3222625" cy="4537075"/>
          </a:xfrm>
          <a:prstGeom prst="rect">
            <a:avLst/>
          </a:prstGeom>
          <a:noFill/>
          <a:ln w="9525">
            <a:noFill/>
          </a:ln>
        </p:spPr>
      </p:pic>
      <p:grpSp>
        <p:nvGrpSpPr>
          <p:cNvPr id="61444" name="Group 4"/>
          <p:cNvGrpSpPr/>
          <p:nvPr/>
        </p:nvGrpSpPr>
        <p:grpSpPr>
          <a:xfrm>
            <a:off x="-249237" y="-239712"/>
            <a:ext cx="9167812" cy="6854825"/>
            <a:chOff x="0" y="0"/>
            <a:chExt cx="5777" cy="4320"/>
          </a:xfrm>
        </p:grpSpPr>
        <p:sp>
          <p:nvSpPr>
            <p:cNvPr id="61447" name="Rectangle 5"/>
            <p:cNvSpPr/>
            <p:nvPr/>
          </p:nvSpPr>
          <p:spPr>
            <a:xfrm>
              <a:off x="17" y="0"/>
              <a:ext cx="5760" cy="4320"/>
            </a:xfrm>
            <a:prstGeom prst="rect">
              <a:avLst/>
            </a:prstGeom>
            <a:noFill/>
            <a:ln w="9525">
              <a:noFill/>
            </a:ln>
          </p:spPr>
          <p:txBody>
            <a:bodyPr wrap="none" anchor="ctr"/>
            <a:p>
              <a:endParaRPr lang="zh-CN" altLang="en-US" dirty="0">
                <a:latin typeface="Times New Roman" panose="02020603050405020304" pitchFamily="18" charset="0"/>
              </a:endParaRPr>
            </a:p>
          </p:txBody>
        </p:sp>
        <p:sp>
          <p:nvSpPr>
            <p:cNvPr id="61448" name="Rectangle 6"/>
            <p:cNvSpPr/>
            <p:nvPr/>
          </p:nvSpPr>
          <p:spPr>
            <a:xfrm>
              <a:off x="17" y="0"/>
              <a:ext cx="1008" cy="4320"/>
            </a:xfrm>
            <a:prstGeom prst="rect">
              <a:avLst/>
            </a:prstGeom>
            <a:noFill/>
            <a:ln w="9525">
              <a:noFill/>
            </a:ln>
          </p:spPr>
          <p:txBody>
            <a:bodyPr wrap="none" anchor="ctr"/>
            <a:p>
              <a:pPr algn="ctr"/>
              <a:endParaRPr lang="zh-CN" altLang="en-US" sz="1800" b="0" dirty="0">
                <a:latin typeface="Tahoma" panose="020B0604030504040204" pitchFamily="34" charset="0"/>
              </a:endParaRPr>
            </a:p>
          </p:txBody>
        </p:sp>
        <p:sp>
          <p:nvSpPr>
            <p:cNvPr id="61449" name="Text Box 7"/>
            <p:cNvSpPr txBox="1"/>
            <p:nvPr/>
          </p:nvSpPr>
          <p:spPr>
            <a:xfrm rot="10800000">
              <a:off x="0" y="3996"/>
              <a:ext cx="423" cy="58"/>
            </a:xfrm>
            <a:prstGeom prst="rect">
              <a:avLst/>
            </a:prstGeom>
            <a:noFill/>
            <a:ln w="9525">
              <a:noFill/>
            </a:ln>
          </p:spPr>
          <p:txBody>
            <a:bodyPr rot="10800000" vert="eaVert" wrap="none">
              <a:spAutoFit/>
            </a:bodyPr>
            <a:p>
              <a:endParaRPr lang="zh-CN" altLang="en-US" sz="1800" b="0" dirty="0">
                <a:latin typeface="Tahoma" panose="020B0604030504040204" pitchFamily="34" charset="0"/>
              </a:endParaRPr>
            </a:p>
          </p:txBody>
        </p:sp>
        <p:sp>
          <p:nvSpPr>
            <p:cNvPr id="61450" name="Text Box 8"/>
            <p:cNvSpPr txBox="1"/>
            <p:nvPr/>
          </p:nvSpPr>
          <p:spPr>
            <a:xfrm>
              <a:off x="525" y="1056"/>
              <a:ext cx="462" cy="2928"/>
            </a:xfrm>
            <a:prstGeom prst="rect">
              <a:avLst/>
            </a:prstGeom>
            <a:noFill/>
            <a:ln w="9525">
              <a:noFill/>
            </a:ln>
          </p:spPr>
          <p:txBody>
            <a:bodyPr vert="eaVert">
              <a:spAutoFit/>
            </a:bodyPr>
            <a:p>
              <a:endParaRPr lang="zh-CN" altLang="en-US" sz="1800" b="0" dirty="0">
                <a:latin typeface="Tahoma" panose="020B0604030504040204" pitchFamily="34" charset="0"/>
              </a:endParaRPr>
            </a:p>
          </p:txBody>
        </p:sp>
        <p:pic>
          <p:nvPicPr>
            <p:cNvPr id="61451" name="Picture 9" descr="Red"/>
            <p:cNvPicPr>
              <a:picLocks noChangeAspect="1"/>
            </p:cNvPicPr>
            <p:nvPr/>
          </p:nvPicPr>
          <p:blipFill>
            <a:blip r:embed="rId2"/>
            <a:stretch>
              <a:fillRect/>
            </a:stretch>
          </p:blipFill>
          <p:spPr>
            <a:xfrm>
              <a:off x="161" y="144"/>
              <a:ext cx="672" cy="672"/>
            </a:xfrm>
            <a:prstGeom prst="rect">
              <a:avLst/>
            </a:prstGeom>
            <a:noFill/>
            <a:ln w="9525">
              <a:noFill/>
            </a:ln>
          </p:spPr>
        </p:pic>
      </p:grpSp>
      <p:sp>
        <p:nvSpPr>
          <p:cNvPr id="61445" name="Rectangle 10"/>
          <p:cNvSpPr/>
          <p:nvPr/>
        </p:nvSpPr>
        <p:spPr>
          <a:xfrm>
            <a:off x="1187450" y="692150"/>
            <a:ext cx="3040063" cy="579438"/>
          </a:xfrm>
          <a:prstGeom prst="rect">
            <a:avLst/>
          </a:prstGeom>
          <a:noFill/>
          <a:ln w="9525">
            <a:noFill/>
          </a:ln>
        </p:spPr>
        <p:txBody>
          <a:bodyPr wrap="none">
            <a:spAutoFit/>
          </a:bodyPr>
          <a:p>
            <a:r>
              <a:rPr lang="zh-CN" altLang="en-US" sz="3200" dirty="0">
                <a:solidFill>
                  <a:srgbClr val="FF3300"/>
                </a:solidFill>
                <a:latin typeface="Tahoma" panose="020B0604030504040204" pitchFamily="34" charset="0"/>
                <a:ea typeface="黑体" panose="02010609060101010101" pitchFamily="49" charset="-122"/>
              </a:rPr>
              <a:t>三角巾单眼包扎</a:t>
            </a:r>
            <a:endParaRPr lang="zh-CN" altLang="en-US" sz="3200" dirty="0">
              <a:solidFill>
                <a:srgbClr val="FF3300"/>
              </a:solidFill>
              <a:latin typeface="Tahoma" panose="020B0604030504040204" pitchFamily="34" charset="0"/>
              <a:ea typeface="黑体" panose="02010609060101010101" pitchFamily="49" charset="-122"/>
            </a:endParaRPr>
          </a:p>
        </p:txBody>
      </p:sp>
      <p:sp>
        <p:nvSpPr>
          <p:cNvPr id="52235" name="Rectangle 11"/>
          <p:cNvSpPr>
            <a:spLocks noChangeArrowheads="1"/>
          </p:cNvSpPr>
          <p:nvPr/>
        </p:nvSpPr>
        <p:spPr bwMode="auto">
          <a:xfrm>
            <a:off x="5292725" y="692150"/>
            <a:ext cx="3040063" cy="579438"/>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smtClean="0">
                <a:ln>
                  <a:noFill/>
                </a:ln>
                <a:solidFill>
                  <a:srgbClr val="FF3300"/>
                </a:solidFill>
                <a:effectLst>
                  <a:outerShdw blurRad="38100" dist="38100" dir="2700000" algn="tl">
                    <a:srgbClr val="C0C0C0"/>
                  </a:outerShdw>
                </a:effectLst>
                <a:uLnTx/>
                <a:uFillTx/>
                <a:latin typeface="Tahoma" panose="020B0604030504040204" pitchFamily="34" charset="0"/>
                <a:ea typeface="黑体" panose="02010609060101010101" pitchFamily="49" charset="-122"/>
                <a:cs typeface="+mn-cs"/>
              </a:rPr>
              <a:t>三角巾双眼包扎</a:t>
            </a:r>
            <a:endParaRPr kumimoji="0" lang="zh-CN" altLang="en-US" sz="3200" b="1" i="0" u="none" strike="noStrike" kern="1200" cap="none" spc="0" normalizeH="0" baseline="0" noProof="0" smtClean="0">
              <a:ln>
                <a:noFill/>
              </a:ln>
              <a:solidFill>
                <a:srgbClr val="FF3300"/>
              </a:solidFill>
              <a:effectLst>
                <a:outerShdw blurRad="38100" dist="38100" dir="2700000" algn="tl">
                  <a:srgbClr val="C0C0C0"/>
                </a:outerShdw>
              </a:effectLst>
              <a:uLnTx/>
              <a:uFillTx/>
              <a:latin typeface="Tahoma" panose="020B0604030504040204" pitchFamily="34" charset="0"/>
              <a:ea typeface="黑体" panose="02010609060101010101" pitchFamily="49" charset="-122"/>
              <a:cs typeface="+mn-cs"/>
            </a:endParaRPr>
          </a:p>
        </p:txBody>
      </p:sp>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down)">
                                      <p:cBhvr>
                                        <p:cTn id="7" dur="2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Rectangle 22"/>
          <p:cNvSpPr/>
          <p:nvPr/>
        </p:nvSpPr>
        <p:spPr>
          <a:xfrm>
            <a:off x="179388" y="188913"/>
            <a:ext cx="3203575" cy="604837"/>
          </a:xfrm>
          <a:prstGeom prst="rect">
            <a:avLst/>
          </a:prstGeom>
          <a:noFill/>
          <a:ln w="9525">
            <a:noFill/>
          </a:ln>
        </p:spPr>
        <p:txBody>
          <a:bodyPr>
            <a:spAutoFit/>
          </a:bodyPr>
          <a:p>
            <a:pPr>
              <a:lnSpc>
                <a:spcPct val="120000"/>
              </a:lnSpc>
            </a:pPr>
            <a:r>
              <a:rPr lang="en-US" altLang="zh-CN" sz="3200" b="1" dirty="0">
                <a:solidFill>
                  <a:srgbClr val="5F5F5F"/>
                </a:solidFill>
                <a:latin typeface="宋体" panose="02010600030101010101" pitchFamily="2" charset="-122"/>
              </a:rPr>
              <a:t>1.</a:t>
            </a:r>
            <a:r>
              <a:rPr lang="zh-CN" altLang="en-US" sz="3200" b="1" dirty="0">
                <a:solidFill>
                  <a:srgbClr val="5F5F5F"/>
                </a:solidFill>
                <a:latin typeface="宋体" panose="02010600030101010101" pitchFamily="2" charset="-122"/>
              </a:rPr>
              <a:t>创伤概述</a:t>
            </a:r>
            <a:endParaRPr lang="zh-CN" altLang="en-US" sz="3200" b="1" dirty="0">
              <a:solidFill>
                <a:srgbClr val="5F5F5F"/>
              </a:solidFill>
              <a:latin typeface="宋体" panose="02010600030101010101" pitchFamily="2" charset="-122"/>
            </a:endParaRPr>
          </a:p>
        </p:txBody>
      </p:sp>
      <p:cxnSp>
        <p:nvCxnSpPr>
          <p:cNvPr id="4" name="直接连接符 3"/>
          <p:cNvCxnSpPr/>
          <p:nvPr/>
        </p:nvCxnSpPr>
        <p:spPr>
          <a:xfrm>
            <a:off x="323850" y="836613"/>
            <a:ext cx="2087563"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横卷形 10"/>
          <p:cNvSpPr/>
          <p:nvPr/>
        </p:nvSpPr>
        <p:spPr>
          <a:xfrm>
            <a:off x="827088" y="692150"/>
            <a:ext cx="7632700" cy="2160588"/>
          </a:xfrm>
          <a:prstGeom prst="horizontalScroll">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创伤主要指机械致伤因素（或外力）造成的机体损伤。轻者造成体表损伤，引起疼痛或出血；重者导致功能障碍、残疾，甚至死亡。</a:t>
            </a: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广义的创伤原因还包括物理、化学、生物等因素</a:t>
            </a: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a:t>
            </a:r>
            <a:endParaRPr kumimoji="0" lang="zh-CN" altLang="en-US" sz="2400" b="0" i="0" u="none" strike="noStrike" kern="1200" cap="none" spc="0" normalizeH="0" baseline="0" noProof="0" dirty="0">
              <a:ln>
                <a:noFill/>
              </a:ln>
              <a:solidFill>
                <a:schemeClr val="lt1"/>
              </a:solidFill>
              <a:effectLst/>
              <a:uLnTx/>
              <a:uFillTx/>
              <a:latin typeface="宋体" panose="02010600030101010101" pitchFamily="2" charset="-122"/>
              <a:ea typeface="宋体" panose="02010600030101010101" pitchFamily="2" charset="-122"/>
              <a:cs typeface="+mn-cs"/>
            </a:endParaRPr>
          </a:p>
        </p:txBody>
      </p:sp>
      <p:pic>
        <p:nvPicPr>
          <p:cNvPr id="17" name="Picture 7" descr="small_77"/>
          <p:cNvPicPr>
            <a:picLocks noChangeAspect="1"/>
          </p:cNvPicPr>
          <p:nvPr/>
        </p:nvPicPr>
        <p:blipFill>
          <a:blip r:embed="rId1"/>
          <a:stretch>
            <a:fillRect/>
          </a:stretch>
        </p:blipFill>
        <p:spPr>
          <a:xfrm>
            <a:off x="1187450" y="4699000"/>
            <a:ext cx="1878013" cy="1528763"/>
          </a:xfrm>
          <a:prstGeom prst="rect">
            <a:avLst/>
          </a:prstGeom>
          <a:noFill/>
          <a:ln w="9525">
            <a:noFill/>
          </a:ln>
        </p:spPr>
      </p:pic>
      <p:pic>
        <p:nvPicPr>
          <p:cNvPr id="18" name="Picture 1"/>
          <p:cNvPicPr>
            <a:picLocks noChangeAspect="1" noChangeArrowheads="1"/>
          </p:cNvPicPr>
          <p:nvPr/>
        </p:nvPicPr>
        <p:blipFill>
          <a:blip r:embed="rId2" cstate="print"/>
          <a:srcRect/>
          <a:stretch>
            <a:fillRect/>
          </a:stretch>
        </p:blipFill>
        <p:spPr bwMode="auto">
          <a:xfrm>
            <a:off x="1115616" y="2826533"/>
            <a:ext cx="1877849" cy="153357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9" name="Picture 10" descr="th2"/>
          <p:cNvPicPr>
            <a:picLocks noChangeArrowheads="1"/>
          </p:cNvPicPr>
          <p:nvPr/>
        </p:nvPicPr>
        <p:blipFill>
          <a:blip r:embed="rId3" cstate="print"/>
          <a:srcRect/>
          <a:stretch>
            <a:fillRect/>
          </a:stretch>
        </p:blipFill>
        <p:spPr bwMode="auto">
          <a:xfrm>
            <a:off x="5940152" y="2780928"/>
            <a:ext cx="1971318" cy="158417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0" name="Picture 6" descr="Pict042"/>
          <p:cNvPicPr>
            <a:picLocks noChangeAspect="1"/>
          </p:cNvPicPr>
          <p:nvPr/>
        </p:nvPicPr>
        <p:blipFill>
          <a:blip r:embed="rId4"/>
          <a:stretch>
            <a:fillRect/>
          </a:stretch>
        </p:blipFill>
        <p:spPr>
          <a:xfrm>
            <a:off x="3635375" y="3500438"/>
            <a:ext cx="1843088" cy="1652587"/>
          </a:xfrm>
          <a:prstGeom prst="rect">
            <a:avLst/>
          </a:prstGeom>
          <a:noFill/>
          <a:ln w="9525">
            <a:noFill/>
          </a:ln>
        </p:spPr>
      </p:pic>
      <p:pic>
        <p:nvPicPr>
          <p:cNvPr id="21" name="Picture 5" descr="farec_auto_de"/>
          <p:cNvPicPr>
            <a:picLocks noChangeAspect="1"/>
          </p:cNvPicPr>
          <p:nvPr/>
        </p:nvPicPr>
        <p:blipFill>
          <a:blip r:embed="rId5"/>
          <a:srcRect l="10413" t="24292" r="27115" b="23524"/>
          <a:stretch>
            <a:fillRect/>
          </a:stretch>
        </p:blipFill>
        <p:spPr>
          <a:xfrm>
            <a:off x="6011863" y="4724400"/>
            <a:ext cx="1971675" cy="1647825"/>
          </a:xfrm>
          <a:prstGeom prst="rect">
            <a:avLst/>
          </a:prstGeom>
          <a:noFill/>
          <a:ln w="9525" cap="flat" cmpd="sng">
            <a:solidFill>
              <a:schemeClr val="tx1"/>
            </a:solidFill>
            <a:prstDash val="solid"/>
            <a:miter/>
            <a:headEnd type="none" w="med" len="med"/>
            <a:tailEnd type="none" w="med" len="med"/>
          </a:ln>
        </p:spPr>
      </p:pic>
      <p:pic>
        <p:nvPicPr>
          <p:cNvPr id="2" name="图片 1" descr="图片1"/>
          <p:cNvPicPr>
            <a:picLocks noChangeAspect="1"/>
          </p:cNvPicPr>
          <p:nvPr/>
        </p:nvPicPr>
        <p:blipFill>
          <a:blip r:embed="rId6"/>
          <a:stretch>
            <a:fillRect/>
          </a:stretch>
        </p:blipFill>
        <p:spPr>
          <a:xfrm>
            <a:off x="-6350" y="6114415"/>
            <a:ext cx="9156700" cy="7905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charRg st="0" end="82"/>
                                            </p:txEl>
                                          </p:spTgt>
                                        </p:tgtEl>
                                        <p:attrNameLst>
                                          <p:attrName>style.visibility</p:attrName>
                                        </p:attrNameLst>
                                      </p:cBhvr>
                                      <p:to>
                                        <p:strVal val="visible"/>
                                      </p:to>
                                    </p:set>
                                    <p:animEffect transition="in" filter="fade">
                                      <p:cBhvr>
                                        <p:cTn id="11" dur="500"/>
                                        <p:tgtEl>
                                          <p:spTgt spid="11">
                                            <p:txEl>
                                              <p:charRg st="0" end="8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amond(in)">
                                      <p:cBhvr>
                                        <p:cTn id="16" dur="2000"/>
                                        <p:tgtEl>
                                          <p:spTgt spid="18"/>
                                        </p:tgtEl>
                                      </p:cBhvr>
                                    </p:animEffect>
                                  </p:childTnLst>
                                </p:cTn>
                              </p:par>
                              <p:par>
                                <p:cTn id="17" presetID="8"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amond(in)">
                                      <p:cBhvr>
                                        <p:cTn id="19" dur="2000"/>
                                        <p:tgtEl>
                                          <p:spTgt spid="19"/>
                                        </p:tgtEl>
                                      </p:cBhvr>
                                    </p:animEffect>
                                  </p:childTnLst>
                                </p:cTn>
                              </p:par>
                              <p:par>
                                <p:cTn id="20" presetID="8"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amond(in)">
                                      <p:cBhvr>
                                        <p:cTn id="22" dur="2000"/>
                                        <p:tgtEl>
                                          <p:spTgt spid="17"/>
                                        </p:tgtEl>
                                      </p:cBhvr>
                                    </p:animEffect>
                                  </p:childTnLst>
                                </p:cTn>
                              </p:par>
                              <p:par>
                                <p:cTn id="23" presetID="8"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amond(in)">
                                      <p:cBhvr>
                                        <p:cTn id="25" dur="2000"/>
                                        <p:tgtEl>
                                          <p:spTgt spid="21"/>
                                        </p:tgtEl>
                                      </p:cBhvr>
                                    </p:animEffect>
                                  </p:childTnLst>
                                </p:cTn>
                              </p:par>
                              <p:par>
                                <p:cTn id="26" presetID="8"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amond(in)">
                                      <p:cBhvr>
                                        <p:cTn id="2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41"/>
          <p:cNvSpPr/>
          <p:nvPr/>
        </p:nvSpPr>
        <p:spPr>
          <a:xfrm>
            <a:off x="755650" y="2924175"/>
            <a:ext cx="2528888" cy="739775"/>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400" b="1" i="0" u="none" strike="noStrike" kern="0" cap="none" spc="0" normalizeH="0" baseline="0" noProof="0" dirty="0">
                <a:ln>
                  <a:noFill/>
                </a:ln>
                <a:solidFill>
                  <a:srgbClr val="4D4D4D"/>
                </a:solidFill>
                <a:effectLst/>
                <a:uLnTx/>
                <a:uFillTx/>
                <a:latin typeface="Impact" panose="020B0806030902050204" pitchFamily="34" charset="0"/>
                <a:ea typeface="+mn-ea"/>
                <a:cs typeface="+mn-cs"/>
              </a:rPr>
              <a:t> </a:t>
            </a:r>
            <a:r>
              <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rPr>
              <a:t>肩部包扎</a:t>
            </a:r>
            <a:endParaRPr kumimoji="0" lang="zh-CN" altLang="en-US" sz="2400" b="1" i="0" u="none" strike="noStrike" kern="0" cap="none" spc="0" normalizeH="0" baseline="0" noProof="0" dirty="0">
              <a:ln>
                <a:noFill/>
              </a:ln>
              <a:solidFill>
                <a:srgbClr val="4D4D4D"/>
              </a:solidFill>
              <a:effectLst/>
              <a:uLnTx/>
              <a:uFillTx/>
              <a:latin typeface="宋体" panose="02010600030101010101" pitchFamily="2" charset="-122"/>
              <a:ea typeface="宋体" panose="02010600030101010101" pitchFamily="2" charset="-122"/>
              <a:cs typeface="+mn-cs"/>
            </a:endParaRPr>
          </a:p>
        </p:txBody>
      </p:sp>
      <p:pic>
        <p:nvPicPr>
          <p:cNvPr id="56323" name="Picture 3" descr="单肩包扎2"/>
          <p:cNvPicPr>
            <a:picLocks noChangeAspect="1"/>
          </p:cNvPicPr>
          <p:nvPr/>
        </p:nvPicPr>
        <p:blipFill>
          <a:blip r:embed="rId1"/>
          <a:stretch>
            <a:fillRect/>
          </a:stretch>
        </p:blipFill>
        <p:spPr>
          <a:xfrm>
            <a:off x="6024563" y="620713"/>
            <a:ext cx="2322512" cy="2463800"/>
          </a:xfrm>
          <a:prstGeom prst="rect">
            <a:avLst/>
          </a:prstGeom>
          <a:noFill/>
          <a:ln w="9525">
            <a:noFill/>
          </a:ln>
        </p:spPr>
      </p:pic>
      <p:pic>
        <p:nvPicPr>
          <p:cNvPr id="56324" name="Picture 4" descr="双肩包扎1"/>
          <p:cNvPicPr>
            <a:picLocks noChangeAspect="1"/>
          </p:cNvPicPr>
          <p:nvPr/>
        </p:nvPicPr>
        <p:blipFill>
          <a:blip r:embed="rId2"/>
          <a:stretch>
            <a:fillRect/>
          </a:stretch>
        </p:blipFill>
        <p:spPr>
          <a:xfrm>
            <a:off x="6024563" y="3438525"/>
            <a:ext cx="2133600" cy="2365375"/>
          </a:xfrm>
          <a:prstGeom prst="rect">
            <a:avLst/>
          </a:prstGeom>
          <a:noFill/>
          <a:ln w="9525">
            <a:noFill/>
          </a:ln>
        </p:spPr>
      </p:pic>
      <p:pic>
        <p:nvPicPr>
          <p:cNvPr id="56325" name="Picture 4" descr="单肩包扎1"/>
          <p:cNvPicPr>
            <a:picLocks noChangeAspect="1"/>
          </p:cNvPicPr>
          <p:nvPr/>
        </p:nvPicPr>
        <p:blipFill>
          <a:blip r:embed="rId3"/>
          <a:stretch>
            <a:fillRect/>
          </a:stretch>
        </p:blipFill>
        <p:spPr>
          <a:xfrm>
            <a:off x="3132138" y="620713"/>
            <a:ext cx="2570162" cy="2463800"/>
          </a:xfrm>
          <a:prstGeom prst="rect">
            <a:avLst/>
          </a:prstGeom>
          <a:noFill/>
          <a:ln w="9525">
            <a:noFill/>
          </a:ln>
        </p:spPr>
      </p:pic>
      <p:pic>
        <p:nvPicPr>
          <p:cNvPr id="56326" name="Picture 3" descr="双肩包扎"/>
          <p:cNvPicPr>
            <a:picLocks noChangeAspect="1"/>
          </p:cNvPicPr>
          <p:nvPr/>
        </p:nvPicPr>
        <p:blipFill>
          <a:blip r:embed="rId4"/>
          <a:stretch>
            <a:fillRect/>
          </a:stretch>
        </p:blipFill>
        <p:spPr>
          <a:xfrm>
            <a:off x="3132138" y="3438525"/>
            <a:ext cx="2570162" cy="2365375"/>
          </a:xfrm>
          <a:prstGeom prst="rect">
            <a:avLst/>
          </a:prstGeom>
          <a:noFill/>
          <a:ln w="9525">
            <a:noFill/>
          </a:ln>
        </p:spPr>
      </p:pic>
      <p:pic>
        <p:nvPicPr>
          <p:cNvPr id="4" name="图片 3" descr="图片1"/>
          <p:cNvPicPr>
            <a:picLocks noChangeAspect="1"/>
          </p:cNvPicPr>
          <p:nvPr/>
        </p:nvPicPr>
        <p:blipFill>
          <a:blip r:embed="rId5"/>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41"/>
          <p:cNvSpPr/>
          <p:nvPr/>
        </p:nvSpPr>
        <p:spPr>
          <a:xfrm>
            <a:off x="439738" y="2366963"/>
            <a:ext cx="2528888" cy="739775"/>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400" b="1" i="0" u="none" strike="noStrike" kern="0" cap="none" spc="0" normalizeH="0" baseline="0" noProof="0" dirty="0">
                <a:ln>
                  <a:noFill/>
                </a:ln>
                <a:solidFill>
                  <a:srgbClr val="4D4D4D"/>
                </a:solidFill>
                <a:effectLst/>
                <a:uLnTx/>
                <a:uFillTx/>
                <a:latin typeface="Impact" panose="020B0806030902050204" pitchFamily="34" charset="0"/>
                <a:ea typeface="+mn-ea"/>
                <a:cs typeface="+mn-cs"/>
              </a:rPr>
              <a:t> </a:t>
            </a:r>
            <a:r>
              <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胸部包扎</a:t>
            </a:r>
            <a:endPar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57347" name="Picture 3" descr="单胸包扎2"/>
          <p:cNvPicPr>
            <a:picLocks noChangeAspect="1"/>
          </p:cNvPicPr>
          <p:nvPr/>
        </p:nvPicPr>
        <p:blipFill>
          <a:blip r:embed="rId1"/>
          <a:stretch>
            <a:fillRect/>
          </a:stretch>
        </p:blipFill>
        <p:spPr>
          <a:xfrm>
            <a:off x="3708400" y="549275"/>
            <a:ext cx="2446338" cy="2557463"/>
          </a:xfrm>
          <a:prstGeom prst="rect">
            <a:avLst/>
          </a:prstGeom>
          <a:noFill/>
          <a:ln w="9525" cap="flat" cmpd="sng">
            <a:solidFill>
              <a:srgbClr val="000000"/>
            </a:solidFill>
            <a:prstDash val="solid"/>
            <a:miter/>
            <a:headEnd type="none" w="med" len="med"/>
            <a:tailEnd type="none" w="med" len="med"/>
          </a:ln>
        </p:spPr>
      </p:pic>
      <p:pic>
        <p:nvPicPr>
          <p:cNvPr id="57348" name="Picture 11"/>
          <p:cNvPicPr>
            <a:picLocks noChangeAspect="1"/>
          </p:cNvPicPr>
          <p:nvPr/>
        </p:nvPicPr>
        <p:blipFill>
          <a:blip r:embed="rId2"/>
          <a:stretch>
            <a:fillRect/>
          </a:stretch>
        </p:blipFill>
        <p:spPr>
          <a:xfrm>
            <a:off x="2717800" y="3446463"/>
            <a:ext cx="3182938" cy="2281237"/>
          </a:xfrm>
          <a:prstGeom prst="rect">
            <a:avLst/>
          </a:prstGeom>
          <a:noFill/>
          <a:ln w="9525">
            <a:noFill/>
          </a:ln>
        </p:spPr>
      </p:pic>
      <p:pic>
        <p:nvPicPr>
          <p:cNvPr id="57349" name="Picture 12"/>
          <p:cNvPicPr>
            <a:picLocks noChangeAspect="1"/>
          </p:cNvPicPr>
          <p:nvPr/>
        </p:nvPicPr>
        <p:blipFill>
          <a:blip r:embed="rId3"/>
          <a:stretch>
            <a:fillRect/>
          </a:stretch>
        </p:blipFill>
        <p:spPr>
          <a:xfrm>
            <a:off x="5614988" y="3446463"/>
            <a:ext cx="3051175" cy="2281237"/>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41"/>
          <p:cNvSpPr/>
          <p:nvPr/>
        </p:nvSpPr>
        <p:spPr>
          <a:xfrm>
            <a:off x="395288" y="2276475"/>
            <a:ext cx="2663825" cy="933450"/>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400" b="1" i="0" u="none" strike="noStrike" kern="0" cap="none" spc="0" normalizeH="0" baseline="0" noProof="0" dirty="0">
                <a:ln>
                  <a:noFill/>
                </a:ln>
                <a:solidFill>
                  <a:srgbClr val="4D4D4D"/>
                </a:solidFill>
                <a:effectLst/>
                <a:uLnTx/>
                <a:uFillTx/>
                <a:latin typeface="Impact" panose="020B0806030902050204" pitchFamily="34" charset="0"/>
                <a:ea typeface="+mn-ea"/>
                <a:cs typeface="+mn-cs"/>
              </a:rPr>
              <a:t> </a:t>
            </a:r>
            <a:r>
              <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全腹包扎</a:t>
            </a:r>
            <a:endPar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58371" name="Picture 7"/>
          <p:cNvPicPr>
            <a:picLocks noChangeAspect="1"/>
          </p:cNvPicPr>
          <p:nvPr/>
        </p:nvPicPr>
        <p:blipFill>
          <a:blip r:embed="rId1"/>
          <a:stretch>
            <a:fillRect/>
          </a:stretch>
        </p:blipFill>
        <p:spPr>
          <a:xfrm>
            <a:off x="3059113" y="620713"/>
            <a:ext cx="2646362" cy="2589212"/>
          </a:xfrm>
          <a:prstGeom prst="rect">
            <a:avLst/>
          </a:prstGeom>
          <a:noFill/>
          <a:ln w="9525">
            <a:noFill/>
          </a:ln>
        </p:spPr>
      </p:pic>
      <p:pic>
        <p:nvPicPr>
          <p:cNvPr id="58372" name="Picture 2"/>
          <p:cNvPicPr>
            <a:picLocks noChangeAspect="1"/>
          </p:cNvPicPr>
          <p:nvPr/>
        </p:nvPicPr>
        <p:blipFill>
          <a:blip r:embed="rId2"/>
          <a:stretch>
            <a:fillRect/>
          </a:stretch>
        </p:blipFill>
        <p:spPr>
          <a:xfrm>
            <a:off x="5705475" y="3209925"/>
            <a:ext cx="2919413" cy="2776538"/>
          </a:xfrm>
          <a:prstGeom prst="rect">
            <a:avLst/>
          </a:prstGeom>
          <a:noFill/>
          <a:ln w="9525">
            <a:noFill/>
          </a:ln>
        </p:spPr>
      </p:pic>
      <p:sp>
        <p:nvSpPr>
          <p:cNvPr id="5" name="矩形 41"/>
          <p:cNvSpPr/>
          <p:nvPr/>
        </p:nvSpPr>
        <p:spPr>
          <a:xfrm>
            <a:off x="2555875" y="4437063"/>
            <a:ext cx="3095625" cy="933450"/>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r>
              <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侧腹（臀）</a:t>
            </a:r>
            <a:endParaRPr kumimoji="0" lang="en-US" altLang="zh-CN"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包扎</a:t>
            </a:r>
            <a:endPar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41"/>
          <p:cNvSpPr/>
          <p:nvPr/>
        </p:nvSpPr>
        <p:spPr>
          <a:xfrm>
            <a:off x="457200" y="1236663"/>
            <a:ext cx="2530475" cy="741363"/>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手足包扎</a:t>
            </a:r>
            <a:endPar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59395" name="Picture 4"/>
          <p:cNvPicPr>
            <a:picLocks noChangeAspect="1"/>
          </p:cNvPicPr>
          <p:nvPr/>
        </p:nvPicPr>
        <p:blipFill>
          <a:blip r:embed="rId1"/>
          <a:stretch>
            <a:fillRect/>
          </a:stretch>
        </p:blipFill>
        <p:spPr>
          <a:xfrm>
            <a:off x="2987675" y="620713"/>
            <a:ext cx="1862138" cy="2255837"/>
          </a:xfrm>
          <a:prstGeom prst="rect">
            <a:avLst/>
          </a:prstGeom>
          <a:noFill/>
          <a:ln w="9525">
            <a:noFill/>
          </a:ln>
        </p:spPr>
      </p:pic>
      <p:pic>
        <p:nvPicPr>
          <p:cNvPr id="59396" name="Picture 5"/>
          <p:cNvPicPr>
            <a:picLocks noChangeAspect="1"/>
          </p:cNvPicPr>
          <p:nvPr/>
        </p:nvPicPr>
        <p:blipFill>
          <a:blip r:embed="rId2"/>
          <a:stretch>
            <a:fillRect/>
          </a:stretch>
        </p:blipFill>
        <p:spPr>
          <a:xfrm>
            <a:off x="4849813" y="620713"/>
            <a:ext cx="1863725" cy="2255837"/>
          </a:xfrm>
          <a:prstGeom prst="rect">
            <a:avLst/>
          </a:prstGeom>
          <a:noFill/>
          <a:ln w="9525">
            <a:noFill/>
          </a:ln>
        </p:spPr>
      </p:pic>
      <p:pic>
        <p:nvPicPr>
          <p:cNvPr id="59397" name="Picture 6"/>
          <p:cNvPicPr>
            <a:picLocks noChangeAspect="1"/>
          </p:cNvPicPr>
          <p:nvPr/>
        </p:nvPicPr>
        <p:blipFill>
          <a:blip r:embed="rId3"/>
          <a:stretch>
            <a:fillRect/>
          </a:stretch>
        </p:blipFill>
        <p:spPr>
          <a:xfrm>
            <a:off x="6713538" y="620713"/>
            <a:ext cx="1920875" cy="2255837"/>
          </a:xfrm>
          <a:prstGeom prst="rect">
            <a:avLst/>
          </a:prstGeom>
          <a:noFill/>
          <a:ln w="9525">
            <a:noFill/>
          </a:ln>
        </p:spPr>
      </p:pic>
      <p:sp>
        <p:nvSpPr>
          <p:cNvPr id="6" name="矩形 41"/>
          <p:cNvSpPr/>
          <p:nvPr/>
        </p:nvSpPr>
        <p:spPr>
          <a:xfrm>
            <a:off x="241300" y="3921125"/>
            <a:ext cx="2528888" cy="741363"/>
          </a:xfrm>
          <a:custGeom>
            <a:avLst/>
            <a:gdLst/>
            <a:ahLst/>
            <a:cxnLst/>
            <a:rect l="l" t="t" r="r" b="b"/>
            <a:pathLst>
              <a:path w="1322385" h="1004887">
                <a:moveTo>
                  <a:pt x="0" y="0"/>
                </a:moveTo>
                <a:lnTo>
                  <a:pt x="995363" y="0"/>
                </a:lnTo>
                <a:lnTo>
                  <a:pt x="995363" y="421150"/>
                </a:lnTo>
                <a:lnTo>
                  <a:pt x="1106747" y="421150"/>
                </a:lnTo>
                <a:lnTo>
                  <a:pt x="1106747" y="212725"/>
                </a:lnTo>
                <a:lnTo>
                  <a:pt x="1322385" y="502443"/>
                </a:lnTo>
                <a:lnTo>
                  <a:pt x="1106747" y="792162"/>
                </a:lnTo>
                <a:lnTo>
                  <a:pt x="1106747" y="583738"/>
                </a:lnTo>
                <a:lnTo>
                  <a:pt x="995363" y="583738"/>
                </a:lnTo>
                <a:lnTo>
                  <a:pt x="995363" y="1004887"/>
                </a:lnTo>
                <a:lnTo>
                  <a:pt x="0" y="1004887"/>
                </a:lnTo>
                <a:lnTo>
                  <a:pt x="0" y="832509"/>
                </a:lnTo>
                <a:lnTo>
                  <a:pt x="158702" y="619521"/>
                </a:lnTo>
                <a:lnTo>
                  <a:pt x="156346" y="616359"/>
                </a:lnTo>
                <a:lnTo>
                  <a:pt x="241228" y="502443"/>
                </a:lnTo>
                <a:lnTo>
                  <a:pt x="162748" y="397120"/>
                </a:lnTo>
                <a:lnTo>
                  <a:pt x="165051" y="394030"/>
                </a:lnTo>
                <a:lnTo>
                  <a:pt x="0" y="172523"/>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rIns="43200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膝肘包扎</a:t>
            </a:r>
            <a:endParaRPr kumimoji="0" lang="zh-CN" altLang="en-US"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59399" name="Picture 1"/>
          <p:cNvPicPr>
            <a:picLocks noChangeAspect="1"/>
          </p:cNvPicPr>
          <p:nvPr/>
        </p:nvPicPr>
        <p:blipFill>
          <a:blip r:embed="rId4"/>
          <a:stretch>
            <a:fillRect/>
          </a:stretch>
        </p:blipFill>
        <p:spPr>
          <a:xfrm>
            <a:off x="2987675" y="3155950"/>
            <a:ext cx="2865438" cy="2446338"/>
          </a:xfrm>
          <a:prstGeom prst="rect">
            <a:avLst/>
          </a:prstGeom>
          <a:noFill/>
          <a:ln w="9525">
            <a:noFill/>
          </a:ln>
        </p:spPr>
      </p:pic>
      <p:pic>
        <p:nvPicPr>
          <p:cNvPr id="59400" name="Picture 2"/>
          <p:cNvPicPr>
            <a:picLocks noChangeAspect="1"/>
          </p:cNvPicPr>
          <p:nvPr/>
        </p:nvPicPr>
        <p:blipFill>
          <a:blip r:embed="rId5"/>
          <a:stretch>
            <a:fillRect/>
          </a:stretch>
        </p:blipFill>
        <p:spPr>
          <a:xfrm>
            <a:off x="5853113" y="3155950"/>
            <a:ext cx="2781300" cy="2446338"/>
          </a:xfrm>
          <a:prstGeom prst="rect">
            <a:avLst/>
          </a:prstGeom>
          <a:noFill/>
          <a:ln w="9525">
            <a:noFill/>
          </a:ln>
        </p:spPr>
      </p:pic>
      <p:pic>
        <p:nvPicPr>
          <p:cNvPr id="4" name="图片 3" descr="图片1"/>
          <p:cNvPicPr>
            <a:picLocks noChangeAspect="1"/>
          </p:cNvPicPr>
          <p:nvPr/>
        </p:nvPicPr>
        <p:blipFill>
          <a:blip r:embed="rId6"/>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20"/>
          <p:cNvSpPr/>
          <p:nvPr/>
        </p:nvSpPr>
        <p:spPr>
          <a:xfrm>
            <a:off x="395288" y="1123950"/>
            <a:ext cx="2520950" cy="1422400"/>
          </a:xfrm>
          <a:prstGeom prst="rect">
            <a:avLst/>
          </a:prstGeom>
          <a:noFill/>
          <a:ln w="9525">
            <a:noFill/>
          </a:ln>
        </p:spPr>
        <p:txBody>
          <a:bodyPr>
            <a:spAutoFit/>
          </a:bodyPr>
          <a:p>
            <a:pPr>
              <a:lnSpc>
                <a:spcPct val="120000"/>
              </a:lnSpc>
              <a:buFont typeface="Arial" panose="020B0604020202020204" pitchFamily="34" charset="0"/>
              <a:buNone/>
            </a:pPr>
            <a:r>
              <a:rPr lang="zh-CN" altLang="en-US" sz="2400" dirty="0">
                <a:latin typeface="宋体" panose="02010600030101010101" pitchFamily="2" charset="-122"/>
              </a:rPr>
              <a:t>敷料要大、厚</a:t>
            </a:r>
            <a:endParaRPr lang="en-US" altLang="zh-CN" sz="2400" dirty="0">
              <a:latin typeface="宋体" panose="02010600030101010101" pitchFamily="2" charset="-122"/>
            </a:endParaRPr>
          </a:p>
          <a:p>
            <a:pPr>
              <a:lnSpc>
                <a:spcPct val="120000"/>
              </a:lnSpc>
              <a:buFont typeface="Arial" panose="020B0604020202020204" pitchFamily="34" charset="0"/>
              <a:buNone/>
            </a:pPr>
            <a:r>
              <a:rPr lang="zh-CN" altLang="en-US" sz="2400" dirty="0">
                <a:solidFill>
                  <a:srgbClr val="FF0000"/>
                </a:solidFill>
                <a:latin typeface="宋体" panose="02010600030101010101" pitchFamily="2" charset="-122"/>
              </a:rPr>
              <a:t>保护伤口</a:t>
            </a:r>
            <a:endParaRPr lang="en-US" altLang="zh-CN" sz="2400" dirty="0">
              <a:solidFill>
                <a:srgbClr val="FF0000"/>
              </a:solidFill>
              <a:latin typeface="宋体" panose="02010600030101010101" pitchFamily="2" charset="-122"/>
            </a:endParaRPr>
          </a:p>
          <a:p>
            <a:pPr>
              <a:lnSpc>
                <a:spcPct val="120000"/>
              </a:lnSpc>
              <a:buFont typeface="Arial" panose="020B0604020202020204" pitchFamily="34" charset="0"/>
              <a:buNone/>
            </a:pPr>
            <a:r>
              <a:rPr lang="zh-CN" altLang="en-US" sz="2400" dirty="0">
                <a:latin typeface="宋体" panose="02010600030101010101" pitchFamily="2" charset="-122"/>
              </a:rPr>
              <a:t>防止污染</a:t>
            </a:r>
            <a:endParaRPr lang="zh-CN" altLang="en-US" sz="2400" dirty="0">
              <a:latin typeface="宋体" panose="02010600030101010101" pitchFamily="2" charset="-122"/>
            </a:endParaRPr>
          </a:p>
        </p:txBody>
      </p:sp>
      <p:sp>
        <p:nvSpPr>
          <p:cNvPr id="3" name="Rectangle 22"/>
          <p:cNvSpPr/>
          <p:nvPr/>
        </p:nvSpPr>
        <p:spPr>
          <a:xfrm>
            <a:off x="4857750" y="1495425"/>
            <a:ext cx="1905000" cy="920750"/>
          </a:xfrm>
          <a:prstGeom prst="rect">
            <a:avLst/>
          </a:prstGeom>
          <a:noFill/>
          <a:ln w="9525">
            <a:noFill/>
          </a:ln>
        </p:spPr>
        <p:txBody>
          <a:bodyPr>
            <a:spAutoFit/>
          </a:bodyPr>
          <a:p>
            <a:pPr marL="0" lvl="1" indent="0" eaLnBrk="1" hangingPunct="1">
              <a:lnSpc>
                <a:spcPct val="120000"/>
              </a:lnSpc>
              <a:buFont typeface="Arial" panose="020B0604020202020204" pitchFamily="34" charset="0"/>
              <a:buNone/>
            </a:pPr>
            <a:r>
              <a:rPr lang="zh-CN" altLang="en-US" sz="2400" dirty="0">
                <a:latin typeface="宋体" panose="02010600030101010101" pitchFamily="2" charset="-122"/>
              </a:rPr>
              <a:t>打结避开伤口眼睛等</a:t>
            </a:r>
            <a:endParaRPr lang="zh-CN" altLang="en-US" sz="2400" dirty="0">
              <a:latin typeface="宋体" panose="02010600030101010101" pitchFamily="2" charset="-122"/>
            </a:endParaRPr>
          </a:p>
        </p:txBody>
      </p:sp>
      <p:sp>
        <p:nvSpPr>
          <p:cNvPr id="4" name="Rectangle 26"/>
          <p:cNvSpPr>
            <a:spLocks noChangeArrowheads="1"/>
          </p:cNvSpPr>
          <p:nvPr/>
        </p:nvSpPr>
        <p:spPr bwMode="auto">
          <a:xfrm>
            <a:off x="2771775" y="3789363"/>
            <a:ext cx="1871663" cy="1606550"/>
          </a:xfrm>
          <a:prstGeom prst="rect">
            <a:avLst/>
          </a:prstGeom>
          <a:noFill/>
          <a:ln>
            <a:noFill/>
          </a:ln>
        </p:spPr>
        <p:txBody>
          <a:bodyPr>
            <a:spAutoFit/>
          </a:bodyPr>
          <a:lstStyle/>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1"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结下、骨隆起处要</a:t>
            </a:r>
            <a:r>
              <a:rPr kumimoji="0" lang="zh-CN" altLang="en-US" sz="24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加垫</a:t>
            </a:r>
            <a:endParaRPr kumimoji="0" lang="zh-CN" altLang="en-US" sz="24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endParaRPr kumimoji="0" lang="zh-CN" altLang="en-US" sz="2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p:txBody>
      </p:sp>
      <p:sp>
        <p:nvSpPr>
          <p:cNvPr id="5" name="Rectangle 28"/>
          <p:cNvSpPr>
            <a:spLocks noChangeArrowheads="1"/>
          </p:cNvSpPr>
          <p:nvPr/>
        </p:nvSpPr>
        <p:spPr bwMode="auto">
          <a:xfrm>
            <a:off x="6948488" y="3644900"/>
            <a:ext cx="1905000" cy="1624013"/>
          </a:xfrm>
          <a:prstGeom prst="rect">
            <a:avLst/>
          </a:prstGeom>
          <a:noFill/>
          <a:ln>
            <a:noFill/>
          </a:ln>
        </p:spPr>
        <p:txBody>
          <a:bodyPr>
            <a:spAutoFit/>
          </a:bodyPr>
          <a:lstStyle/>
          <a:p>
            <a:pPr marL="0" marR="0" lvl="1"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包扎后露出</a:t>
            </a:r>
            <a:endPar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1"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肢体</a:t>
            </a:r>
            <a:r>
              <a:rPr kumimoji="0" lang="zh-CN" altLang="en-US" sz="24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末端</a:t>
            </a:r>
            <a:r>
              <a:rPr kumimoji="0" lang="zh-CN" altLang="en-US" sz="2400" b="0"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a:t>
            </a:r>
            <a:endParaRPr kumimoji="0" lang="en-US" altLang="zh-CN" sz="2400" b="0"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a:p>
            <a:pPr marL="0" marR="0" lvl="1"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观察血运</a:t>
            </a:r>
            <a:endPar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p:txBody>
      </p:sp>
      <p:pic>
        <p:nvPicPr>
          <p:cNvPr id="6" name="Picture 7" descr="2006052403310041752"/>
          <p:cNvPicPr>
            <a:picLocks noChangeAspect="1" noChangeArrowheads="1"/>
          </p:cNvPicPr>
          <p:nvPr/>
        </p:nvPicPr>
        <p:blipFill>
          <a:blip r:embed="rId1" cstate="print"/>
          <a:srcRect t="2736" r="51579" b="75378"/>
          <a:stretch>
            <a:fillRect/>
          </a:stretch>
        </p:blipFill>
        <p:spPr bwMode="auto">
          <a:xfrm>
            <a:off x="611560" y="2564904"/>
            <a:ext cx="1798281" cy="172819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7" name="Picture 7" descr="P1180024"/>
          <p:cNvPicPr>
            <a:picLocks noChangeAspect="1" noChangeArrowheads="1"/>
          </p:cNvPicPr>
          <p:nvPr/>
        </p:nvPicPr>
        <p:blipFill>
          <a:blip r:embed="rId2" cstate="print">
            <a:lum contrast="6000"/>
          </a:blip>
          <a:srcRect/>
          <a:stretch>
            <a:fillRect/>
          </a:stretch>
        </p:blipFill>
        <p:spPr bwMode="auto">
          <a:xfrm>
            <a:off x="2699792" y="2132856"/>
            <a:ext cx="1663577" cy="16561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8" name="Picture 5" descr="DSC00108"/>
          <p:cNvPicPr>
            <a:picLocks noChangeAspect="1" noChangeArrowheads="1"/>
          </p:cNvPicPr>
          <p:nvPr/>
        </p:nvPicPr>
        <p:blipFill>
          <a:blip r:embed="rId3" cstate="print">
            <a:lum bright="-24000" contrast="18000"/>
          </a:blip>
          <a:srcRect/>
          <a:stretch>
            <a:fillRect/>
          </a:stretch>
        </p:blipFill>
        <p:spPr bwMode="auto">
          <a:xfrm>
            <a:off x="6804248" y="1916832"/>
            <a:ext cx="1818213" cy="172819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9" name="Picture 9" descr="DSC00061"/>
          <p:cNvPicPr>
            <a:picLocks noChangeAspect="1" noChangeArrowheads="1"/>
          </p:cNvPicPr>
          <p:nvPr/>
        </p:nvPicPr>
        <p:blipFill>
          <a:blip r:embed="rId4" cstate="print"/>
          <a:srcRect/>
          <a:stretch>
            <a:fillRect/>
          </a:stretch>
        </p:blipFill>
        <p:spPr bwMode="auto">
          <a:xfrm>
            <a:off x="4788024" y="2564904"/>
            <a:ext cx="1800200" cy="172819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0" name="五角星 9"/>
          <p:cNvSpPr/>
          <p:nvPr/>
        </p:nvSpPr>
        <p:spPr bwMode="auto">
          <a:xfrm>
            <a:off x="2771775" y="333375"/>
            <a:ext cx="514350" cy="520700"/>
          </a:xfrm>
          <a:prstGeom prst="star5">
            <a:avLst>
              <a:gd name="adj" fmla="val 19098"/>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11" name="矩形 10"/>
          <p:cNvSpPr/>
          <p:nvPr/>
        </p:nvSpPr>
        <p:spPr>
          <a:xfrm>
            <a:off x="3635375" y="333375"/>
            <a:ext cx="1833563" cy="5842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66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操作要领</a:t>
            </a:r>
            <a:endParaRPr kumimoji="0" lang="zh-CN" altLang="en-US" sz="3200" b="1" i="0" u="none" strike="noStrike" kern="1200" cap="none" spc="0" normalizeH="0" baseline="0" noProof="0" dirty="0">
              <a:ln>
                <a:noFill/>
              </a:ln>
              <a:solidFill>
                <a:srgbClr val="FF66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pic>
        <p:nvPicPr>
          <p:cNvPr id="12" name="图片 11" descr="图片1"/>
          <p:cNvPicPr>
            <a:picLocks noChangeAspect="1"/>
          </p:cNvPicPr>
          <p:nvPr/>
        </p:nvPicPr>
        <p:blipFill>
          <a:blip r:embed="rId5"/>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1500"/>
                            </p:stCondLst>
                            <p:childTnLst>
                              <p:par>
                                <p:cTn id="19" presetID="47"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2000"/>
                                        <p:tgtEl>
                                          <p:spTgt spid="9"/>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2" presetClass="entr" presetSubtype="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2000"/>
                                        <p:tgtEl>
                                          <p:spTgt spid="8"/>
                                        </p:tgtEl>
                                      </p:cBhvr>
                                    </p:animEffect>
                                  </p:childTnLst>
                                </p:cTn>
                              </p:par>
                              <p:par>
                                <p:cTn id="37" presetID="47"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2" name="Picture 1" descr="C:\Users\adminhy\AppData\Roaming\Tencent\Users\1210877157\QQ\WinTemp\RichOle\@D%%_HJ1GWU2I`W50K`2JEM.jpg"/>
          <p:cNvPicPr>
            <a:picLocks noChangeAspect="1"/>
          </p:cNvPicPr>
          <p:nvPr/>
        </p:nvPicPr>
        <p:blipFill>
          <a:blip r:embed="rId1"/>
          <a:stretch>
            <a:fillRect/>
          </a:stretch>
        </p:blipFill>
        <p:spPr>
          <a:xfrm>
            <a:off x="2555875" y="115888"/>
            <a:ext cx="5616575" cy="6265862"/>
          </a:xfrm>
          <a:prstGeom prst="rect">
            <a:avLst/>
          </a:prstGeom>
          <a:noFill/>
          <a:ln w="9525">
            <a:noFill/>
          </a:ln>
        </p:spPr>
      </p:pic>
      <p:sp>
        <p:nvSpPr>
          <p:cNvPr id="61443" name="WordArt 2"/>
          <p:cNvSpPr/>
          <p:nvPr/>
        </p:nvSpPr>
        <p:spPr>
          <a:xfrm rot="5400000">
            <a:off x="-1044575" y="2709863"/>
            <a:ext cx="5059363" cy="738187"/>
          </a:xfrm>
          <a:prstGeom prst="rect">
            <a:avLst/>
          </a:prstGeom>
        </p:spPr>
        <p:txBody>
          <a:bodyPr vert="eaVert" wrap="none" fromWordArt="1">
            <a:prstTxWarp prst="textPlain">
              <a:avLst>
                <a:gd name="adj" fmla="val 50000"/>
              </a:avLst>
            </a:prstTxWarp>
            <a:normAutofit/>
          </a:bodyPr>
          <a:p>
            <a:pPr algn="ctr"/>
            <a:r>
              <a:rPr lang="zh-CN" altLang="en-US" sz="3600">
                <a:ln w="9525" cap="flat" cmpd="sng">
                  <a:solidFill>
                    <a:srgbClr val="006600"/>
                  </a:solidFill>
                  <a:prstDash val="solid"/>
                  <a:headEnd type="none" w="med" len="med"/>
                  <a:tailEnd type="none" w="med" len="med"/>
                </a:ln>
                <a:solidFill>
                  <a:srgbClr val="006600"/>
                </a:solidFill>
                <a:latin typeface="宋体" panose="02010600030101010101" pitchFamily="2" charset="-122"/>
                <a:ea typeface="宋体" panose="02010600030101010101" pitchFamily="2" charset="-122"/>
              </a:rPr>
              <a:t>伤口包扎流程图</a:t>
            </a:r>
            <a:endParaRPr lang="zh-CN" altLang="en-US" sz="3600">
              <a:ln w="9525" cap="flat" cmpd="sng">
                <a:solidFill>
                  <a:srgbClr val="006600"/>
                </a:solidFill>
                <a:prstDash val="solid"/>
                <a:headEnd type="none" w="med" len="med"/>
                <a:tailEnd type="none" w="med" len="med"/>
              </a:ln>
              <a:solidFill>
                <a:srgbClr val="006600"/>
              </a:solidFill>
              <a:latin typeface="宋体" panose="02010600030101010101" pitchFamily="2" charset="-122"/>
              <a:ea typeface="宋体" panose="02010600030101010101" pitchFamily="2" charset="-122"/>
            </a:endParaRPr>
          </a:p>
        </p:txBody>
      </p:sp>
      <p:pic>
        <p:nvPicPr>
          <p:cNvPr id="4" name="图片 3" descr="图片1"/>
          <p:cNvPicPr>
            <a:picLocks noChangeAspect="1"/>
          </p:cNvPicPr>
          <p:nvPr/>
        </p:nvPicPr>
        <p:blipFill>
          <a:blip r:embed="rId2"/>
          <a:stretch>
            <a:fillRect/>
          </a:stretch>
        </p:blipFill>
        <p:spPr>
          <a:xfrm>
            <a:off x="-6350" y="6381750"/>
            <a:ext cx="9156700" cy="52324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6" name="Picture 4" descr="PE01981_"/>
          <p:cNvPicPr>
            <a:picLocks noChangeAspect="1"/>
          </p:cNvPicPr>
          <p:nvPr/>
        </p:nvPicPr>
        <p:blipFill>
          <a:blip r:embed="rId1"/>
          <a:stretch>
            <a:fillRect/>
          </a:stretch>
        </p:blipFill>
        <p:spPr>
          <a:xfrm>
            <a:off x="520700" y="435293"/>
            <a:ext cx="4546600" cy="3959225"/>
          </a:xfrm>
          <a:prstGeom prst="rect">
            <a:avLst/>
          </a:prstGeom>
          <a:noFill/>
          <a:ln w="9525">
            <a:noFill/>
          </a:ln>
        </p:spPr>
      </p:pic>
      <p:sp>
        <p:nvSpPr>
          <p:cNvPr id="3" name="WordArt 11"/>
          <p:cNvSpPr>
            <a:spLocks noChangeArrowheads="1" noChangeShapeType="1"/>
          </p:cNvSpPr>
          <p:nvPr/>
        </p:nvSpPr>
        <p:spPr bwMode="auto">
          <a:xfrm>
            <a:off x="5222875" y="942340"/>
            <a:ext cx="2421890" cy="1946910"/>
          </a:xfrm>
          <a:prstGeom prst="rect">
            <a:avLst/>
          </a:prstGeom>
          <a:noFill/>
          <a:ln>
            <a:noFill/>
            <a:prstDash val="sysDash"/>
          </a:ln>
          <a:effectLst>
            <a:glow rad="101600">
              <a:schemeClr val="accent6">
                <a:satMod val="175000"/>
                <a:alpha val="40000"/>
              </a:schemeClr>
            </a:glow>
            <a:reflection blurRad="6350" stA="52000" endA="300" endPos="35000" dir="5400000" sy="-100000" algn="bl" rotWithShape="0"/>
          </a:effectLst>
          <a:scene3d>
            <a:camera prst="obliqueBottomLeft"/>
            <a:lightRig rig="threePt" dir="t"/>
          </a:scene3d>
          <a:sp3d>
            <a:bevelT w="139700" prst="cross"/>
          </a:sp3d>
        </p:spPr>
        <p:txBody>
          <a:bodyPr wrap="none" numCol="1" fromWordArt="1">
            <a:prstTxWarp prst="textPlain">
              <a:avLst>
                <a:gd name="adj" fmla="val 50169"/>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0" cap="none" spc="0" normalizeH="0" baseline="0" noProof="0" dirty="0">
                <a:ln w="9525">
                  <a:solidFill>
                    <a:srgbClr val="800000"/>
                  </a:solidFill>
                  <a:round/>
                </a:ln>
                <a:solidFill>
                  <a:srgbClr val="C00000"/>
                </a:solidFill>
                <a:effectLst/>
                <a:uLnTx/>
                <a:uFillTx/>
                <a:latin typeface="宋体" panose="02010600030101010101" pitchFamily="2" charset="-122"/>
                <a:ea typeface="宋体" panose="02010600030101010101" pitchFamily="2" charset="-122"/>
                <a:cs typeface="+mn-cs"/>
              </a:rPr>
              <a:t>固定</a:t>
            </a:r>
            <a:endParaRPr kumimoji="0" lang="zh-CN" altLang="en-US" sz="3600" b="1" i="0" u="none" strike="noStrike" kern="10" cap="none" spc="0" normalizeH="0" baseline="0" noProof="0" dirty="0">
              <a:ln w="9525">
                <a:solidFill>
                  <a:srgbClr val="800000"/>
                </a:solidFill>
                <a:round/>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2" name="图片 1" descr="图片1"/>
          <p:cNvPicPr>
            <a:picLocks noChangeAspect="1"/>
          </p:cNvPicPr>
          <p:nvPr/>
        </p:nvPicPr>
        <p:blipFill>
          <a:blip r:embed="rId2"/>
          <a:stretch>
            <a:fillRect/>
          </a:stretch>
        </p:blipFill>
        <p:spPr>
          <a:xfrm>
            <a:off x="-22860" y="6057900"/>
            <a:ext cx="9171305" cy="79057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1</a:t>
            </a:r>
            <a:endParaRPr lang="zh-CN" altLang="en-US" sz="3200" b="1" dirty="0">
              <a:solidFill>
                <a:schemeClr val="bg1"/>
              </a:solidFill>
              <a:latin typeface="宋体" panose="02010600030101010101" pitchFamily="2" charset="-122"/>
            </a:endParaRPr>
          </a:p>
        </p:txBody>
      </p:sp>
      <p:sp>
        <p:nvSpPr>
          <p:cNvPr id="63491"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骨折概述</a:t>
            </a:r>
            <a:endParaRPr lang="zh-CN" altLang="en-US" sz="3200" b="1" dirty="0">
              <a:solidFill>
                <a:srgbClr val="5F5F5F"/>
              </a:solidFill>
              <a:latin typeface="宋体" panose="02010600030101010101" pitchFamily="2" charset="-122"/>
            </a:endParaRPr>
          </a:p>
        </p:txBody>
      </p:sp>
      <p:sp>
        <p:nvSpPr>
          <p:cNvPr id="12" name="矩形 11"/>
          <p:cNvSpPr/>
          <p:nvPr/>
        </p:nvSpPr>
        <p:spPr>
          <a:xfrm>
            <a:off x="611188" y="981075"/>
            <a:ext cx="8064500" cy="5221288"/>
          </a:xfrm>
          <a:prstGeom prst="rect">
            <a:avLst/>
          </a:prstGeom>
        </p:spPr>
        <p:txBody>
          <a:bodyPr>
            <a:spAutoFit/>
          </a:bodyPr>
          <a:lstStyle/>
          <a:p>
            <a:pPr marL="0" marR="0" lvl="0" indent="0" algn="l" defTabSz="914400" rtl="0" eaLnBrk="0" fontAlgn="base" latinLnBrk="0" hangingPunct="0">
              <a:lnSpc>
                <a:spcPts val="4000"/>
              </a:lnSpc>
              <a:spcBef>
                <a:spcPct val="0"/>
              </a:spcBef>
              <a:spcAft>
                <a:spcPct val="0"/>
              </a:spcAft>
              <a:buClrTx/>
              <a:buSzTx/>
              <a:buFontTx/>
              <a:buNone/>
              <a:defRPr/>
            </a:pPr>
            <a:r>
              <a:rPr kumimoji="0" lang="zh-CN" altLang="zh-CN" sz="2400" b="0"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骨的完整性由于受直接外力（撞击、机械碾伤）、间接外力（外力通过传导、杠杆、旋转和肌肉收缩）、积累性劳损（长期、反复、轻微的直接或间接的损伤）等原因的作用，使其完整性和连续性发生改变，称为</a:t>
            </a:r>
            <a:r>
              <a:rPr kumimoji="0" lang="zh-CN" altLang="zh-CN" sz="2400" b="0" i="0" u="none" strike="noStrike" kern="1200" cap="none" spc="0" normalizeH="0" baseline="0" noProof="0" dirty="0">
                <a:ln>
                  <a:noFill/>
                </a:ln>
                <a:solidFill>
                  <a:srgbClr val="C00000"/>
                </a:solidFill>
                <a:effectLst/>
                <a:uLnTx/>
                <a:uFillTx/>
                <a:latin typeface="+mn-ea"/>
                <a:ea typeface="宋体" panose="02010600030101010101" pitchFamily="2" charset="-122"/>
                <a:cs typeface="Times New Roman" panose="02020603050405020304" pitchFamily="18" charset="0"/>
              </a:rPr>
              <a:t>骨折</a:t>
            </a:r>
            <a:r>
              <a:rPr kumimoji="0" lang="zh-CN" altLang="en-US" sz="2400" b="0" i="0" u="none" strike="noStrike" kern="1200" cap="none" spc="0" normalizeH="0" baseline="0" noProof="0" dirty="0">
                <a:ln>
                  <a:noFill/>
                </a:ln>
                <a:solidFill>
                  <a:srgbClr val="C00000"/>
                </a:solidFill>
                <a:effectLst/>
                <a:uLnTx/>
                <a:uFillTx/>
                <a:latin typeface="+mn-ea"/>
                <a:ea typeface="宋体" panose="02010600030101010101" pitchFamily="2" charset="-122"/>
                <a:cs typeface="Times New Roman" panose="02020603050405020304" pitchFamily="18" charset="0"/>
              </a:rPr>
              <a:t>。</a:t>
            </a:r>
            <a:endParaRPr kumimoji="0" lang="en-US" altLang="zh-CN" sz="2400" b="0" i="0" u="none" strike="noStrike" kern="1200" cap="none" spc="0" normalizeH="0" baseline="0" noProof="0" dirty="0">
              <a:ln>
                <a:noFill/>
              </a:ln>
              <a:solidFill>
                <a:srgbClr val="C00000"/>
              </a:solidFill>
              <a:effectLst/>
              <a:uLnTx/>
              <a:uFillTx/>
              <a:latin typeface="+mn-ea"/>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ts val="4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  </a:t>
            </a:r>
            <a:r>
              <a:rPr kumimoji="0" lang="zh-CN" altLang="zh-CN" sz="2400" b="1" i="0" u="none" strike="noStrike" kern="1200" cap="none" spc="0" normalizeH="0" baseline="0" noProof="0" dirty="0">
                <a:ln>
                  <a:noFill/>
                </a:ln>
                <a:solidFill>
                  <a:srgbClr val="CC0000"/>
                </a:solidFill>
                <a:effectLst/>
                <a:uLnTx/>
                <a:uFillTx/>
                <a:latin typeface="华文楷体" panose="02010600040101010101" pitchFamily="2" charset="-122"/>
                <a:ea typeface="宋体" panose="02010600030101010101" pitchFamily="2" charset="-122"/>
                <a:cs typeface="Times New Roman" panose="02020603050405020304" pitchFamily="18" charset="0"/>
              </a:rPr>
              <a:t>骨折固定的目的</a:t>
            </a:r>
            <a:endParaRPr kumimoji="0" lang="en-US" altLang="zh-CN" sz="2400" b="1" i="0" u="none" strike="noStrike" kern="1200" cap="none" spc="0" normalizeH="0" baseline="0" noProof="0" dirty="0">
              <a:ln>
                <a:noFill/>
              </a:ln>
              <a:solidFill>
                <a:srgbClr val="CC0000"/>
              </a:solidFill>
              <a:effectLst/>
              <a:uLnTx/>
              <a:uFillTx/>
              <a:latin typeface="+mn-ea"/>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ts val="4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1</a:t>
            </a: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）制动，减少伤病员的疼痛</a:t>
            </a:r>
            <a:endPar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mn-cs"/>
            </a:endParaRPr>
          </a:p>
          <a:p>
            <a:pPr marL="0" marR="0" lvl="0" indent="0" algn="l" defTabSz="914400" rtl="0" eaLnBrk="0" fontAlgn="base" latinLnBrk="0" hangingPunct="0">
              <a:lnSpc>
                <a:spcPts val="4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2</a:t>
            </a: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）避免损伤周围组织、血管、神经</a:t>
            </a:r>
            <a:endPar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mn-cs"/>
            </a:endParaRPr>
          </a:p>
          <a:p>
            <a:pPr marL="0" marR="0" lvl="0" indent="0" algn="l" defTabSz="914400" rtl="0" eaLnBrk="0" fontAlgn="base" latinLnBrk="0" hangingPunct="0">
              <a:lnSpc>
                <a:spcPts val="4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3</a:t>
            </a: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）减少出血和肿胀</a:t>
            </a:r>
            <a:endPar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mn-cs"/>
            </a:endParaRPr>
          </a:p>
          <a:p>
            <a:pPr marL="0" marR="0" lvl="0" indent="0" algn="l" defTabSz="914400" rtl="0" eaLnBrk="0" fontAlgn="base" latinLnBrk="0" hangingPunct="0">
              <a:lnSpc>
                <a:spcPts val="4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4</a:t>
            </a: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）防止闭合性骨折转化为开放性骨折</a:t>
            </a:r>
            <a:endPar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mn-cs"/>
            </a:endParaRPr>
          </a:p>
          <a:p>
            <a:pPr marL="0" marR="0" lvl="0" indent="0" algn="l" defTabSz="914400" rtl="0" eaLnBrk="0" fontAlgn="base" latinLnBrk="0" hangingPunct="0">
              <a:lnSpc>
                <a:spcPts val="4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5</a:t>
            </a:r>
            <a:r>
              <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Times New Roman" panose="02020603050405020304" pitchFamily="18" charset="0"/>
              </a:rPr>
              <a:t>）便于搬运伤病员</a:t>
            </a:r>
            <a:endParaRPr kumimoji="0" lang="zh-CN" altLang="en-US" sz="2400" b="1" i="0" u="none" strike="noStrike" kern="1200" cap="none" spc="0" normalizeH="0" baseline="0" noProof="0" dirty="0">
              <a:ln>
                <a:noFill/>
              </a:ln>
              <a:solidFill>
                <a:schemeClr val="tx1"/>
              </a:solidFill>
              <a:effectLst/>
              <a:uLnTx/>
              <a:uFillTx/>
              <a:latin typeface="+mn-ea"/>
              <a:ea typeface="宋体" panose="02010600030101010101" pitchFamily="2" charset="-122"/>
              <a:cs typeface="+mn-cs"/>
            </a:endParaRPr>
          </a:p>
        </p:txBody>
      </p:sp>
      <p:pic>
        <p:nvPicPr>
          <p:cNvPr id="4" name="图片 3"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2</a:t>
            </a:r>
            <a:endParaRPr lang="zh-CN" altLang="en-US" sz="3200" b="1" dirty="0">
              <a:solidFill>
                <a:schemeClr val="bg1"/>
              </a:solidFill>
              <a:latin typeface="宋体" panose="02010600030101010101" pitchFamily="2" charset="-122"/>
            </a:endParaRPr>
          </a:p>
        </p:txBody>
      </p:sp>
      <p:sp>
        <p:nvSpPr>
          <p:cNvPr id="64515" name="Rectangle 22"/>
          <p:cNvSpPr/>
          <p:nvPr/>
        </p:nvSpPr>
        <p:spPr>
          <a:xfrm>
            <a:off x="971550" y="188913"/>
            <a:ext cx="3429000" cy="682625"/>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骨折类型和程度</a:t>
            </a:r>
            <a:endParaRPr lang="zh-CN" altLang="en-US" sz="3200" b="1" dirty="0">
              <a:solidFill>
                <a:srgbClr val="5F5F5F"/>
              </a:solidFill>
              <a:latin typeface="宋体" panose="02010600030101010101" pitchFamily="2" charset="-122"/>
            </a:endParaRPr>
          </a:p>
        </p:txBody>
      </p:sp>
      <p:sp>
        <p:nvSpPr>
          <p:cNvPr id="5" name="线形标注 1 4"/>
          <p:cNvSpPr/>
          <p:nvPr/>
        </p:nvSpPr>
        <p:spPr bwMode="auto">
          <a:xfrm>
            <a:off x="238125" y="1327150"/>
            <a:ext cx="1608138" cy="522288"/>
          </a:xfrm>
          <a:prstGeom prst="borderCallout1">
            <a:avLst>
              <a:gd name="adj1" fmla="val 18750"/>
              <a:gd name="adj2" fmla="val -8333"/>
              <a:gd name="adj3" fmla="val 273558"/>
              <a:gd name="adj4" fmla="val 49828"/>
            </a:avLst>
          </a:prstGeom>
          <a:solidFill>
            <a:schemeClr val="bg1"/>
          </a:solidFill>
          <a:ln>
            <a:headEnd type="none" w="med" len="med"/>
            <a:tailEnd type="none" w="med" len="med"/>
          </a:ln>
        </p:spPr>
        <p:style>
          <a:lnRef idx="1">
            <a:schemeClr val="accent6"/>
          </a:lnRef>
          <a:fillRef idx="1003">
            <a:schemeClr val="lt1"/>
          </a:fillRef>
          <a:effectRef idx="1">
            <a:schemeClr val="accent6"/>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lumMod val="65000"/>
                    <a:lumOff val="35000"/>
                  </a:schemeClr>
                </a:solidFill>
                <a:effectLst/>
                <a:uLnTx/>
                <a:uFillTx/>
                <a:latin typeface="+mn-lt"/>
                <a:ea typeface="+mn-ea"/>
                <a:cs typeface="+mn-cs"/>
              </a:rPr>
              <a:t> </a:t>
            </a:r>
            <a:r>
              <a:rPr kumimoji="0" lang="zh-CN" altLang="en-US" sz="20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闭合性骨折</a:t>
            </a:r>
            <a:endParaRPr kumimoji="0" lang="zh-CN" altLang="en-US" sz="20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sp>
        <p:nvSpPr>
          <p:cNvPr id="6" name="线形标注 1 5"/>
          <p:cNvSpPr/>
          <p:nvPr/>
        </p:nvSpPr>
        <p:spPr bwMode="auto">
          <a:xfrm>
            <a:off x="2112963" y="1327150"/>
            <a:ext cx="1628775" cy="522288"/>
          </a:xfrm>
          <a:prstGeom prst="borderCallout1">
            <a:avLst>
              <a:gd name="adj1" fmla="val 18750"/>
              <a:gd name="adj2" fmla="val -8333"/>
              <a:gd name="adj3" fmla="val 227650"/>
              <a:gd name="adj4" fmla="val 19227"/>
            </a:avLst>
          </a:prstGeom>
          <a:solidFill>
            <a:schemeClr val="bg1"/>
          </a:solidFill>
          <a:ln>
            <a:headEnd type="none" w="med" len="med"/>
            <a:tailEnd type="none" w="med" len="med"/>
          </a:ln>
        </p:spPr>
        <p:style>
          <a:lnRef idx="1">
            <a:schemeClr val="accent6"/>
          </a:lnRef>
          <a:fillRef idx="1003">
            <a:schemeClr val="lt1"/>
          </a:fillRef>
          <a:effectRef idx="1">
            <a:schemeClr val="accent6"/>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开放性骨折</a:t>
            </a:r>
            <a:endParaRPr kumimoji="0" lang="zh-CN" altLang="en-US" sz="20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pic>
        <p:nvPicPr>
          <p:cNvPr id="64518" name="Picture 4"/>
          <p:cNvPicPr>
            <a:picLocks noChangeAspect="1"/>
          </p:cNvPicPr>
          <p:nvPr/>
        </p:nvPicPr>
        <p:blipFill>
          <a:blip r:embed="rId1"/>
          <a:stretch>
            <a:fillRect/>
          </a:stretch>
        </p:blipFill>
        <p:spPr>
          <a:xfrm>
            <a:off x="739775" y="2135188"/>
            <a:ext cx="928688" cy="2798762"/>
          </a:xfrm>
          <a:prstGeom prst="rect">
            <a:avLst/>
          </a:prstGeom>
          <a:noFill/>
          <a:ln w="9525">
            <a:noFill/>
          </a:ln>
        </p:spPr>
      </p:pic>
      <p:pic>
        <p:nvPicPr>
          <p:cNvPr id="8" name="Picture 5"/>
          <p:cNvPicPr>
            <a:picLocks noChangeAspect="1"/>
          </p:cNvPicPr>
          <p:nvPr/>
        </p:nvPicPr>
        <p:blipFill>
          <a:blip r:embed="rId2"/>
          <a:stretch>
            <a:fillRect/>
          </a:stretch>
        </p:blipFill>
        <p:spPr>
          <a:xfrm>
            <a:off x="2112963" y="2366963"/>
            <a:ext cx="920750" cy="2566987"/>
          </a:xfrm>
          <a:prstGeom prst="rect">
            <a:avLst/>
          </a:prstGeom>
          <a:noFill/>
          <a:ln w="9525">
            <a:noFill/>
          </a:ln>
        </p:spPr>
      </p:pic>
      <p:sp>
        <p:nvSpPr>
          <p:cNvPr id="9" name="矩形 11"/>
          <p:cNvSpPr/>
          <p:nvPr/>
        </p:nvSpPr>
        <p:spPr>
          <a:xfrm>
            <a:off x="134938" y="5508625"/>
            <a:ext cx="3067050" cy="584200"/>
          </a:xfrm>
          <a:prstGeom prst="rect">
            <a:avLst/>
          </a:prstGeom>
          <a:noFill/>
          <a:ln w="9525">
            <a:noFill/>
          </a:ln>
        </p:spPr>
        <p:txBody>
          <a:bodyPr wrap="none">
            <a:spAutoFit/>
          </a:bodyPr>
          <a:p>
            <a:r>
              <a:rPr lang="zh-CN" altLang="en-US" sz="3200" b="1" dirty="0">
                <a:solidFill>
                  <a:srgbClr val="CC0000"/>
                </a:solidFill>
                <a:latin typeface="Arial" panose="020B0604020202020204" pitchFamily="34" charset="0"/>
              </a:rPr>
              <a:t>（一）</a:t>
            </a:r>
            <a:r>
              <a:rPr lang="zh-CN" altLang="zh-CN" sz="3200" b="1" dirty="0">
                <a:solidFill>
                  <a:srgbClr val="CC0000"/>
                </a:solidFill>
                <a:latin typeface="Arial" panose="020B0604020202020204" pitchFamily="34" charset="0"/>
              </a:rPr>
              <a:t>骨折</a:t>
            </a:r>
            <a:r>
              <a:rPr lang="zh-CN" altLang="en-US" sz="3200" b="1" dirty="0">
                <a:solidFill>
                  <a:srgbClr val="CC0000"/>
                </a:solidFill>
                <a:latin typeface="Arial" panose="020B0604020202020204" pitchFamily="34" charset="0"/>
              </a:rPr>
              <a:t>类型</a:t>
            </a:r>
            <a:endParaRPr lang="zh-CN" altLang="en-US" sz="3200" b="1" dirty="0">
              <a:solidFill>
                <a:srgbClr val="CC0000"/>
              </a:solidFill>
              <a:latin typeface="Arial" panose="020B0604020202020204" pitchFamily="34" charset="0"/>
            </a:endParaRPr>
          </a:p>
        </p:txBody>
      </p:sp>
      <p:pic>
        <p:nvPicPr>
          <p:cNvPr id="13" name="Picture 1" descr="C:\Users\adminhy\AppData\Roaming\Tencent\Users\1210877157\QQ\WinTemp\RichOle\LHAS(F~`IN9F}_Z~R`L3(PQ.png"/>
          <p:cNvPicPr>
            <a:picLocks noChangeAspect="1"/>
          </p:cNvPicPr>
          <p:nvPr/>
        </p:nvPicPr>
        <p:blipFill>
          <a:blip r:embed="rId3"/>
          <a:stretch>
            <a:fillRect/>
          </a:stretch>
        </p:blipFill>
        <p:spPr>
          <a:xfrm>
            <a:off x="3779838" y="981075"/>
            <a:ext cx="2476500" cy="1590675"/>
          </a:xfrm>
          <a:prstGeom prst="rect">
            <a:avLst/>
          </a:prstGeom>
          <a:noFill/>
          <a:ln w="9525">
            <a:noFill/>
          </a:ln>
        </p:spPr>
      </p:pic>
      <p:pic>
        <p:nvPicPr>
          <p:cNvPr id="14" name="Picture 2" descr="C:\Users\adminhy\AppData\Roaming\Tencent\Users\1210877157\QQ\WinTemp\RichOle\LW7]75YJY9I3E~F9TN74KL9.png"/>
          <p:cNvPicPr>
            <a:picLocks noChangeAspect="1"/>
          </p:cNvPicPr>
          <p:nvPr/>
        </p:nvPicPr>
        <p:blipFill>
          <a:blip r:embed="rId4"/>
          <a:stretch>
            <a:fillRect/>
          </a:stretch>
        </p:blipFill>
        <p:spPr>
          <a:xfrm>
            <a:off x="6446838" y="981075"/>
            <a:ext cx="2478087" cy="1590675"/>
          </a:xfrm>
          <a:prstGeom prst="rect">
            <a:avLst/>
          </a:prstGeom>
          <a:noFill/>
          <a:ln w="9525">
            <a:noFill/>
          </a:ln>
        </p:spPr>
      </p:pic>
      <p:sp>
        <p:nvSpPr>
          <p:cNvPr id="15" name="矩形 14"/>
          <p:cNvSpPr/>
          <p:nvPr/>
        </p:nvSpPr>
        <p:spPr>
          <a:xfrm>
            <a:off x="4208463" y="2752725"/>
            <a:ext cx="1979612" cy="523875"/>
          </a:xfrm>
          <a:prstGeom prst="rect">
            <a:avLst/>
          </a:prstGeom>
          <a:noFill/>
          <a:ln w="9525">
            <a:noFill/>
          </a:ln>
        </p:spPr>
        <p:txBody>
          <a:bodyPr wrap="none">
            <a:spAutoFit/>
          </a:bodyPr>
          <a:p>
            <a:r>
              <a:rPr lang="zh-CN" altLang="en-US" sz="2800" dirty="0">
                <a:latin typeface="华文楷体" panose="02010600040101010101" pitchFamily="2" charset="-122"/>
              </a:rPr>
              <a:t>完全</a:t>
            </a:r>
            <a:r>
              <a:rPr lang="zh-CN" altLang="zh-CN" sz="2800" dirty="0">
                <a:latin typeface="华文楷体" panose="02010600040101010101" pitchFamily="2" charset="-122"/>
              </a:rPr>
              <a:t>性骨折</a:t>
            </a:r>
            <a:endParaRPr lang="zh-CN" altLang="en-US" sz="2800" dirty="0">
              <a:latin typeface="华文楷体" panose="02010600040101010101" pitchFamily="2" charset="-122"/>
            </a:endParaRPr>
          </a:p>
        </p:txBody>
      </p:sp>
      <p:pic>
        <p:nvPicPr>
          <p:cNvPr id="16" name="Picture 15" descr="C:\Users\adminhy\AppData\Roaming\Tencent\Users\1210877157\QQ\WinTemp\RichOle\YP]%EI~OX69I{%`%PWD33FO.png"/>
          <p:cNvPicPr>
            <a:picLocks noChangeAspect="1"/>
          </p:cNvPicPr>
          <p:nvPr/>
        </p:nvPicPr>
        <p:blipFill>
          <a:blip r:embed="rId5"/>
          <a:stretch>
            <a:fillRect/>
          </a:stretch>
        </p:blipFill>
        <p:spPr>
          <a:xfrm>
            <a:off x="4511675" y="3303588"/>
            <a:ext cx="3487738" cy="1222375"/>
          </a:xfrm>
          <a:prstGeom prst="rect">
            <a:avLst/>
          </a:prstGeom>
          <a:noFill/>
          <a:ln w="9525">
            <a:noFill/>
          </a:ln>
        </p:spPr>
      </p:pic>
      <p:sp>
        <p:nvSpPr>
          <p:cNvPr id="17" name="矩形 16"/>
          <p:cNvSpPr/>
          <p:nvPr/>
        </p:nvSpPr>
        <p:spPr>
          <a:xfrm>
            <a:off x="6586538" y="2752725"/>
            <a:ext cx="2338387" cy="523875"/>
          </a:xfrm>
          <a:prstGeom prst="rect">
            <a:avLst/>
          </a:prstGeom>
          <a:noFill/>
          <a:ln w="9525">
            <a:noFill/>
          </a:ln>
        </p:spPr>
        <p:txBody>
          <a:bodyPr wrap="none">
            <a:spAutoFit/>
          </a:bodyPr>
          <a:p>
            <a:r>
              <a:rPr lang="zh-CN" altLang="en-US" sz="2800" dirty="0">
                <a:latin typeface="华文楷体" panose="02010600040101010101" pitchFamily="2" charset="-122"/>
              </a:rPr>
              <a:t>不完全</a:t>
            </a:r>
            <a:r>
              <a:rPr lang="zh-CN" altLang="zh-CN" sz="2800" dirty="0">
                <a:latin typeface="华文楷体" panose="02010600040101010101" pitchFamily="2" charset="-122"/>
              </a:rPr>
              <a:t>性骨折</a:t>
            </a:r>
            <a:endParaRPr lang="zh-CN" altLang="en-US" sz="2800" dirty="0">
              <a:latin typeface="华文楷体" panose="02010600040101010101" pitchFamily="2" charset="-122"/>
            </a:endParaRPr>
          </a:p>
        </p:txBody>
      </p:sp>
      <p:sp>
        <p:nvSpPr>
          <p:cNvPr id="18" name="矩形 11"/>
          <p:cNvSpPr/>
          <p:nvPr/>
        </p:nvSpPr>
        <p:spPr>
          <a:xfrm>
            <a:off x="4865688" y="5570538"/>
            <a:ext cx="3068637" cy="585787"/>
          </a:xfrm>
          <a:prstGeom prst="rect">
            <a:avLst/>
          </a:prstGeom>
          <a:noFill/>
          <a:ln w="9525">
            <a:noFill/>
          </a:ln>
        </p:spPr>
        <p:txBody>
          <a:bodyPr wrap="none">
            <a:spAutoFit/>
          </a:bodyPr>
          <a:p>
            <a:r>
              <a:rPr lang="zh-CN" altLang="en-US" sz="3200" b="1" dirty="0">
                <a:solidFill>
                  <a:srgbClr val="CC0000"/>
                </a:solidFill>
                <a:latin typeface="Arial" panose="020B0604020202020204" pitchFamily="34" charset="0"/>
              </a:rPr>
              <a:t>（二）</a:t>
            </a:r>
            <a:r>
              <a:rPr lang="zh-CN" altLang="zh-CN" sz="3200" b="1" dirty="0">
                <a:solidFill>
                  <a:srgbClr val="CC0000"/>
                </a:solidFill>
                <a:latin typeface="Arial" panose="020B0604020202020204" pitchFamily="34" charset="0"/>
              </a:rPr>
              <a:t>骨折</a:t>
            </a:r>
            <a:r>
              <a:rPr lang="zh-CN" altLang="en-US" sz="3200" b="1" dirty="0">
                <a:solidFill>
                  <a:srgbClr val="CC0000"/>
                </a:solidFill>
                <a:latin typeface="Arial" panose="020B0604020202020204" pitchFamily="34" charset="0"/>
              </a:rPr>
              <a:t>程度</a:t>
            </a:r>
            <a:endParaRPr lang="zh-CN" altLang="en-US" sz="3200" b="1" dirty="0">
              <a:solidFill>
                <a:srgbClr val="CC0000"/>
              </a:solidFill>
              <a:latin typeface="Arial" panose="020B0604020202020204" pitchFamily="34" charset="0"/>
            </a:endParaRPr>
          </a:p>
        </p:txBody>
      </p:sp>
      <p:sp>
        <p:nvSpPr>
          <p:cNvPr id="19" name="矩形 9"/>
          <p:cNvSpPr/>
          <p:nvPr/>
        </p:nvSpPr>
        <p:spPr>
          <a:xfrm>
            <a:off x="5707063" y="4722813"/>
            <a:ext cx="1979612" cy="523875"/>
          </a:xfrm>
          <a:prstGeom prst="rect">
            <a:avLst/>
          </a:prstGeom>
          <a:noFill/>
          <a:ln w="9525">
            <a:noFill/>
          </a:ln>
        </p:spPr>
        <p:txBody>
          <a:bodyPr wrap="none">
            <a:spAutoFit/>
          </a:bodyPr>
          <a:p>
            <a:r>
              <a:rPr lang="zh-CN" altLang="en-US" sz="2800" dirty="0">
                <a:latin typeface="华文楷体" panose="02010600040101010101" pitchFamily="2" charset="-122"/>
              </a:rPr>
              <a:t>嵌顿</a:t>
            </a:r>
            <a:r>
              <a:rPr lang="zh-CN" altLang="zh-CN" sz="2800" dirty="0">
                <a:latin typeface="华文楷体" panose="02010600040101010101" pitchFamily="2" charset="-122"/>
              </a:rPr>
              <a:t>性骨折</a:t>
            </a:r>
            <a:endParaRPr lang="zh-CN" altLang="en-US" sz="2800" dirty="0">
              <a:latin typeface="华文楷体" panose="02010600040101010101" pitchFamily="2" charset="-122"/>
            </a:endParaRPr>
          </a:p>
        </p:txBody>
      </p:sp>
      <p:pic>
        <p:nvPicPr>
          <p:cNvPr id="4" name="图片 3" descr="图片1"/>
          <p:cNvPicPr>
            <a:picLocks noChangeAspect="1"/>
          </p:cNvPicPr>
          <p:nvPr/>
        </p:nvPicPr>
        <p:blipFill>
          <a:blip r:embed="rId6"/>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1000"/>
                                        <p:tgtEl>
                                          <p:spTgt spid="13"/>
                                        </p:tgtEl>
                                      </p:cBhvr>
                                    </p:animEffect>
                                  </p:childTnLst>
                                </p:cTn>
                              </p:par>
                              <p:par>
                                <p:cTn id="24" presetID="5"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1000"/>
                                        <p:tgtEl>
                                          <p:spTgt spid="14"/>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heckerboard(across)">
                                      <p:cBhvr>
                                        <p:cTn id="29" dur="1000"/>
                                        <p:tgtEl>
                                          <p:spTgt spid="1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1000"/>
                                        <p:tgtEl>
                                          <p:spTgt spid="17"/>
                                        </p:tgtEl>
                                      </p:cBhvr>
                                    </p:animEffect>
                                  </p:childTnLst>
                                </p:cTn>
                              </p:par>
                              <p:par>
                                <p:cTn id="33" presetID="5" presetClass="entr" presetSubtype="1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heckerboard(across)">
                                      <p:cBhvr>
                                        <p:cTn id="35" dur="1000"/>
                                        <p:tgtEl>
                                          <p:spTgt spid="1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heckerboard(across)">
                                      <p:cBhvr>
                                        <p:cTn id="38" dur="1000"/>
                                        <p:tgtEl>
                                          <p:spTgt spid="19"/>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heckerboard(across)">
                                      <p:cBhvr>
                                        <p:cTn id="4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p:bldP spid="18" grpId="0"/>
      <p:bldP spid="1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65539"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骨折判断</a:t>
            </a:r>
            <a:endParaRPr lang="zh-CN" altLang="en-US" sz="3200" b="1" dirty="0">
              <a:solidFill>
                <a:srgbClr val="5F5F5F"/>
              </a:solidFill>
              <a:latin typeface="宋体" panose="02010600030101010101" pitchFamily="2" charset="-122"/>
            </a:endParaRPr>
          </a:p>
        </p:txBody>
      </p:sp>
      <p:graphicFrame>
        <p:nvGraphicFramePr>
          <p:cNvPr id="4" name="图示 3"/>
          <p:cNvGraphicFramePr/>
          <p:nvPr/>
        </p:nvGraphicFramePr>
        <p:xfrm>
          <a:off x="2051720" y="980728"/>
          <a:ext cx="5328592" cy="36004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5" name="图示 4"/>
          <p:cNvGraphicFramePr/>
          <p:nvPr/>
        </p:nvGraphicFramePr>
        <p:xfrm>
          <a:off x="1272230" y="4730411"/>
          <a:ext cx="6280995" cy="12821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图片 1" descr="图片1"/>
          <p:cNvPicPr>
            <a:picLocks noChangeAspect="1"/>
          </p:cNvPicPr>
          <p:nvPr/>
        </p:nvPicPr>
        <p:blipFill>
          <a:blip r:embed="rId11"/>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314" name="组合 8"/>
          <p:cNvGrpSpPr/>
          <p:nvPr/>
        </p:nvGrpSpPr>
        <p:grpSpPr>
          <a:xfrm>
            <a:off x="468313" y="333375"/>
            <a:ext cx="2782887" cy="792163"/>
            <a:chOff x="0" y="0"/>
            <a:chExt cx="2783361" cy="834483"/>
          </a:xfrm>
        </p:grpSpPr>
        <p:sp>
          <p:nvSpPr>
            <p:cNvPr id="10" name="燕尾形 9"/>
            <p:cNvSpPr/>
            <p:nvPr/>
          </p:nvSpPr>
          <p:spPr>
            <a:xfrm>
              <a:off x="0" y="0"/>
              <a:ext cx="2783361" cy="834483"/>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燕尾形 4"/>
            <p:cNvSpPr/>
            <p:nvPr/>
          </p:nvSpPr>
          <p:spPr>
            <a:xfrm>
              <a:off x="142899" y="0"/>
              <a:ext cx="2448342" cy="834483"/>
            </a:xfrm>
            <a:prstGeom prst="rect">
              <a:avLst/>
            </a:prstGeom>
          </p:spPr>
          <p:style>
            <a:lnRef idx="0">
              <a:scrgbClr r="0" g="0" b="0"/>
            </a:lnRef>
            <a:fillRef idx="0">
              <a:scrgbClr r="0" g="0" b="0"/>
            </a:fillRef>
            <a:effectRef idx="0">
              <a:scrgbClr r="0" g="0" b="0"/>
            </a:effectRef>
            <a:fontRef idx="minor">
              <a:schemeClr val="lt1"/>
            </a:fontRef>
          </p:style>
          <p:txBody>
            <a:bodyPr lIns="112014" tIns="37338" rIns="37338" bIns="37338" spcCol="1270" anchor="ctr"/>
            <a:lstStyle/>
            <a:p>
              <a:pPr marL="0" marR="0" lvl="0" indent="0" algn="ctr" defTabSz="1244600" rtl="0" eaLnBrk="1" fontAlgn="base" latinLnBrk="0" hangingPunct="1">
                <a:lnSpc>
                  <a:spcPct val="90000"/>
                </a:lnSpc>
                <a:spcBef>
                  <a:spcPct val="0"/>
                </a:spcBef>
                <a:spcAft>
                  <a:spcPct val="3500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a:t>
              </a:r>
              <a:r>
                <a:rPr kumimoji="0" lang="en-US" altLang="zh-CN"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1</a:t>
              </a: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）致伤因素</a:t>
              </a:r>
              <a:endPar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grpSp>
      <p:sp>
        <p:nvSpPr>
          <p:cNvPr id="13315" name="矩形 12"/>
          <p:cNvSpPr/>
          <p:nvPr/>
        </p:nvSpPr>
        <p:spPr>
          <a:xfrm>
            <a:off x="611188" y="1268413"/>
            <a:ext cx="7777162" cy="4524375"/>
          </a:xfrm>
          <a:prstGeom prst="rect">
            <a:avLst/>
          </a:prstGeom>
          <a:noFill/>
          <a:ln w="9525" cap="flat" cmpd="sng">
            <a:solidFill>
              <a:srgbClr val="C00000"/>
            </a:solidFill>
            <a:prstDash val="solid"/>
            <a:miter/>
            <a:headEnd type="none" w="med" len="med"/>
            <a:tailEnd type="none" w="med" len="med"/>
          </a:ln>
        </p:spPr>
        <p:txBody>
          <a:bodyPr>
            <a:spAutoFit/>
          </a:bodyPr>
          <a:p>
            <a:pPr>
              <a:lnSpc>
                <a:spcPct val="200000"/>
              </a:lnSpc>
              <a:buFont typeface="Wingdings" panose="05000000000000000000" pitchFamily="2" charset="2"/>
              <a:buChar char="l"/>
            </a:pPr>
            <a:r>
              <a:rPr lang="zh-CN" altLang="en-US" sz="2400" dirty="0">
                <a:latin typeface="宋体" panose="02010600030101010101" pitchFamily="2" charset="-122"/>
              </a:rPr>
              <a:t>机械因素：锐器伤、钝器上、切割伤、火器伤、冲击伤。</a:t>
            </a:r>
            <a:endParaRPr lang="en-US" altLang="zh-CN" sz="2400" dirty="0">
              <a:latin typeface="宋体" panose="02010600030101010101" pitchFamily="2" charset="-122"/>
            </a:endParaRPr>
          </a:p>
          <a:p>
            <a:pPr>
              <a:lnSpc>
                <a:spcPct val="200000"/>
              </a:lnSpc>
              <a:buFont typeface="Wingdings" panose="05000000000000000000" pitchFamily="2" charset="2"/>
              <a:buChar char="l"/>
            </a:pPr>
            <a:r>
              <a:rPr lang="zh-CN" altLang="en-US" sz="2400" dirty="0">
                <a:latin typeface="宋体" panose="02010600030101010101" pitchFamily="2" charset="-122"/>
              </a:rPr>
              <a:t>物理因素：中暑、冻伤、烧伤、电击伤、淹溺。</a:t>
            </a:r>
            <a:endParaRPr lang="en-US" altLang="zh-CN" sz="2400" dirty="0">
              <a:latin typeface="宋体" panose="02010600030101010101" pitchFamily="2" charset="-122"/>
            </a:endParaRPr>
          </a:p>
          <a:p>
            <a:pPr>
              <a:lnSpc>
                <a:spcPct val="200000"/>
              </a:lnSpc>
              <a:buFont typeface="Wingdings" panose="05000000000000000000" pitchFamily="2" charset="2"/>
              <a:buChar char="l"/>
            </a:pPr>
            <a:r>
              <a:rPr lang="zh-CN" altLang="en-US" sz="2400" dirty="0">
                <a:latin typeface="宋体" panose="02010600030101010101" pitchFamily="2" charset="-122"/>
              </a:rPr>
              <a:t>化学因素：强酸、</a:t>
            </a:r>
            <a:r>
              <a:rPr lang="zh-CN" altLang="en-US" sz="2400" dirty="0">
                <a:latin typeface="Arial" panose="020B0604020202020204" pitchFamily="34" charset="0"/>
              </a:rPr>
              <a:t>强碱可致化学性烧伤，战时可受化学战剂染毒造成化学伤。</a:t>
            </a:r>
            <a:endParaRPr lang="en-US" altLang="zh-CN" sz="2400" dirty="0">
              <a:latin typeface="宋体" panose="02010600030101010101" pitchFamily="2" charset="-122"/>
            </a:endParaRPr>
          </a:p>
          <a:p>
            <a:pPr>
              <a:lnSpc>
                <a:spcPct val="200000"/>
              </a:lnSpc>
              <a:buFont typeface="Wingdings" panose="05000000000000000000" pitchFamily="2" charset="2"/>
              <a:buChar char="l"/>
            </a:pPr>
            <a:r>
              <a:rPr lang="zh-CN" altLang="en-US" sz="2400" dirty="0">
                <a:latin typeface="宋体" panose="02010600030101010101" pitchFamily="2" charset="-122"/>
              </a:rPr>
              <a:t>生物因素：动物、植物、微生物，</a:t>
            </a:r>
            <a:r>
              <a:rPr lang="zh-CN" altLang="en-US" sz="2400" dirty="0">
                <a:latin typeface="Arial" panose="020B0604020202020204" pitchFamily="34" charset="0"/>
              </a:rPr>
              <a:t>如虫、蛇、大等咬伤或螫伤，可带入毒素或病原微生物致病。</a:t>
            </a:r>
            <a:endParaRPr lang="en-US" altLang="zh-CN" sz="2400" dirty="0">
              <a:latin typeface="宋体" panose="02010600030101010101" pitchFamily="2" charset="-122"/>
            </a:endParaRPr>
          </a:p>
        </p:txBody>
      </p:sp>
      <p:pic>
        <p:nvPicPr>
          <p:cNvPr id="4" name="图片 3"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4</a:t>
            </a:r>
            <a:endParaRPr lang="zh-CN" altLang="en-US" sz="3200" b="1" dirty="0">
              <a:solidFill>
                <a:schemeClr val="bg1"/>
              </a:solidFill>
              <a:latin typeface="宋体" panose="02010600030101010101" pitchFamily="2" charset="-122"/>
            </a:endParaRPr>
          </a:p>
        </p:txBody>
      </p:sp>
      <p:sp>
        <p:nvSpPr>
          <p:cNvPr id="66563"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骨折固定材料</a:t>
            </a:r>
            <a:endParaRPr lang="zh-CN" altLang="en-US" sz="3200" b="1" dirty="0">
              <a:solidFill>
                <a:srgbClr val="5F5F5F"/>
              </a:solidFill>
              <a:latin typeface="宋体" panose="02010600030101010101" pitchFamily="2" charset="-122"/>
            </a:endParaRPr>
          </a:p>
        </p:txBody>
      </p:sp>
      <p:pic>
        <p:nvPicPr>
          <p:cNvPr id="66564" name="Picture 1"/>
          <p:cNvPicPr>
            <a:picLocks noChangeAspect="1"/>
          </p:cNvPicPr>
          <p:nvPr/>
        </p:nvPicPr>
        <p:blipFill>
          <a:blip r:embed="rId1"/>
          <a:stretch>
            <a:fillRect/>
          </a:stretch>
        </p:blipFill>
        <p:spPr>
          <a:xfrm>
            <a:off x="392113" y="931863"/>
            <a:ext cx="2713037" cy="1808162"/>
          </a:xfrm>
          <a:prstGeom prst="rect">
            <a:avLst/>
          </a:prstGeom>
          <a:noFill/>
          <a:ln w="9525">
            <a:noFill/>
          </a:ln>
        </p:spPr>
      </p:pic>
      <p:pic>
        <p:nvPicPr>
          <p:cNvPr id="66565" name="Picture 2"/>
          <p:cNvPicPr>
            <a:picLocks noChangeAspect="1"/>
          </p:cNvPicPr>
          <p:nvPr/>
        </p:nvPicPr>
        <p:blipFill>
          <a:blip r:embed="rId2"/>
          <a:stretch>
            <a:fillRect/>
          </a:stretch>
        </p:blipFill>
        <p:spPr>
          <a:xfrm>
            <a:off x="3282950" y="1658938"/>
            <a:ext cx="2082800" cy="3122612"/>
          </a:xfrm>
          <a:prstGeom prst="rect">
            <a:avLst/>
          </a:prstGeom>
          <a:noFill/>
          <a:ln w="9525">
            <a:noFill/>
          </a:ln>
        </p:spPr>
      </p:pic>
      <p:pic>
        <p:nvPicPr>
          <p:cNvPr id="66566" name="Picture 3"/>
          <p:cNvPicPr>
            <a:picLocks noChangeAspect="1"/>
          </p:cNvPicPr>
          <p:nvPr/>
        </p:nvPicPr>
        <p:blipFill>
          <a:blip r:embed="rId3"/>
          <a:stretch>
            <a:fillRect/>
          </a:stretch>
        </p:blipFill>
        <p:spPr>
          <a:xfrm>
            <a:off x="5770563" y="3500438"/>
            <a:ext cx="2908300" cy="1938337"/>
          </a:xfrm>
          <a:prstGeom prst="rect">
            <a:avLst/>
          </a:prstGeom>
          <a:noFill/>
          <a:ln w="9525">
            <a:noFill/>
          </a:ln>
        </p:spPr>
      </p:pic>
      <p:sp>
        <p:nvSpPr>
          <p:cNvPr id="66567" name="矩形 9"/>
          <p:cNvSpPr/>
          <p:nvPr/>
        </p:nvSpPr>
        <p:spPr>
          <a:xfrm>
            <a:off x="3282950" y="4914900"/>
            <a:ext cx="1979613" cy="523875"/>
          </a:xfrm>
          <a:prstGeom prst="rect">
            <a:avLst/>
          </a:prstGeom>
          <a:noFill/>
          <a:ln w="9525">
            <a:noFill/>
          </a:ln>
        </p:spPr>
        <p:txBody>
          <a:bodyPr wrap="none">
            <a:spAutoFit/>
          </a:bodyPr>
          <a:p>
            <a:r>
              <a:rPr lang="zh-CN" altLang="en-US" sz="2800" dirty="0">
                <a:latin typeface="华文楷体" panose="02010600040101010101" pitchFamily="2" charset="-122"/>
              </a:rPr>
              <a:t>充气式夹板</a:t>
            </a:r>
            <a:endParaRPr lang="zh-CN" altLang="en-US" sz="2800" dirty="0">
              <a:latin typeface="华文楷体" panose="02010600040101010101" pitchFamily="2" charset="-122"/>
            </a:endParaRPr>
          </a:p>
        </p:txBody>
      </p:sp>
      <p:sp>
        <p:nvSpPr>
          <p:cNvPr id="66568" name="矩形 10"/>
          <p:cNvSpPr/>
          <p:nvPr/>
        </p:nvSpPr>
        <p:spPr>
          <a:xfrm>
            <a:off x="5922963" y="5591175"/>
            <a:ext cx="3057525" cy="523875"/>
          </a:xfrm>
          <a:prstGeom prst="rect">
            <a:avLst/>
          </a:prstGeom>
          <a:noFill/>
          <a:ln w="9525">
            <a:noFill/>
          </a:ln>
        </p:spPr>
        <p:txBody>
          <a:bodyPr wrap="none">
            <a:spAutoFit/>
          </a:bodyPr>
          <a:p>
            <a:r>
              <a:rPr lang="zh-CN" altLang="en-US" sz="2800" dirty="0">
                <a:latin typeface="华文楷体" panose="02010600040101010101" pitchFamily="2" charset="-122"/>
              </a:rPr>
              <a:t>脊柱板头部固定器</a:t>
            </a:r>
            <a:endParaRPr lang="zh-CN" altLang="en-US" sz="2800" dirty="0">
              <a:latin typeface="华文楷体" panose="02010600040101010101" pitchFamily="2" charset="-122"/>
            </a:endParaRPr>
          </a:p>
        </p:txBody>
      </p:sp>
      <p:sp>
        <p:nvSpPr>
          <p:cNvPr id="66569" name="矩形 11"/>
          <p:cNvSpPr/>
          <p:nvPr/>
        </p:nvSpPr>
        <p:spPr>
          <a:xfrm>
            <a:off x="225425" y="2976563"/>
            <a:ext cx="3057525" cy="523875"/>
          </a:xfrm>
          <a:prstGeom prst="rect">
            <a:avLst/>
          </a:prstGeom>
          <a:noFill/>
          <a:ln w="9525">
            <a:noFill/>
          </a:ln>
        </p:spPr>
        <p:txBody>
          <a:bodyPr wrap="none">
            <a:spAutoFit/>
          </a:bodyPr>
          <a:p>
            <a:r>
              <a:rPr lang="zh-CN" altLang="en-US" sz="2800" dirty="0">
                <a:latin typeface="华文楷体" panose="02010600040101010101" pitchFamily="2" charset="-122"/>
              </a:rPr>
              <a:t>各类夹板及固定器</a:t>
            </a:r>
            <a:endParaRPr lang="zh-CN" altLang="en-US" sz="2800" dirty="0">
              <a:latin typeface="华文楷体" panose="02010600040101010101" pitchFamily="2" charset="-122"/>
            </a:endParaRPr>
          </a:p>
        </p:txBody>
      </p:sp>
      <p:sp>
        <p:nvSpPr>
          <p:cNvPr id="66570" name="矩形 12"/>
          <p:cNvSpPr/>
          <p:nvPr/>
        </p:nvSpPr>
        <p:spPr>
          <a:xfrm>
            <a:off x="5508625" y="1196975"/>
            <a:ext cx="3416300" cy="523875"/>
          </a:xfrm>
          <a:prstGeom prst="rect">
            <a:avLst/>
          </a:prstGeom>
          <a:noFill/>
          <a:ln w="9525">
            <a:noFill/>
          </a:ln>
        </p:spPr>
        <p:txBody>
          <a:bodyPr wrap="none">
            <a:spAutoFit/>
          </a:bodyPr>
          <a:p>
            <a:r>
              <a:rPr lang="zh-CN" altLang="en-US" sz="2800" dirty="0">
                <a:latin typeface="华文楷体" panose="02010600040101010101" pitchFamily="2" charset="-122"/>
              </a:rPr>
              <a:t>杂志、木板、树枝等</a:t>
            </a:r>
            <a:endParaRPr lang="zh-CN" altLang="en-US" sz="2800" dirty="0">
              <a:latin typeface="华文楷体" panose="02010600040101010101" pitchFamily="2" charset="-122"/>
            </a:endParaRPr>
          </a:p>
        </p:txBody>
      </p:sp>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5</a:t>
            </a:r>
            <a:endParaRPr lang="zh-CN" altLang="en-US" sz="3200" b="1" dirty="0">
              <a:solidFill>
                <a:schemeClr val="bg1"/>
              </a:solidFill>
              <a:latin typeface="宋体" panose="02010600030101010101" pitchFamily="2" charset="-122"/>
            </a:endParaRPr>
          </a:p>
        </p:txBody>
      </p:sp>
      <p:sp>
        <p:nvSpPr>
          <p:cNvPr id="67587"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骨折固定原则</a:t>
            </a:r>
            <a:endParaRPr lang="zh-CN" altLang="en-US" sz="3200" b="1" dirty="0">
              <a:solidFill>
                <a:srgbClr val="5F5F5F"/>
              </a:solidFill>
              <a:latin typeface="宋体" panose="02010600030101010101" pitchFamily="2" charset="-122"/>
            </a:endParaRPr>
          </a:p>
        </p:txBody>
      </p:sp>
      <p:sp>
        <p:nvSpPr>
          <p:cNvPr id="4" name="Rectangle 1"/>
          <p:cNvSpPr>
            <a:spLocks noChangeArrowheads="1"/>
          </p:cNvSpPr>
          <p:nvPr/>
        </p:nvSpPr>
        <p:spPr bwMode="auto">
          <a:xfrm>
            <a:off x="317500" y="1206500"/>
            <a:ext cx="8674100" cy="5010150"/>
          </a:xfrm>
          <a:prstGeom prst="rect">
            <a:avLst/>
          </a:prstGeom>
          <a:noFill/>
          <a:ln w="9525" cmpd="sng">
            <a:no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Times New Roman" panose="02020603050405020304" pitchFamily="18" charset="0"/>
              </a:rPr>
              <a:t>现场环境安全，救护人员做好自我防护</a:t>
            </a:r>
            <a:endPar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1.</a:t>
            </a:r>
            <a:r>
              <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首先检查意识、呼吸、脉搏及处理严重出血。</a:t>
            </a:r>
            <a:endPar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2.</a:t>
            </a:r>
            <a:r>
              <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用绷带、三角巾、夹板固定受伤部位</a:t>
            </a:r>
            <a:endPar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3.</a:t>
            </a:r>
            <a:r>
              <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夹板的长度应能将骨折处的上下关节一同加以固定</a:t>
            </a:r>
            <a:endPar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4.</a:t>
            </a:r>
            <a:r>
              <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骨断端暴露，不要拉动，不要送回伤口内，开放性骨折现场不要冲洗，不要涂药，应该先包扎再固定。</a:t>
            </a:r>
            <a:endPar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5.</a:t>
            </a:r>
            <a:r>
              <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暴露肢体末端以便观察血运</a:t>
            </a:r>
            <a:endPar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6.</a:t>
            </a:r>
            <a:r>
              <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固定伤肢后，如有可能应将伤肢抬高</a:t>
            </a:r>
            <a:endPar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7.</a:t>
            </a:r>
            <a:r>
              <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Calibri" panose="020F0502020204030204" pitchFamily="34" charset="0"/>
              </a:rPr>
              <a:t>预防休克</a:t>
            </a:r>
            <a:endParaRPr kumimoji="0" lang="zh-CN" altLang="en-US" sz="2400" b="0" i="0" u="none" strike="noStrike" kern="1200" cap="none" spc="0" normalizeH="0" baseline="0" noProof="0" dirty="0">
              <a:ln>
                <a:noFill/>
              </a:ln>
              <a:solidFill>
                <a:schemeClr val="tx1"/>
              </a:solidFill>
              <a:effectLst/>
              <a:uLnTx/>
              <a:uFillTx/>
              <a:latin typeface="华文楷体" panose="02010600040101010101" pitchFamily="2" charset="-122"/>
              <a:ea typeface="宋体" panose="02010600030101010101" pitchFamily="2" charset="-122"/>
              <a:cs typeface="+mn-cs"/>
            </a:endParaRPr>
          </a:p>
        </p:txBody>
      </p:sp>
      <p:pic>
        <p:nvPicPr>
          <p:cNvPr id="2" name="图片 1"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68611"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68612" name="Picture 1"/>
          <p:cNvPicPr>
            <a:picLocks noChangeAspect="1"/>
          </p:cNvPicPr>
          <p:nvPr/>
        </p:nvPicPr>
        <p:blipFill>
          <a:blip r:embed="rId1"/>
          <a:stretch>
            <a:fillRect/>
          </a:stretch>
        </p:blipFill>
        <p:spPr>
          <a:xfrm>
            <a:off x="422275" y="1125538"/>
            <a:ext cx="3187700" cy="4194175"/>
          </a:xfrm>
          <a:prstGeom prst="rect">
            <a:avLst/>
          </a:prstGeom>
          <a:noFill/>
          <a:ln w="9525">
            <a:noFill/>
          </a:ln>
        </p:spPr>
      </p:pic>
      <p:sp>
        <p:nvSpPr>
          <p:cNvPr id="5" name="Rectangle 2"/>
          <p:cNvSpPr>
            <a:spLocks noChangeArrowheads="1"/>
          </p:cNvSpPr>
          <p:nvPr/>
        </p:nvSpPr>
        <p:spPr bwMode="auto">
          <a:xfrm>
            <a:off x="3962400" y="1125538"/>
            <a:ext cx="4743450" cy="4194175"/>
          </a:xfrm>
          <a:prstGeom prst="rect">
            <a:avLst/>
          </a:prstGeom>
          <a:noFill/>
          <a:ln w="9525" cmpd="sng">
            <a:no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ts val="4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1</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）三角巾折叠成适当宽的条带</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266700" algn="l" defTabSz="914400" rtl="0" eaLnBrk="0" fontAlgn="base" latinLnBrk="0" hangingPunct="0">
              <a:lnSpc>
                <a:spcPts val="4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）中央放在前臂的下</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1/3</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处或腕部</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266700" algn="l" defTabSz="914400" rtl="0" eaLnBrk="0" fontAlgn="base" latinLnBrk="0" hangingPunct="0">
              <a:lnSpc>
                <a:spcPts val="4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3</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）一底角放于健侧肩上，另一底角放于伤侧肩上</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266700" algn="l" defTabSz="914400" rtl="0" eaLnBrk="0" fontAlgn="base" latinLnBrk="0" hangingPunct="0">
              <a:lnSpc>
                <a:spcPts val="4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）并绕颈与健侧底角在颈侧方打结</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266700" algn="l" defTabSz="914400" rtl="0" eaLnBrk="0" fontAlgn="base" latinLnBrk="0" hangingPunct="0">
              <a:lnSpc>
                <a:spcPts val="4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5</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）将前臂悬吊于胸前</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6" name="Rectangle 3"/>
          <p:cNvSpPr>
            <a:spLocks noChangeArrowheads="1"/>
          </p:cNvSpPr>
          <p:nvPr/>
        </p:nvSpPr>
        <p:spPr bwMode="auto">
          <a:xfrm>
            <a:off x="422275" y="5621338"/>
            <a:ext cx="7713663" cy="523875"/>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小悬臂带：用于上臂骨折及上臂、肩关节损伤</a:t>
            </a:r>
            <a:endParaRPr kumimoji="0" 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69635"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69636" name="Picture 1"/>
          <p:cNvPicPr>
            <a:picLocks noChangeAspect="1"/>
          </p:cNvPicPr>
          <p:nvPr/>
        </p:nvPicPr>
        <p:blipFill>
          <a:blip r:embed="rId1"/>
          <a:stretch>
            <a:fillRect/>
          </a:stretch>
        </p:blipFill>
        <p:spPr>
          <a:xfrm>
            <a:off x="468313" y="938213"/>
            <a:ext cx="2517775" cy="2990850"/>
          </a:xfrm>
          <a:prstGeom prst="rect">
            <a:avLst/>
          </a:prstGeom>
          <a:noFill/>
          <a:ln w="9525">
            <a:noFill/>
          </a:ln>
        </p:spPr>
      </p:pic>
      <p:pic>
        <p:nvPicPr>
          <p:cNvPr id="69637" name="Picture 2"/>
          <p:cNvPicPr>
            <a:picLocks noChangeAspect="1"/>
          </p:cNvPicPr>
          <p:nvPr/>
        </p:nvPicPr>
        <p:blipFill>
          <a:blip r:embed="rId2"/>
          <a:stretch>
            <a:fillRect/>
          </a:stretch>
        </p:blipFill>
        <p:spPr>
          <a:xfrm>
            <a:off x="3203575" y="1557338"/>
            <a:ext cx="2435225" cy="3252787"/>
          </a:xfrm>
          <a:prstGeom prst="rect">
            <a:avLst/>
          </a:prstGeom>
          <a:noFill/>
          <a:ln w="9525">
            <a:noFill/>
          </a:ln>
        </p:spPr>
      </p:pic>
      <p:pic>
        <p:nvPicPr>
          <p:cNvPr id="69638" name="Picture 5"/>
          <p:cNvPicPr>
            <a:picLocks noChangeAspect="1"/>
          </p:cNvPicPr>
          <p:nvPr/>
        </p:nvPicPr>
        <p:blipFill>
          <a:blip r:embed="rId3"/>
          <a:stretch>
            <a:fillRect/>
          </a:stretch>
        </p:blipFill>
        <p:spPr>
          <a:xfrm>
            <a:off x="5927725" y="2303463"/>
            <a:ext cx="2347913" cy="3186112"/>
          </a:xfrm>
          <a:prstGeom prst="rect">
            <a:avLst/>
          </a:prstGeom>
          <a:noFill/>
          <a:ln w="9525">
            <a:noFill/>
          </a:ln>
        </p:spPr>
      </p:pic>
      <p:sp>
        <p:nvSpPr>
          <p:cNvPr id="13" name="Rectangle 7"/>
          <p:cNvSpPr>
            <a:spLocks noChangeArrowheads="1"/>
          </p:cNvSpPr>
          <p:nvPr/>
        </p:nvSpPr>
        <p:spPr bwMode="auto">
          <a:xfrm>
            <a:off x="817563" y="5489575"/>
            <a:ext cx="7875588" cy="523875"/>
          </a:xfrm>
          <a:prstGeom prst="rect">
            <a:avLst/>
          </a:prstGeom>
          <a:noFill/>
          <a:ln w="9525" cmpd="sng">
            <a:noFill/>
            <a:miter lim="800000"/>
          </a:ln>
          <a:effectLst>
            <a:prstShdw prst="shdw17" dist="17961" dir="2700000">
              <a:schemeClr val="accent1">
                <a:gamma/>
                <a:shade val="60000"/>
                <a:invGamma/>
              </a:schemeClr>
            </a:prstShdw>
          </a:effectLst>
        </p:spPr>
        <p:txBody>
          <a:bodyPr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大悬臂带：用于前臂，肘关节等的损伤。</a:t>
            </a:r>
            <a:endParaRPr kumimoji="0" lang="zh-CN" altLang="en-US"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0659"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4" name="Picture 3"/>
          <p:cNvPicPr>
            <a:picLocks noChangeAspect="1" noChangeArrowheads="1"/>
          </p:cNvPicPr>
          <p:nvPr/>
        </p:nvPicPr>
        <p:blipFill>
          <a:blip r:embed="rId1" cstate="print"/>
          <a:srcRect/>
          <a:stretch>
            <a:fillRect/>
          </a:stretch>
        </p:blipFill>
        <p:spPr bwMode="auto">
          <a:xfrm>
            <a:off x="3779912" y="908720"/>
            <a:ext cx="3214710" cy="2670630"/>
          </a:xfrm>
          <a:prstGeom prst="roundRect">
            <a:avLst>
              <a:gd name="adj" fmla="val 8594"/>
            </a:avLst>
          </a:prstGeom>
          <a:solidFill>
            <a:srgbClr val="FFFFFF">
              <a:shade val="85000"/>
            </a:srgbClr>
          </a:solidFill>
          <a:ln>
            <a:noFill/>
          </a:ln>
          <a:effectLst/>
        </p:spPr>
      </p:pic>
      <p:sp>
        <p:nvSpPr>
          <p:cNvPr id="5" name="圆角矩形标注 4"/>
          <p:cNvSpPr/>
          <p:nvPr/>
        </p:nvSpPr>
        <p:spPr>
          <a:xfrm>
            <a:off x="1708209" y="1837414"/>
            <a:ext cx="1643074" cy="1571636"/>
          </a:xfrm>
          <a:prstGeom prst="wedgeRoundRectCallout">
            <a:avLst>
              <a:gd name="adj1" fmla="val 134254"/>
              <a:gd name="adj2" fmla="val 3106"/>
              <a:gd name="adj3" fmla="val 16667"/>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三角悬臂带制动带</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6" name="圆角矩形 5"/>
          <p:cNvSpPr/>
          <p:nvPr/>
        </p:nvSpPr>
        <p:spPr>
          <a:xfrm>
            <a:off x="3494159" y="3837678"/>
            <a:ext cx="3690796" cy="966778"/>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ts val="60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锁骨骨折软垫置于腋下</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7" name="Rectangle 3"/>
          <p:cNvSpPr>
            <a:spLocks noChangeArrowheads="1"/>
          </p:cNvSpPr>
          <p:nvPr/>
        </p:nvSpPr>
        <p:spPr bwMode="auto">
          <a:xfrm>
            <a:off x="2222500" y="5170488"/>
            <a:ext cx="3927475" cy="523875"/>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一</a:t>
            </a:r>
            <a:r>
              <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锁骨骨折躯干固定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pic>
        <p:nvPicPr>
          <p:cNvPr id="2" name="图片 1"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par>
                          <p:cTn id="12" fill="hold">
                            <p:stCondLst>
                              <p:cond delay="500"/>
                            </p:stCondLst>
                            <p:childTnLst>
                              <p:par>
                                <p:cTn id="13" presetID="54" presetClass="entr" presetSubtype="0" ac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strVal val="#ppt_w*0.05"/>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anim calcmode="lin" valueType="num">
                                      <p:cBhvr>
                                        <p:cTn id="17" dur="500" fill="hold"/>
                                        <p:tgtEl>
                                          <p:spTgt spid="6"/>
                                        </p:tgtEl>
                                        <p:attrNameLst>
                                          <p:attrName>ppt_x</p:attrName>
                                        </p:attrNameLst>
                                      </p:cBhvr>
                                      <p:tavLst>
                                        <p:tav tm="0">
                                          <p:val>
                                            <p:strVal val="#ppt_x-.2"/>
                                          </p:val>
                                        </p:tav>
                                        <p:tav tm="100000">
                                          <p:val>
                                            <p:strVal val="#ppt_x"/>
                                          </p:val>
                                        </p:tav>
                                      </p:tavLst>
                                    </p:anim>
                                    <p:anim calcmode="lin" valueType="num">
                                      <p:cBhvr>
                                        <p:cTn id="18" dur="500" fill="hold"/>
                                        <p:tgtEl>
                                          <p:spTgt spid="6"/>
                                        </p:tgtEl>
                                        <p:attrNameLst>
                                          <p:attrName>ppt_y</p:attrName>
                                        </p:attrNameLst>
                                      </p:cBhvr>
                                      <p:tavLst>
                                        <p:tav tm="0">
                                          <p:val>
                                            <p:strVal val="#ppt_y"/>
                                          </p:val>
                                        </p:tav>
                                        <p:tav tm="100000">
                                          <p:val>
                                            <p:strVal val="#ppt_y"/>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1683"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sp>
        <p:nvSpPr>
          <p:cNvPr id="8" name="Rectangle 3"/>
          <p:cNvSpPr>
            <a:spLocks noChangeArrowheads="1"/>
          </p:cNvSpPr>
          <p:nvPr/>
        </p:nvSpPr>
        <p:spPr bwMode="auto">
          <a:xfrm>
            <a:off x="2517775" y="5467350"/>
            <a:ext cx="3565525" cy="523875"/>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（二）前臂骨折固定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pic>
        <p:nvPicPr>
          <p:cNvPr id="71685" name="Picture 2"/>
          <p:cNvPicPr>
            <a:picLocks noChangeAspect="1"/>
          </p:cNvPicPr>
          <p:nvPr/>
        </p:nvPicPr>
        <p:blipFill>
          <a:blip r:embed="rId1"/>
          <a:stretch>
            <a:fillRect/>
          </a:stretch>
        </p:blipFill>
        <p:spPr>
          <a:xfrm>
            <a:off x="422275" y="1052513"/>
            <a:ext cx="2906713" cy="3221037"/>
          </a:xfrm>
          <a:prstGeom prst="rect">
            <a:avLst/>
          </a:prstGeom>
          <a:noFill/>
          <a:ln w="9525">
            <a:noFill/>
          </a:ln>
        </p:spPr>
      </p:pic>
      <p:pic>
        <p:nvPicPr>
          <p:cNvPr id="71686" name="Picture 2"/>
          <p:cNvPicPr>
            <a:picLocks noChangeAspect="1"/>
          </p:cNvPicPr>
          <p:nvPr/>
        </p:nvPicPr>
        <p:blipFill>
          <a:blip r:embed="rId2"/>
          <a:stretch>
            <a:fillRect/>
          </a:stretch>
        </p:blipFill>
        <p:spPr>
          <a:xfrm>
            <a:off x="2987675" y="1052513"/>
            <a:ext cx="2735263" cy="3221037"/>
          </a:xfrm>
          <a:prstGeom prst="rect">
            <a:avLst/>
          </a:prstGeom>
          <a:noFill/>
          <a:ln w="9525">
            <a:noFill/>
          </a:ln>
        </p:spPr>
      </p:pic>
      <p:pic>
        <p:nvPicPr>
          <p:cNvPr id="71687" name="Picture 3"/>
          <p:cNvPicPr>
            <a:picLocks noChangeAspect="1"/>
          </p:cNvPicPr>
          <p:nvPr/>
        </p:nvPicPr>
        <p:blipFill>
          <a:blip r:embed="rId3"/>
          <a:stretch>
            <a:fillRect/>
          </a:stretch>
        </p:blipFill>
        <p:spPr>
          <a:xfrm>
            <a:off x="5722938" y="1052513"/>
            <a:ext cx="2776537" cy="3197225"/>
          </a:xfrm>
          <a:prstGeom prst="rect">
            <a:avLst/>
          </a:prstGeom>
          <a:noFill/>
          <a:ln w="9525">
            <a:noFill/>
          </a:ln>
        </p:spPr>
      </p:pic>
      <p:sp>
        <p:nvSpPr>
          <p:cNvPr id="71688" name="矩形 12"/>
          <p:cNvSpPr/>
          <p:nvPr/>
        </p:nvSpPr>
        <p:spPr>
          <a:xfrm>
            <a:off x="3736975" y="4454525"/>
            <a:ext cx="3727450" cy="523875"/>
          </a:xfrm>
          <a:prstGeom prst="rect">
            <a:avLst/>
          </a:prstGeom>
          <a:noFill/>
          <a:ln w="9525">
            <a:noFill/>
          </a:ln>
        </p:spPr>
        <p:txBody>
          <a:bodyPr wrap="none">
            <a:spAutoFit/>
          </a:bodyPr>
          <a:p>
            <a:r>
              <a:rPr lang="zh-CN" altLang="en-US" sz="2800" b="1" dirty="0">
                <a:solidFill>
                  <a:srgbClr val="C00000"/>
                </a:solidFill>
                <a:latin typeface="Arial" panose="020B0604020202020204" pitchFamily="34" charset="0"/>
              </a:rPr>
              <a:t>   </a:t>
            </a:r>
            <a:r>
              <a:rPr lang="en-US" altLang="zh-CN" sz="2800" b="1" dirty="0">
                <a:solidFill>
                  <a:srgbClr val="C00000"/>
                </a:solidFill>
                <a:latin typeface="Arial" panose="020B0604020202020204" pitchFamily="34" charset="0"/>
              </a:rPr>
              <a:t>B.</a:t>
            </a:r>
            <a:r>
              <a:rPr lang="zh-CN" altLang="en-US" sz="2800" b="1" dirty="0">
                <a:solidFill>
                  <a:srgbClr val="C00000"/>
                </a:solidFill>
                <a:latin typeface="Arial" panose="020B0604020202020204" pitchFamily="34" charset="0"/>
              </a:rPr>
              <a:t>杂志、书本等固定</a:t>
            </a:r>
            <a:endParaRPr lang="zh-CN" altLang="en-US" sz="2800" b="1" dirty="0">
              <a:solidFill>
                <a:srgbClr val="C00000"/>
              </a:solidFill>
              <a:latin typeface="Arial" panose="020B0604020202020204" pitchFamily="34" charset="0"/>
            </a:endParaRPr>
          </a:p>
        </p:txBody>
      </p:sp>
      <p:sp>
        <p:nvSpPr>
          <p:cNvPr id="71689" name="矩形 12"/>
          <p:cNvSpPr/>
          <p:nvPr/>
        </p:nvSpPr>
        <p:spPr>
          <a:xfrm>
            <a:off x="520700" y="4454525"/>
            <a:ext cx="2271713" cy="523875"/>
          </a:xfrm>
          <a:prstGeom prst="rect">
            <a:avLst/>
          </a:prstGeom>
          <a:noFill/>
          <a:ln w="9525">
            <a:noFill/>
          </a:ln>
        </p:spPr>
        <p:txBody>
          <a:bodyPr wrap="none">
            <a:spAutoFit/>
          </a:bodyPr>
          <a:p>
            <a:r>
              <a:rPr lang="zh-CN" altLang="en-US" sz="2800" b="1" dirty="0">
                <a:solidFill>
                  <a:srgbClr val="C00000"/>
                </a:solidFill>
                <a:latin typeface="Arial" panose="020B0604020202020204" pitchFamily="34" charset="0"/>
              </a:rPr>
              <a:t>   </a:t>
            </a:r>
            <a:r>
              <a:rPr lang="en-US" altLang="zh-CN" sz="2800" b="1" dirty="0">
                <a:solidFill>
                  <a:srgbClr val="C00000"/>
                </a:solidFill>
                <a:latin typeface="Arial" panose="020B0604020202020204" pitchFamily="34" charset="0"/>
              </a:rPr>
              <a:t>A.</a:t>
            </a:r>
            <a:r>
              <a:rPr lang="zh-CN" altLang="en-US" sz="2800" b="1" dirty="0">
                <a:solidFill>
                  <a:srgbClr val="C00000"/>
                </a:solidFill>
                <a:latin typeface="Arial" panose="020B0604020202020204" pitchFamily="34" charset="0"/>
              </a:rPr>
              <a:t>衣服固定</a:t>
            </a:r>
            <a:endParaRPr lang="zh-CN" altLang="en-US" sz="2800" b="1" dirty="0">
              <a:solidFill>
                <a:srgbClr val="C00000"/>
              </a:solidFill>
              <a:latin typeface="Arial" panose="020B0604020202020204" pitchFamily="34" charset="0"/>
            </a:endParaRPr>
          </a:p>
        </p:txBody>
      </p:sp>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2707"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72708" name="Picture 11" descr="p86-3-59a"/>
          <p:cNvPicPr>
            <a:picLocks noChangeAspect="1"/>
          </p:cNvPicPr>
          <p:nvPr/>
        </p:nvPicPr>
        <p:blipFill>
          <a:blip r:embed="rId1"/>
          <a:stretch>
            <a:fillRect/>
          </a:stretch>
        </p:blipFill>
        <p:spPr>
          <a:xfrm>
            <a:off x="677863" y="836613"/>
            <a:ext cx="2962275" cy="3241675"/>
          </a:xfrm>
          <a:prstGeom prst="rect">
            <a:avLst/>
          </a:prstGeom>
          <a:noFill/>
          <a:ln w="9525">
            <a:noFill/>
          </a:ln>
        </p:spPr>
      </p:pic>
      <p:pic>
        <p:nvPicPr>
          <p:cNvPr id="72709" name="Picture 12" descr="p86-3-59b"/>
          <p:cNvPicPr>
            <a:picLocks noChangeAspect="1"/>
          </p:cNvPicPr>
          <p:nvPr/>
        </p:nvPicPr>
        <p:blipFill>
          <a:blip r:embed="rId2"/>
          <a:stretch>
            <a:fillRect/>
          </a:stretch>
        </p:blipFill>
        <p:spPr>
          <a:xfrm>
            <a:off x="5973763" y="836613"/>
            <a:ext cx="2952750" cy="3241675"/>
          </a:xfrm>
          <a:prstGeom prst="rect">
            <a:avLst/>
          </a:prstGeom>
          <a:noFill/>
          <a:ln w="9525">
            <a:noFill/>
          </a:ln>
        </p:spPr>
      </p:pic>
      <p:sp>
        <p:nvSpPr>
          <p:cNvPr id="6" name="Rectangle 8"/>
          <p:cNvSpPr>
            <a:spLocks noChangeArrowheads="1"/>
          </p:cNvSpPr>
          <p:nvPr/>
        </p:nvSpPr>
        <p:spPr bwMode="auto">
          <a:xfrm>
            <a:off x="398463" y="4214813"/>
            <a:ext cx="8745538" cy="1570038"/>
          </a:xfrm>
          <a:prstGeom prst="rect">
            <a:avLst/>
          </a:prstGeom>
          <a:noFill/>
          <a:ln w="9525" cmpd="sng">
            <a:no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1</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）两块木板，一块木板放于上臂外侧，从肘部到肩部，另一块放于上臂内侧，从肘部到腋下；</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）放衬垫；</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3</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）用绷带或三角巾固定骨折部位的上下两端，屈肘位小悬臂带悬吊前臂；</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4</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）指端露出，检查末梢血液循环。</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72711" name="矩形 7"/>
          <p:cNvSpPr/>
          <p:nvPr/>
        </p:nvSpPr>
        <p:spPr>
          <a:xfrm>
            <a:off x="3640138" y="2114550"/>
            <a:ext cx="2155825" cy="523875"/>
          </a:xfrm>
          <a:prstGeom prst="rect">
            <a:avLst/>
          </a:prstGeom>
          <a:noFill/>
          <a:ln w="9525">
            <a:noFill/>
          </a:ln>
        </p:spPr>
        <p:txBody>
          <a:bodyPr>
            <a:spAutoFit/>
          </a:bodyPr>
          <a:p>
            <a:pPr algn="ctr"/>
            <a:r>
              <a:rPr lang="en-US" altLang="zh-CN" sz="2800" b="1" dirty="0">
                <a:solidFill>
                  <a:srgbClr val="C00000"/>
                </a:solidFill>
                <a:latin typeface="宋体" panose="02010600030101010101" pitchFamily="2" charset="-122"/>
              </a:rPr>
              <a:t>A.</a:t>
            </a:r>
            <a:r>
              <a:rPr lang="zh-CN" altLang="en-US" sz="2800" b="1" dirty="0">
                <a:solidFill>
                  <a:srgbClr val="C00000"/>
                </a:solidFill>
                <a:latin typeface="宋体" panose="02010600030101010101" pitchFamily="2" charset="-122"/>
              </a:rPr>
              <a:t>木板固定</a:t>
            </a:r>
            <a:endParaRPr lang="zh-CN" altLang="en-US" sz="2800" b="1" dirty="0">
              <a:solidFill>
                <a:srgbClr val="C00000"/>
              </a:solidFill>
              <a:latin typeface="宋体" panose="02010600030101010101" pitchFamily="2" charset="-122"/>
            </a:endParaRPr>
          </a:p>
        </p:txBody>
      </p:sp>
      <p:sp>
        <p:nvSpPr>
          <p:cNvPr id="9" name="Rectangle 3"/>
          <p:cNvSpPr>
            <a:spLocks noChangeArrowheads="1"/>
          </p:cNvSpPr>
          <p:nvPr/>
        </p:nvSpPr>
        <p:spPr bwMode="auto">
          <a:xfrm>
            <a:off x="1187450" y="5732463"/>
            <a:ext cx="6811963" cy="523875"/>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（三）上臂骨折（肱骨干骨折）躯干固定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3731"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sp>
        <p:nvSpPr>
          <p:cNvPr id="4" name="圆角矩形标注 3"/>
          <p:cNvSpPr/>
          <p:nvPr/>
        </p:nvSpPr>
        <p:spPr bwMode="auto">
          <a:xfrm>
            <a:off x="5269850" y="1400235"/>
            <a:ext cx="2336812" cy="3712537"/>
          </a:xfrm>
          <a:prstGeom prst="wedgeRoundRectCallout">
            <a:avLst>
              <a:gd name="adj1" fmla="val -85650"/>
              <a:gd name="adj2" fmla="val 22599"/>
              <a:gd name="adj3" fmla="val 16667"/>
            </a:avLst>
          </a:prstGeom>
          <a:solidFill>
            <a:srgbClr val="FFFFFF"/>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骨折肢体与躯干之间</a:t>
            </a: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加垫</a:t>
            </a:r>
            <a:endParaRPr kumimoji="0" lang="en-US" altLang="zh-CN"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上臂骨折的制动带的宽度要超过</a:t>
            </a: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骨折的上下两端</a:t>
            </a:r>
            <a:endPar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p:txBody>
      </p:sp>
      <p:pic>
        <p:nvPicPr>
          <p:cNvPr id="5" name="Picture 1"/>
          <p:cNvPicPr>
            <a:picLocks noChangeAspect="1" noChangeArrowheads="1"/>
          </p:cNvPicPr>
          <p:nvPr/>
        </p:nvPicPr>
        <p:blipFill>
          <a:blip r:embed="rId1" cstate="print"/>
          <a:srcRect/>
          <a:stretch>
            <a:fillRect/>
          </a:stretch>
        </p:blipFill>
        <p:spPr bwMode="auto">
          <a:xfrm>
            <a:off x="683568" y="1412776"/>
            <a:ext cx="3888432" cy="310534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Rectangle 3"/>
          <p:cNvSpPr>
            <a:spLocks noChangeArrowheads="1"/>
          </p:cNvSpPr>
          <p:nvPr/>
        </p:nvSpPr>
        <p:spPr bwMode="auto">
          <a:xfrm>
            <a:off x="971550" y="5229225"/>
            <a:ext cx="6811963" cy="523875"/>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（三）上臂骨折（肱骨干骨折）躯干固定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73737" name="矩形 6"/>
          <p:cNvSpPr/>
          <p:nvPr/>
        </p:nvSpPr>
        <p:spPr>
          <a:xfrm>
            <a:off x="4356100" y="692150"/>
            <a:ext cx="2154238" cy="523875"/>
          </a:xfrm>
          <a:prstGeom prst="rect">
            <a:avLst/>
          </a:prstGeom>
          <a:noFill/>
          <a:ln w="9525">
            <a:noFill/>
          </a:ln>
        </p:spPr>
        <p:txBody>
          <a:bodyPr>
            <a:spAutoFit/>
          </a:bodyPr>
          <a:p>
            <a:pPr algn="ctr"/>
            <a:r>
              <a:rPr lang="en-US" altLang="zh-CN" sz="2800" b="1" dirty="0">
                <a:solidFill>
                  <a:srgbClr val="C00000"/>
                </a:solidFill>
                <a:latin typeface="宋体" panose="02010600030101010101" pitchFamily="2" charset="-122"/>
              </a:rPr>
              <a:t>B.</a:t>
            </a:r>
            <a:r>
              <a:rPr lang="zh-CN" altLang="en-US" sz="2800" b="1" dirty="0">
                <a:solidFill>
                  <a:srgbClr val="C00000"/>
                </a:solidFill>
                <a:latin typeface="宋体" panose="02010600030101010101" pitchFamily="2" charset="-122"/>
              </a:rPr>
              <a:t>躯干固定</a:t>
            </a:r>
            <a:endParaRPr lang="zh-CN" altLang="en-US" sz="2800" b="1" dirty="0">
              <a:solidFill>
                <a:srgbClr val="C00000"/>
              </a:solidFill>
              <a:latin typeface="宋体" panose="02010600030101010101" pitchFamily="2" charset="-122"/>
            </a:endParaRPr>
          </a:p>
        </p:txBody>
      </p:sp>
      <p:pic>
        <p:nvPicPr>
          <p:cNvPr id="2" name="图片 1"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4755"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sp>
        <p:nvSpPr>
          <p:cNvPr id="6" name="Rectangle 3"/>
          <p:cNvSpPr>
            <a:spLocks noChangeArrowheads="1"/>
          </p:cNvSpPr>
          <p:nvPr/>
        </p:nvSpPr>
        <p:spPr bwMode="auto">
          <a:xfrm>
            <a:off x="395288" y="5157788"/>
            <a:ext cx="7893050" cy="522288"/>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（三）上臂下段骨折（肱骨髁上骨折）躯干固定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74757" name="矩形 6"/>
          <p:cNvSpPr/>
          <p:nvPr/>
        </p:nvSpPr>
        <p:spPr>
          <a:xfrm>
            <a:off x="4356100" y="692150"/>
            <a:ext cx="2154238" cy="523875"/>
          </a:xfrm>
          <a:prstGeom prst="rect">
            <a:avLst/>
          </a:prstGeom>
          <a:noFill/>
          <a:ln w="9525">
            <a:noFill/>
          </a:ln>
        </p:spPr>
        <p:txBody>
          <a:bodyPr>
            <a:spAutoFit/>
          </a:bodyPr>
          <a:p>
            <a:pPr algn="ctr"/>
            <a:r>
              <a:rPr lang="en-US" altLang="zh-CN" sz="2800" b="1" dirty="0">
                <a:solidFill>
                  <a:srgbClr val="C00000"/>
                </a:solidFill>
                <a:latin typeface="宋体" panose="02010600030101010101" pitchFamily="2" charset="-122"/>
              </a:rPr>
              <a:t>B.</a:t>
            </a:r>
            <a:r>
              <a:rPr lang="zh-CN" altLang="en-US" sz="2800" b="1" dirty="0">
                <a:solidFill>
                  <a:srgbClr val="C00000"/>
                </a:solidFill>
                <a:latin typeface="宋体" panose="02010600030101010101" pitchFamily="2" charset="-122"/>
              </a:rPr>
              <a:t>躯干固定</a:t>
            </a:r>
            <a:endParaRPr lang="zh-CN" altLang="en-US" sz="2800" b="1" dirty="0">
              <a:solidFill>
                <a:srgbClr val="C00000"/>
              </a:solidFill>
              <a:latin typeface="宋体" panose="02010600030101010101" pitchFamily="2" charset="-122"/>
            </a:endParaRPr>
          </a:p>
        </p:txBody>
      </p:sp>
      <p:pic>
        <p:nvPicPr>
          <p:cNvPr id="74758" name="Picture 2"/>
          <p:cNvPicPr>
            <a:picLocks noChangeAspect="1"/>
          </p:cNvPicPr>
          <p:nvPr/>
        </p:nvPicPr>
        <p:blipFill>
          <a:blip r:embed="rId1"/>
          <a:stretch>
            <a:fillRect/>
          </a:stretch>
        </p:blipFill>
        <p:spPr>
          <a:xfrm>
            <a:off x="900113" y="1268413"/>
            <a:ext cx="7416800" cy="3744912"/>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5779"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75780" name="Picture 2"/>
          <p:cNvPicPr>
            <a:picLocks noChangeAspect="1"/>
          </p:cNvPicPr>
          <p:nvPr/>
        </p:nvPicPr>
        <p:blipFill>
          <a:blip r:embed="rId1"/>
          <a:stretch>
            <a:fillRect/>
          </a:stretch>
        </p:blipFill>
        <p:spPr>
          <a:xfrm>
            <a:off x="468313" y="981075"/>
            <a:ext cx="3716337" cy="2470150"/>
          </a:xfrm>
          <a:prstGeom prst="rect">
            <a:avLst/>
          </a:prstGeom>
          <a:noFill/>
          <a:ln w="9525">
            <a:noFill/>
          </a:ln>
        </p:spPr>
      </p:pic>
      <p:pic>
        <p:nvPicPr>
          <p:cNvPr id="75781" name="Picture 3"/>
          <p:cNvPicPr>
            <a:picLocks noChangeAspect="1"/>
          </p:cNvPicPr>
          <p:nvPr/>
        </p:nvPicPr>
        <p:blipFill>
          <a:blip r:embed="rId2"/>
          <a:stretch>
            <a:fillRect/>
          </a:stretch>
        </p:blipFill>
        <p:spPr>
          <a:xfrm>
            <a:off x="5016500" y="981075"/>
            <a:ext cx="3705225" cy="2470150"/>
          </a:xfrm>
          <a:prstGeom prst="rect">
            <a:avLst/>
          </a:prstGeom>
          <a:noFill/>
          <a:ln w="9525">
            <a:noFill/>
          </a:ln>
        </p:spPr>
      </p:pic>
      <p:sp>
        <p:nvSpPr>
          <p:cNvPr id="6" name="Rectangle 5"/>
          <p:cNvSpPr>
            <a:spLocks noChangeArrowheads="1"/>
          </p:cNvSpPr>
          <p:nvPr/>
        </p:nvSpPr>
        <p:spPr bwMode="auto">
          <a:xfrm>
            <a:off x="385763" y="3975100"/>
            <a:ext cx="8440738" cy="1939925"/>
          </a:xfrm>
          <a:prstGeom prst="rect">
            <a:avLst/>
          </a:prstGeom>
          <a:noFill/>
          <a:ln w="9525" cmpd="sng">
            <a:no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1</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）两块木板，一块长木板从伤侧腋窝到外踝，一块短木板从大腿根内侧到内踝；</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）在腋下、膝关节、踝关节骨突部放棉垫保护，空隙处用柔软物品填实</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3</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）用</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7</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条宽带固定，依次固定骨折上下两端，然后固定腋下、腰部、髋部</a:t>
            </a:r>
            <a:r>
              <a:rPr kumimoji="0" lang="zh-CN" altLang="en-US" sz="2400" b="0" i="0" u="none" strike="noStrike" kern="1200" cap="none" spc="0" normalizeH="0" baseline="0" noProof="0" dirty="0">
                <a:ln>
                  <a:noFill/>
                </a:ln>
                <a:solidFill>
                  <a:srgbClr val="1C35F0"/>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小腿</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踝部</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75783" name="矩形 6"/>
          <p:cNvSpPr/>
          <p:nvPr/>
        </p:nvSpPr>
        <p:spPr>
          <a:xfrm>
            <a:off x="3392488" y="3451225"/>
            <a:ext cx="1989137" cy="523875"/>
          </a:xfrm>
          <a:prstGeom prst="rect">
            <a:avLst/>
          </a:prstGeom>
          <a:noFill/>
          <a:ln w="9525">
            <a:noFill/>
          </a:ln>
        </p:spPr>
        <p:txBody>
          <a:bodyPr wrap="none">
            <a:spAutoFit/>
          </a:bodyPr>
          <a:p>
            <a:r>
              <a:rPr lang="en-US" altLang="zh-CN" sz="2800" b="1" dirty="0">
                <a:solidFill>
                  <a:srgbClr val="C00000"/>
                </a:solidFill>
                <a:latin typeface="宋体" panose="02010600030101010101" pitchFamily="2" charset="-122"/>
              </a:rPr>
              <a:t>A.</a:t>
            </a:r>
            <a:r>
              <a:rPr lang="zh-CN" altLang="en-US" sz="2800" b="1" dirty="0">
                <a:solidFill>
                  <a:srgbClr val="C00000"/>
                </a:solidFill>
                <a:latin typeface="宋体" panose="02010600030101010101" pitchFamily="2" charset="-122"/>
              </a:rPr>
              <a:t>木板固定</a:t>
            </a:r>
            <a:endParaRPr lang="zh-CN" altLang="en-US" sz="2800" b="1" dirty="0">
              <a:solidFill>
                <a:srgbClr val="C00000"/>
              </a:solidFill>
              <a:latin typeface="宋体" panose="02010600030101010101" pitchFamily="2" charset="-122"/>
            </a:endParaRPr>
          </a:p>
        </p:txBody>
      </p:sp>
      <p:sp>
        <p:nvSpPr>
          <p:cNvPr id="8" name="Rectangle 3"/>
          <p:cNvSpPr>
            <a:spLocks noChangeArrowheads="1"/>
          </p:cNvSpPr>
          <p:nvPr/>
        </p:nvSpPr>
        <p:spPr bwMode="auto">
          <a:xfrm>
            <a:off x="2836863" y="5543550"/>
            <a:ext cx="3565525" cy="523875"/>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（四）大腿骨折固定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燕尾形 3"/>
          <p:cNvSpPr/>
          <p:nvPr/>
        </p:nvSpPr>
        <p:spPr>
          <a:xfrm>
            <a:off x="468313" y="333375"/>
            <a:ext cx="2782888" cy="792163"/>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燕尾形 4"/>
          <p:cNvSpPr/>
          <p:nvPr/>
        </p:nvSpPr>
        <p:spPr>
          <a:xfrm>
            <a:off x="684213" y="333375"/>
            <a:ext cx="2374900" cy="792163"/>
          </a:xfrm>
          <a:prstGeom prst="rect">
            <a:avLst/>
          </a:prstGeom>
        </p:spPr>
        <p:style>
          <a:lnRef idx="0">
            <a:scrgbClr r="0" g="0" b="0"/>
          </a:lnRef>
          <a:fillRef idx="0">
            <a:scrgbClr r="0" g="0" b="0"/>
          </a:fillRef>
          <a:effectRef idx="0">
            <a:scrgbClr r="0" g="0" b="0"/>
          </a:effectRef>
          <a:fontRef idx="minor">
            <a:schemeClr val="lt1"/>
          </a:fontRef>
        </p:style>
        <p:txBody>
          <a:bodyPr lIns="112014" tIns="37338" rIns="37338" bIns="37338" spcCol="1270" anchor="ctr"/>
          <a:lstStyle/>
          <a:p>
            <a:pPr marL="0" marR="0" lvl="0" indent="0" algn="ctr" defTabSz="1244600" rtl="0" eaLnBrk="1" fontAlgn="base" latinLnBrk="0" hangingPunct="1">
              <a:lnSpc>
                <a:spcPct val="90000"/>
              </a:lnSpc>
              <a:spcBef>
                <a:spcPct val="0"/>
              </a:spcBef>
              <a:spcAft>
                <a:spcPct val="3500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a:t>
            </a:r>
            <a:r>
              <a:rPr kumimoji="0" lang="en-US" altLang="zh-CN"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2</a:t>
            </a: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）创伤类型</a:t>
            </a:r>
            <a:endPar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sp>
        <p:nvSpPr>
          <p:cNvPr id="14340" name="矩形 23"/>
          <p:cNvSpPr/>
          <p:nvPr/>
        </p:nvSpPr>
        <p:spPr>
          <a:xfrm>
            <a:off x="539750" y="1562100"/>
            <a:ext cx="8135938" cy="3878263"/>
          </a:xfrm>
          <a:prstGeom prst="rect">
            <a:avLst/>
          </a:prstGeom>
          <a:noFill/>
          <a:ln w="9525" cap="flat" cmpd="sng">
            <a:solidFill>
              <a:srgbClr val="C00000"/>
            </a:solidFill>
            <a:prstDash val="solid"/>
            <a:miter/>
            <a:headEnd type="none" w="med" len="med"/>
            <a:tailEnd type="none" w="med" len="med"/>
          </a:ln>
        </p:spPr>
        <p:txBody>
          <a:bodyPr>
            <a:spAutoFit/>
          </a:bodyPr>
          <a:p>
            <a:pPr>
              <a:lnSpc>
                <a:spcPct val="150000"/>
              </a:lnSpc>
              <a:spcAft>
                <a:spcPts val="1200"/>
              </a:spcAft>
              <a:buFont typeface="Wingdings" panose="05000000000000000000" pitchFamily="2" charset="2"/>
              <a:buChar char="l"/>
            </a:pPr>
            <a:r>
              <a:rPr lang="zh-CN" altLang="en-US" sz="2400" dirty="0">
                <a:solidFill>
                  <a:srgbClr val="C00000"/>
                </a:solidFill>
                <a:latin typeface="宋体" panose="02010600030101010101" pitchFamily="2" charset="-122"/>
              </a:rPr>
              <a:t>有无伤口：</a:t>
            </a:r>
            <a:r>
              <a:rPr lang="zh-CN" altLang="en-US" sz="2400" dirty="0">
                <a:latin typeface="宋体" panose="02010600030101010101" pitchFamily="2" charset="-122"/>
              </a:rPr>
              <a:t>开放性损伤（擦伤、割伤、撕脱伤、穿刺伤等）闭合性损伤（扭伤、拉伤、关节脱位、内脏损伤等）</a:t>
            </a:r>
            <a:endParaRPr lang="en-US" altLang="zh-CN" sz="2400" dirty="0">
              <a:latin typeface="宋体" panose="02010600030101010101" pitchFamily="2" charset="-122"/>
            </a:endParaRPr>
          </a:p>
          <a:p>
            <a:pPr>
              <a:lnSpc>
                <a:spcPct val="150000"/>
              </a:lnSpc>
              <a:spcAft>
                <a:spcPts val="1200"/>
              </a:spcAft>
              <a:buFont typeface="Wingdings" panose="05000000000000000000" pitchFamily="2" charset="2"/>
              <a:buChar char="l"/>
            </a:pPr>
            <a:r>
              <a:rPr lang="zh-CN" altLang="en-US" sz="2400" dirty="0">
                <a:solidFill>
                  <a:srgbClr val="C00000"/>
                </a:solidFill>
                <a:latin typeface="宋体" panose="02010600030101010101" pitchFamily="2" charset="-122"/>
              </a:rPr>
              <a:t>受伤部位：</a:t>
            </a:r>
            <a:r>
              <a:rPr lang="zh-CN" altLang="en-US" sz="2400" dirty="0">
                <a:latin typeface="宋体" panose="02010600030101010101" pitchFamily="2" charset="-122"/>
              </a:rPr>
              <a:t>颅脑上、颌面伤、颈部伤、胸部伤、腹部伤等</a:t>
            </a:r>
            <a:endParaRPr lang="en-US" altLang="zh-CN" sz="2400" dirty="0">
              <a:latin typeface="宋体" panose="02010600030101010101" pitchFamily="2" charset="-122"/>
            </a:endParaRPr>
          </a:p>
          <a:p>
            <a:pPr>
              <a:lnSpc>
                <a:spcPct val="150000"/>
              </a:lnSpc>
              <a:spcAft>
                <a:spcPts val="1200"/>
              </a:spcAft>
              <a:buFont typeface="Wingdings" panose="05000000000000000000" pitchFamily="2" charset="2"/>
              <a:buChar char="l"/>
            </a:pPr>
            <a:r>
              <a:rPr lang="zh-CN" altLang="en-US" sz="2400" dirty="0">
                <a:solidFill>
                  <a:srgbClr val="C00000"/>
                </a:solidFill>
                <a:latin typeface="宋体" panose="02010600030101010101" pitchFamily="2" charset="-122"/>
              </a:rPr>
              <a:t>受伤部位的多少及损伤的复杂性分类：</a:t>
            </a:r>
            <a:r>
              <a:rPr lang="zh-CN" altLang="en-US" sz="2400" dirty="0">
                <a:latin typeface="宋体" panose="02010600030101010101" pitchFamily="2" charset="-122"/>
              </a:rPr>
              <a:t>单发伤、多发伤、多处伤、复合伤等。</a:t>
            </a:r>
            <a:endParaRPr lang="en-US" altLang="zh-CN" sz="2400" dirty="0">
              <a:latin typeface="宋体" panose="02010600030101010101" pitchFamily="2" charset="-122"/>
            </a:endParaRPr>
          </a:p>
          <a:p>
            <a:pPr>
              <a:lnSpc>
                <a:spcPct val="150000"/>
              </a:lnSpc>
              <a:spcAft>
                <a:spcPts val="1200"/>
              </a:spcAft>
            </a:pPr>
            <a:endParaRPr lang="en-US" altLang="zh-CN" sz="2400" b="1" dirty="0">
              <a:latin typeface="宋体" panose="02010600030101010101" pitchFamily="2" charset="-122"/>
            </a:endParaRPr>
          </a:p>
        </p:txBody>
      </p:sp>
      <p:pic>
        <p:nvPicPr>
          <p:cNvPr id="2" name="图片 1"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6803"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76804" name="Picture 1"/>
          <p:cNvPicPr>
            <a:picLocks noChangeAspect="1"/>
          </p:cNvPicPr>
          <p:nvPr/>
        </p:nvPicPr>
        <p:blipFill>
          <a:blip r:embed="rId1"/>
          <a:stretch>
            <a:fillRect/>
          </a:stretch>
        </p:blipFill>
        <p:spPr>
          <a:xfrm>
            <a:off x="323850" y="908050"/>
            <a:ext cx="2879725" cy="2768600"/>
          </a:xfrm>
          <a:prstGeom prst="rect">
            <a:avLst/>
          </a:prstGeom>
          <a:noFill/>
          <a:ln w="9525">
            <a:noFill/>
          </a:ln>
        </p:spPr>
      </p:pic>
      <p:pic>
        <p:nvPicPr>
          <p:cNvPr id="76805" name="Picture 2"/>
          <p:cNvPicPr>
            <a:picLocks noChangeAspect="1"/>
          </p:cNvPicPr>
          <p:nvPr/>
        </p:nvPicPr>
        <p:blipFill>
          <a:blip r:embed="rId2"/>
          <a:stretch>
            <a:fillRect/>
          </a:stretch>
        </p:blipFill>
        <p:spPr>
          <a:xfrm>
            <a:off x="3203575" y="908050"/>
            <a:ext cx="2811463" cy="2768600"/>
          </a:xfrm>
          <a:prstGeom prst="rect">
            <a:avLst/>
          </a:prstGeom>
          <a:noFill/>
          <a:ln w="9525">
            <a:noFill/>
          </a:ln>
        </p:spPr>
      </p:pic>
      <p:pic>
        <p:nvPicPr>
          <p:cNvPr id="76806" name="Picture 3"/>
          <p:cNvPicPr>
            <a:picLocks noChangeAspect="1"/>
          </p:cNvPicPr>
          <p:nvPr/>
        </p:nvPicPr>
        <p:blipFill>
          <a:blip r:embed="rId3"/>
          <a:stretch>
            <a:fillRect/>
          </a:stretch>
        </p:blipFill>
        <p:spPr>
          <a:xfrm>
            <a:off x="6015038" y="908050"/>
            <a:ext cx="2787650" cy="2768600"/>
          </a:xfrm>
          <a:prstGeom prst="rect">
            <a:avLst/>
          </a:prstGeom>
          <a:noFill/>
          <a:ln w="9525">
            <a:noFill/>
          </a:ln>
        </p:spPr>
      </p:pic>
      <p:sp>
        <p:nvSpPr>
          <p:cNvPr id="7" name="矩形 6"/>
          <p:cNvSpPr/>
          <p:nvPr/>
        </p:nvSpPr>
        <p:spPr>
          <a:xfrm>
            <a:off x="323850" y="3676650"/>
            <a:ext cx="8478838" cy="2216150"/>
          </a:xfrm>
          <a:prstGeom prst="rect">
            <a:avLst/>
          </a:prstGeom>
          <a:noFill/>
          <a:ln w="9525">
            <a:noFill/>
          </a:ln>
        </p:spPr>
        <p:txBody>
          <a:bodyPr>
            <a:spAutoFit/>
          </a:bodyPr>
          <a:p>
            <a:r>
              <a:rPr lang="en-US" altLang="zh-CN" sz="2400" dirty="0">
                <a:latin typeface="宋体" panose="02010600030101010101" pitchFamily="2" charset="-122"/>
              </a:rPr>
              <a:t>4</a:t>
            </a:r>
            <a:r>
              <a:rPr lang="zh-CN" altLang="zh-CN" sz="2400" dirty="0">
                <a:latin typeface="宋体" panose="02010600030101010101" pitchFamily="2" charset="-122"/>
              </a:rPr>
              <a:t>）如只有一块木板则放于伤腿外侧，从腋下到外踝</a:t>
            </a:r>
            <a:r>
              <a:rPr lang="zh-CN" altLang="en-US" sz="2400" dirty="0">
                <a:latin typeface="宋体" panose="02010600030101010101" pitchFamily="2" charset="-122"/>
              </a:rPr>
              <a:t>；</a:t>
            </a:r>
            <a:endParaRPr lang="en-US" altLang="zh-CN" sz="2400" dirty="0">
              <a:latin typeface="宋体" panose="02010600030101010101" pitchFamily="2" charset="-122"/>
            </a:endParaRPr>
          </a:p>
          <a:p>
            <a:r>
              <a:rPr lang="en-US" altLang="zh-CN" sz="2400" dirty="0">
                <a:latin typeface="宋体" panose="02010600030101010101" pitchFamily="2" charset="-122"/>
              </a:rPr>
              <a:t>5</a:t>
            </a:r>
            <a:r>
              <a:rPr lang="zh-CN" altLang="zh-CN" sz="2400" dirty="0">
                <a:latin typeface="宋体" panose="02010600030101010101" pitchFamily="2" charset="-122"/>
              </a:rPr>
              <a:t>）内侧木板用健肢代替，两下肢之间加衬垫，固定方法同上</a:t>
            </a:r>
            <a:endParaRPr lang="zh-CN" altLang="zh-CN" sz="2400" dirty="0">
              <a:latin typeface="宋体" panose="02010600030101010101" pitchFamily="2" charset="-122"/>
            </a:endParaRPr>
          </a:p>
          <a:p>
            <a:r>
              <a:rPr lang="en-US" altLang="zh-CN" sz="2400" dirty="0">
                <a:latin typeface="宋体" panose="02010600030101010101" pitchFamily="2" charset="-122"/>
              </a:rPr>
              <a:t>6</a:t>
            </a:r>
            <a:r>
              <a:rPr lang="zh-CN" altLang="zh-CN" sz="2400" dirty="0">
                <a:latin typeface="宋体" panose="02010600030101010101" pitchFamily="2" charset="-122"/>
              </a:rPr>
              <a:t>）</a:t>
            </a:r>
            <a:r>
              <a:rPr lang="en-US" altLang="zh-CN" sz="2400" dirty="0">
                <a:latin typeface="宋体" panose="02010600030101010101" pitchFamily="2" charset="-122"/>
              </a:rPr>
              <a:t>“8”</a:t>
            </a:r>
            <a:r>
              <a:rPr lang="zh-CN" altLang="zh-CN" sz="2400" dirty="0">
                <a:latin typeface="宋体" panose="02010600030101010101" pitchFamily="2" charset="-122"/>
              </a:rPr>
              <a:t>字法固定足踝。将宽带置于踝部，环绕足背交叉，再经足底中部回至足背，在两足背间打结</a:t>
            </a:r>
            <a:endParaRPr lang="zh-CN" altLang="zh-CN" sz="2400" dirty="0">
              <a:latin typeface="宋体" panose="02010600030101010101" pitchFamily="2" charset="-122"/>
            </a:endParaRPr>
          </a:p>
          <a:p>
            <a:r>
              <a:rPr lang="en-US" altLang="zh-CN" sz="2400" dirty="0">
                <a:latin typeface="宋体" panose="02010600030101010101" pitchFamily="2" charset="-122"/>
              </a:rPr>
              <a:t>7</a:t>
            </a:r>
            <a:r>
              <a:rPr lang="zh-CN" altLang="zh-CN" sz="2400" dirty="0">
                <a:latin typeface="宋体" panose="02010600030101010101" pitchFamily="2" charset="-122"/>
              </a:rPr>
              <a:t>）趾端露出，检查末梢血液循环</a:t>
            </a:r>
            <a:endParaRPr lang="zh-CN" altLang="zh-CN" sz="2400" dirty="0">
              <a:latin typeface="宋体" panose="02010600030101010101" pitchFamily="2" charset="-122"/>
            </a:endParaRPr>
          </a:p>
          <a:p>
            <a:endParaRPr lang="zh-CN" altLang="en-US" dirty="0">
              <a:latin typeface="Arial" panose="020B0604020202020204" pitchFamily="34" charset="0"/>
            </a:endParaRPr>
          </a:p>
        </p:txBody>
      </p:sp>
      <p:sp>
        <p:nvSpPr>
          <p:cNvPr id="8" name="Rectangle 3"/>
          <p:cNvSpPr>
            <a:spLocks noChangeArrowheads="1"/>
          </p:cNvSpPr>
          <p:nvPr/>
        </p:nvSpPr>
        <p:spPr bwMode="auto">
          <a:xfrm>
            <a:off x="2411413" y="5661025"/>
            <a:ext cx="3565525" cy="522288"/>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（四）大腿骨折固定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7827"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grpSp>
        <p:nvGrpSpPr>
          <p:cNvPr id="77828" name="Group 36"/>
          <p:cNvGrpSpPr/>
          <p:nvPr/>
        </p:nvGrpSpPr>
        <p:grpSpPr>
          <a:xfrm>
            <a:off x="857250" y="3568700"/>
            <a:ext cx="1155700" cy="1576388"/>
            <a:chOff x="3697" y="2795"/>
            <a:chExt cx="908" cy="1398"/>
          </a:xfrm>
        </p:grpSpPr>
        <p:pic>
          <p:nvPicPr>
            <p:cNvPr id="77850" name="Picture 37" descr="13-3"/>
            <p:cNvPicPr>
              <a:picLocks noChangeAspect="1"/>
            </p:cNvPicPr>
            <p:nvPr/>
          </p:nvPicPr>
          <p:blipFill>
            <a:blip r:embed="rId1"/>
            <a:stretch>
              <a:fillRect/>
            </a:stretch>
          </p:blipFill>
          <p:spPr>
            <a:xfrm>
              <a:off x="3742" y="2795"/>
              <a:ext cx="781" cy="1133"/>
            </a:xfrm>
            <a:prstGeom prst="rect">
              <a:avLst/>
            </a:prstGeom>
            <a:noFill/>
            <a:ln w="9525">
              <a:noFill/>
            </a:ln>
          </p:spPr>
        </p:pic>
        <p:sp>
          <p:nvSpPr>
            <p:cNvPr id="77851" name="Text Box 38"/>
            <p:cNvSpPr txBox="1"/>
            <p:nvPr/>
          </p:nvSpPr>
          <p:spPr>
            <a:xfrm>
              <a:off x="3697" y="3885"/>
              <a:ext cx="908" cy="308"/>
            </a:xfrm>
            <a:prstGeom prst="rect">
              <a:avLst/>
            </a:prstGeom>
            <a:noFill/>
            <a:ln w="9525">
              <a:noFill/>
            </a:ln>
          </p:spPr>
          <p:txBody>
            <a:bodyPr/>
            <a:p>
              <a:pPr algn="ctr"/>
              <a:r>
                <a:rPr lang="zh-TW" altLang="en-US" u="sng" dirty="0">
                  <a:solidFill>
                    <a:srgbClr val="00005D"/>
                  </a:solidFill>
                  <a:latin typeface="微软雅黑" panose="020B0503020204020204" pitchFamily="34" charset="-122"/>
                  <a:ea typeface="DFKai-SB" pitchFamily="65" charset="-120"/>
                </a:rPr>
                <a:t>足背动脉</a:t>
              </a:r>
              <a:endParaRPr lang="zh-TW" altLang="en-US" u="sng" dirty="0">
                <a:solidFill>
                  <a:srgbClr val="00005D"/>
                </a:solidFill>
                <a:latin typeface="微软雅黑" panose="020B0503020204020204" pitchFamily="34" charset="-122"/>
                <a:ea typeface="PMingLiU" pitchFamily="18" charset="-120"/>
              </a:endParaRPr>
            </a:p>
          </p:txBody>
        </p:sp>
      </p:grpSp>
      <p:pic>
        <p:nvPicPr>
          <p:cNvPr id="7" name="Picture 1"/>
          <p:cNvPicPr>
            <a:picLocks noChangeAspect="1" noChangeArrowheads="1"/>
          </p:cNvPicPr>
          <p:nvPr/>
        </p:nvPicPr>
        <p:blipFill>
          <a:blip r:embed="rId2" cstate="print"/>
          <a:srcRect/>
          <a:stretch>
            <a:fillRect/>
          </a:stretch>
        </p:blipFill>
        <p:spPr bwMode="auto">
          <a:xfrm>
            <a:off x="2411760" y="1844824"/>
            <a:ext cx="4806417" cy="217834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nvGrpSpPr>
          <p:cNvPr id="77830" name="Group 30"/>
          <p:cNvGrpSpPr/>
          <p:nvPr/>
        </p:nvGrpSpPr>
        <p:grpSpPr>
          <a:xfrm>
            <a:off x="6011863" y="3789363"/>
            <a:ext cx="622300" cy="762000"/>
            <a:chOff x="0" y="0"/>
            <a:chExt cx="392" cy="480"/>
          </a:xfrm>
        </p:grpSpPr>
        <p:pic>
          <p:nvPicPr>
            <p:cNvPr id="77848" name="椭圆 31"/>
            <p:cNvPicPr/>
            <p:nvPr/>
          </p:nvPicPr>
          <p:blipFill>
            <a:blip r:embed="rId3"/>
            <a:stretch>
              <a:fillRect/>
            </a:stretch>
          </p:blipFill>
          <p:spPr>
            <a:xfrm>
              <a:off x="0" y="0"/>
              <a:ext cx="392" cy="480"/>
            </a:xfrm>
            <a:prstGeom prst="rect">
              <a:avLst/>
            </a:prstGeom>
            <a:noFill/>
            <a:ln w="9525">
              <a:noFill/>
            </a:ln>
          </p:spPr>
        </p:pic>
        <p:sp>
          <p:nvSpPr>
            <p:cNvPr id="77849" name="Text Box 32"/>
            <p:cNvSpPr txBox="1"/>
            <p:nvPr/>
          </p:nvSpPr>
          <p:spPr>
            <a:xfrm>
              <a:off x="45" y="64"/>
              <a:ext cx="293" cy="334"/>
            </a:xfrm>
            <a:prstGeom prst="rect">
              <a:avLst/>
            </a:prstGeom>
            <a:noFill/>
            <a:ln w="9525">
              <a:noFill/>
            </a:ln>
          </p:spPr>
          <p:txBody>
            <a:bodyPr/>
            <a:p>
              <a:r>
                <a:rPr lang="en-US" altLang="zh-CN" sz="2800" dirty="0">
                  <a:solidFill>
                    <a:srgbClr val="FF0000"/>
                  </a:solidFill>
                  <a:latin typeface="微软雅黑" panose="020B0503020204020204" pitchFamily="34" charset="-122"/>
                  <a:ea typeface="微软雅黑" panose="020B0503020204020204" pitchFamily="34" charset="-122"/>
                </a:rPr>
                <a:t>2</a:t>
              </a:r>
              <a:endParaRPr lang="zh-CN" altLang="en-US" sz="2800" dirty="0">
                <a:solidFill>
                  <a:srgbClr val="FF0000"/>
                </a:solidFill>
                <a:latin typeface="微软雅黑" panose="020B0503020204020204" pitchFamily="34" charset="-122"/>
                <a:ea typeface="微软雅黑" panose="020B0503020204020204" pitchFamily="34" charset="-122"/>
              </a:endParaRPr>
            </a:p>
          </p:txBody>
        </p:sp>
      </p:grpSp>
      <p:grpSp>
        <p:nvGrpSpPr>
          <p:cNvPr id="77831" name="Group 24"/>
          <p:cNvGrpSpPr/>
          <p:nvPr/>
        </p:nvGrpSpPr>
        <p:grpSpPr>
          <a:xfrm>
            <a:off x="4859338" y="4005263"/>
            <a:ext cx="622300" cy="762000"/>
            <a:chOff x="1188" y="-70"/>
            <a:chExt cx="392" cy="480"/>
          </a:xfrm>
        </p:grpSpPr>
        <p:pic>
          <p:nvPicPr>
            <p:cNvPr id="77846" name="椭圆 29"/>
            <p:cNvPicPr/>
            <p:nvPr/>
          </p:nvPicPr>
          <p:blipFill>
            <a:blip r:embed="rId3"/>
            <a:stretch>
              <a:fillRect/>
            </a:stretch>
          </p:blipFill>
          <p:spPr>
            <a:xfrm>
              <a:off x="1188" y="-70"/>
              <a:ext cx="392" cy="480"/>
            </a:xfrm>
            <a:prstGeom prst="rect">
              <a:avLst/>
            </a:prstGeom>
            <a:noFill/>
            <a:ln w="9525">
              <a:noFill/>
            </a:ln>
          </p:spPr>
        </p:pic>
        <p:sp>
          <p:nvSpPr>
            <p:cNvPr id="77847" name="Text Box 26"/>
            <p:cNvSpPr txBox="1"/>
            <p:nvPr/>
          </p:nvSpPr>
          <p:spPr>
            <a:xfrm>
              <a:off x="1233" y="21"/>
              <a:ext cx="254" cy="318"/>
            </a:xfrm>
            <a:prstGeom prst="rect">
              <a:avLst/>
            </a:prstGeom>
            <a:noFill/>
            <a:ln w="9525">
              <a:noFill/>
            </a:ln>
          </p:spPr>
          <p:txBody>
            <a:bodyPr/>
            <a:p>
              <a:r>
                <a:rPr lang="en-US" altLang="zh-CN" sz="2800" dirty="0">
                  <a:solidFill>
                    <a:srgbClr val="FF0000"/>
                  </a:solidFill>
                  <a:latin typeface="微软雅黑" panose="020B0503020204020204" pitchFamily="34" charset="-122"/>
                  <a:ea typeface="微软雅黑" panose="020B0503020204020204" pitchFamily="34" charset="-122"/>
                </a:rPr>
                <a:t>3</a:t>
              </a:r>
              <a:endParaRPr lang="zh-CN" altLang="en-US" sz="2800" dirty="0">
                <a:solidFill>
                  <a:srgbClr val="FF0000"/>
                </a:solidFill>
                <a:latin typeface="微软雅黑" panose="020B0503020204020204" pitchFamily="34" charset="-122"/>
                <a:ea typeface="微软雅黑" panose="020B0503020204020204" pitchFamily="34" charset="-122"/>
              </a:endParaRPr>
            </a:p>
          </p:txBody>
        </p:sp>
      </p:grpSp>
      <p:pic>
        <p:nvPicPr>
          <p:cNvPr id="77832" name="椭圆 30"/>
          <p:cNvPicPr/>
          <p:nvPr/>
        </p:nvPicPr>
        <p:blipFill>
          <a:blip r:embed="rId4"/>
          <a:stretch>
            <a:fillRect/>
          </a:stretch>
        </p:blipFill>
        <p:spPr>
          <a:xfrm>
            <a:off x="3490913" y="4076700"/>
            <a:ext cx="615950" cy="835025"/>
          </a:xfrm>
          <a:prstGeom prst="rect">
            <a:avLst/>
          </a:prstGeom>
          <a:noFill/>
          <a:ln w="9525">
            <a:noFill/>
          </a:ln>
        </p:spPr>
      </p:pic>
      <p:sp>
        <p:nvSpPr>
          <p:cNvPr id="77833" name="Line 3"/>
          <p:cNvSpPr/>
          <p:nvPr/>
        </p:nvSpPr>
        <p:spPr>
          <a:xfrm flipH="1" flipV="1">
            <a:off x="6515100" y="2925763"/>
            <a:ext cx="917575" cy="650875"/>
          </a:xfrm>
          <a:prstGeom prst="line">
            <a:avLst/>
          </a:prstGeom>
          <a:ln w="19050" cap="flat" cmpd="sng">
            <a:solidFill>
              <a:srgbClr val="FF3300"/>
            </a:solidFill>
            <a:prstDash val="solid"/>
            <a:headEnd type="none" w="med" len="med"/>
            <a:tailEnd type="triangle" w="med" len="med"/>
          </a:ln>
        </p:spPr>
      </p:sp>
      <p:sp>
        <p:nvSpPr>
          <p:cNvPr id="77834" name="Line 3"/>
          <p:cNvSpPr/>
          <p:nvPr/>
        </p:nvSpPr>
        <p:spPr>
          <a:xfrm flipH="1" flipV="1">
            <a:off x="5580063" y="3068638"/>
            <a:ext cx="503237" cy="936625"/>
          </a:xfrm>
          <a:prstGeom prst="line">
            <a:avLst/>
          </a:prstGeom>
          <a:ln w="19050" cap="flat" cmpd="sng">
            <a:solidFill>
              <a:srgbClr val="FF3300"/>
            </a:solidFill>
            <a:prstDash val="solid"/>
            <a:headEnd type="none" w="med" len="med"/>
            <a:tailEnd type="triangle" w="med" len="med"/>
          </a:ln>
        </p:spPr>
      </p:sp>
      <p:sp>
        <p:nvSpPr>
          <p:cNvPr id="77835" name="Line 3"/>
          <p:cNvSpPr/>
          <p:nvPr/>
        </p:nvSpPr>
        <p:spPr>
          <a:xfrm flipH="1" flipV="1">
            <a:off x="4714875" y="3357563"/>
            <a:ext cx="360363" cy="792162"/>
          </a:xfrm>
          <a:prstGeom prst="line">
            <a:avLst/>
          </a:prstGeom>
          <a:ln w="19050" cap="flat" cmpd="sng">
            <a:solidFill>
              <a:srgbClr val="FF3300"/>
            </a:solidFill>
            <a:prstDash val="solid"/>
            <a:headEnd type="none" w="med" len="med"/>
            <a:tailEnd type="triangle" w="med" len="med"/>
          </a:ln>
        </p:spPr>
      </p:sp>
      <p:sp>
        <p:nvSpPr>
          <p:cNvPr id="77836" name="Line 3"/>
          <p:cNvSpPr/>
          <p:nvPr/>
        </p:nvSpPr>
        <p:spPr>
          <a:xfrm flipH="1" flipV="1">
            <a:off x="3275013" y="3357563"/>
            <a:ext cx="503237" cy="936625"/>
          </a:xfrm>
          <a:prstGeom prst="line">
            <a:avLst/>
          </a:prstGeom>
          <a:ln w="19050" cap="flat" cmpd="sng">
            <a:solidFill>
              <a:srgbClr val="FF3300"/>
            </a:solidFill>
            <a:prstDash val="solid"/>
            <a:headEnd type="none" w="med" len="med"/>
            <a:tailEnd type="triangle" w="med" len="med"/>
          </a:ln>
        </p:spPr>
      </p:sp>
      <p:sp>
        <p:nvSpPr>
          <p:cNvPr id="77837" name="Text Box 23"/>
          <p:cNvSpPr txBox="1"/>
          <p:nvPr/>
        </p:nvSpPr>
        <p:spPr>
          <a:xfrm>
            <a:off x="4283075" y="1268413"/>
            <a:ext cx="1152525" cy="457200"/>
          </a:xfrm>
          <a:prstGeom prst="rect">
            <a:avLst/>
          </a:prstGeom>
          <a:noFill/>
          <a:ln w="9525">
            <a:noFill/>
          </a:ln>
        </p:spPr>
        <p:txBody>
          <a:bodyPr>
            <a:spAutoFit/>
          </a:bodyPr>
          <a:p>
            <a:pPr>
              <a:spcBef>
                <a:spcPct val="50000"/>
              </a:spcBef>
            </a:pPr>
            <a:r>
              <a:rPr lang="zh-CN" altLang="en-US" sz="2400" dirty="0">
                <a:solidFill>
                  <a:srgbClr val="C00000"/>
                </a:solidFill>
                <a:latin typeface="宋体" panose="02010600030101010101" pitchFamily="2" charset="-122"/>
              </a:rPr>
              <a:t>骨折处</a:t>
            </a:r>
            <a:endParaRPr lang="zh-CN" altLang="en-US" sz="2400" dirty="0">
              <a:solidFill>
                <a:srgbClr val="C00000"/>
              </a:solidFill>
              <a:latin typeface="宋体" panose="02010600030101010101" pitchFamily="2" charset="-122"/>
            </a:endParaRPr>
          </a:p>
        </p:txBody>
      </p:sp>
      <p:sp>
        <p:nvSpPr>
          <p:cNvPr id="77838" name="AutoShape 24"/>
          <p:cNvSpPr/>
          <p:nvPr/>
        </p:nvSpPr>
        <p:spPr>
          <a:xfrm>
            <a:off x="5148263" y="1268413"/>
            <a:ext cx="790575" cy="1657350"/>
          </a:xfrm>
          <a:custGeom>
            <a:avLst/>
            <a:gdLst>
              <a:gd name="txL" fmla="*/ 3163 w 21600"/>
              <a:gd name="txT" fmla="*/ 3163 h 21600"/>
              <a:gd name="txR" fmla="*/ 18437 w 21600"/>
              <a:gd name="txB" fmla="*/ 18437 h 21600"/>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600" h="21600">
                <a:moveTo>
                  <a:pt x="19827" y="14984"/>
                </a:moveTo>
                <a:cubicBezTo>
                  <a:pt x="20435" y="13673"/>
                  <a:pt x="20750" y="12245"/>
                  <a:pt x="20750" y="10800"/>
                </a:cubicBezTo>
                <a:cubicBezTo>
                  <a:pt x="20750" y="5304"/>
                  <a:pt x="16295" y="850"/>
                  <a:pt x="10800" y="850"/>
                </a:cubicBezTo>
                <a:cubicBezTo>
                  <a:pt x="8359" y="849"/>
                  <a:pt x="6003" y="1747"/>
                  <a:pt x="4180" y="3371"/>
                </a:cubicBezTo>
                <a:lnTo>
                  <a:pt x="3615" y="2736"/>
                </a:lnTo>
                <a:cubicBezTo>
                  <a:pt x="5593" y="973"/>
                  <a:pt x="8150" y="-1"/>
                  <a:pt x="10800" y="0"/>
                </a:cubicBezTo>
                <a:cubicBezTo>
                  <a:pt x="16764" y="0"/>
                  <a:pt x="21600" y="4835"/>
                  <a:pt x="21600" y="10800"/>
                </a:cubicBezTo>
                <a:cubicBezTo>
                  <a:pt x="21600" y="12368"/>
                  <a:pt x="21258" y="13918"/>
                  <a:pt x="20598" y="15342"/>
                </a:cubicBezTo>
                <a:lnTo>
                  <a:pt x="23048" y="16477"/>
                </a:lnTo>
                <a:lnTo>
                  <a:pt x="18898" y="17998"/>
                </a:lnTo>
                <a:lnTo>
                  <a:pt x="17377" y="13849"/>
                </a:lnTo>
                <a:lnTo>
                  <a:pt x="19827" y="14984"/>
                </a:lnTo>
                <a:close/>
              </a:path>
            </a:pathLst>
          </a:custGeom>
          <a:solidFill>
            <a:srgbClr val="FF3300">
              <a:alpha val="100000"/>
            </a:srgbClr>
          </a:solidFill>
          <a:ln w="9525" cap="flat" cmpd="sng">
            <a:solidFill>
              <a:schemeClr val="tx1">
                <a:alpha val="100000"/>
              </a:schemeClr>
            </a:solidFill>
            <a:prstDash val="solid"/>
            <a:round/>
            <a:headEnd type="none" w="med" len="med"/>
            <a:tailEnd type="none" w="med" len="med"/>
          </a:ln>
        </p:spPr>
        <p:txBody>
          <a:bodyPr/>
          <a:p>
            <a:endParaRPr lang="zh-CN" altLang="en-US"/>
          </a:p>
        </p:txBody>
      </p:sp>
      <p:sp>
        <p:nvSpPr>
          <p:cNvPr id="77839" name="Text Box 29"/>
          <p:cNvSpPr txBox="1"/>
          <p:nvPr/>
        </p:nvSpPr>
        <p:spPr>
          <a:xfrm>
            <a:off x="3563938" y="4292600"/>
            <a:ext cx="403225" cy="504825"/>
          </a:xfrm>
          <a:prstGeom prst="rect">
            <a:avLst/>
          </a:prstGeom>
          <a:noFill/>
          <a:ln w="9525">
            <a:noFill/>
          </a:ln>
        </p:spPr>
        <p:txBody>
          <a:bodyPr/>
          <a:p>
            <a:r>
              <a:rPr lang="en-US" altLang="zh-CN" sz="2800" dirty="0">
                <a:solidFill>
                  <a:srgbClr val="FF0000"/>
                </a:solidFill>
                <a:latin typeface="微软雅黑" panose="020B0503020204020204" pitchFamily="34" charset="-122"/>
                <a:ea typeface="微软雅黑" panose="020B0503020204020204" pitchFamily="34" charset="-122"/>
              </a:rPr>
              <a:t>4</a:t>
            </a:r>
            <a:endParaRPr lang="zh-CN" altLang="en-US" sz="2800" dirty="0">
              <a:solidFill>
                <a:srgbClr val="FF0000"/>
              </a:solidFill>
              <a:latin typeface="微软雅黑" panose="020B0503020204020204" pitchFamily="34" charset="-122"/>
              <a:ea typeface="微软雅黑" panose="020B0503020204020204" pitchFamily="34" charset="-122"/>
            </a:endParaRPr>
          </a:p>
        </p:txBody>
      </p:sp>
      <p:sp>
        <p:nvSpPr>
          <p:cNvPr id="22" name="Rectangle 3"/>
          <p:cNvSpPr>
            <a:spLocks noChangeArrowheads="1"/>
          </p:cNvSpPr>
          <p:nvPr/>
        </p:nvSpPr>
        <p:spPr bwMode="auto">
          <a:xfrm>
            <a:off x="3113088" y="5449888"/>
            <a:ext cx="3565525" cy="523875"/>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（四）大腿骨折固定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3" name="AutoShape 12"/>
          <p:cNvSpPr>
            <a:spLocks noChangeArrowheads="1"/>
          </p:cNvSpPr>
          <p:nvPr/>
        </p:nvSpPr>
        <p:spPr bwMode="auto">
          <a:xfrm>
            <a:off x="5867400" y="2644775"/>
            <a:ext cx="288925" cy="287338"/>
          </a:xfrm>
          <a:prstGeom prst="flowChartConnector">
            <a:avLst/>
          </a:prstGeom>
          <a:solidFill>
            <a:srgbClr val="FF0000"/>
          </a:solidFill>
          <a:ln w="19050" cmpd="sng">
            <a:solidFill>
              <a:srgbClr val="99CCFF"/>
            </a:solidFill>
            <a:round/>
          </a:ln>
          <a:effectLst>
            <a:outerShdw dist="35921" dir="2700000" algn="ctr" rotWithShape="0">
              <a:srgbClr val="99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77842" name="Group 30"/>
          <p:cNvGrpSpPr/>
          <p:nvPr/>
        </p:nvGrpSpPr>
        <p:grpSpPr>
          <a:xfrm>
            <a:off x="7218363" y="3509963"/>
            <a:ext cx="622300" cy="762000"/>
            <a:chOff x="0" y="0"/>
            <a:chExt cx="392" cy="480"/>
          </a:xfrm>
        </p:grpSpPr>
        <p:pic>
          <p:nvPicPr>
            <p:cNvPr id="77844" name="椭圆 31"/>
            <p:cNvPicPr/>
            <p:nvPr/>
          </p:nvPicPr>
          <p:blipFill>
            <a:blip r:embed="rId3"/>
            <a:stretch>
              <a:fillRect/>
            </a:stretch>
          </p:blipFill>
          <p:spPr>
            <a:xfrm>
              <a:off x="0" y="0"/>
              <a:ext cx="392" cy="480"/>
            </a:xfrm>
            <a:prstGeom prst="rect">
              <a:avLst/>
            </a:prstGeom>
            <a:noFill/>
            <a:ln w="9525">
              <a:noFill/>
            </a:ln>
          </p:spPr>
        </p:pic>
        <p:sp>
          <p:nvSpPr>
            <p:cNvPr id="77845" name="Text Box 32"/>
            <p:cNvSpPr txBox="1"/>
            <p:nvPr/>
          </p:nvSpPr>
          <p:spPr>
            <a:xfrm>
              <a:off x="45" y="64"/>
              <a:ext cx="293" cy="334"/>
            </a:xfrm>
            <a:prstGeom prst="rect">
              <a:avLst/>
            </a:prstGeom>
            <a:noFill/>
            <a:ln w="9525">
              <a:noFill/>
            </a:ln>
          </p:spPr>
          <p:txBody>
            <a:bodyPr/>
            <a:p>
              <a:r>
                <a:rPr lang="en-US" altLang="zh-CN" sz="2800" dirty="0">
                  <a:solidFill>
                    <a:srgbClr val="FF0000"/>
                  </a:solidFill>
                  <a:latin typeface="微软雅黑" panose="020B0503020204020204" pitchFamily="34" charset="-122"/>
                  <a:ea typeface="微软雅黑" panose="020B0503020204020204" pitchFamily="34" charset="-122"/>
                </a:rPr>
                <a:t>1</a:t>
              </a:r>
              <a:endParaRPr lang="zh-CN" altLang="en-US" sz="2800" dirty="0">
                <a:solidFill>
                  <a:srgbClr val="FF0000"/>
                </a:solidFill>
                <a:latin typeface="微软雅黑" panose="020B0503020204020204" pitchFamily="34" charset="-122"/>
                <a:ea typeface="微软雅黑" panose="020B0503020204020204" pitchFamily="34" charset="-122"/>
              </a:endParaRPr>
            </a:p>
          </p:txBody>
        </p:sp>
      </p:grpSp>
      <p:sp>
        <p:nvSpPr>
          <p:cNvPr id="77843" name="矩形 26"/>
          <p:cNvSpPr/>
          <p:nvPr/>
        </p:nvSpPr>
        <p:spPr>
          <a:xfrm>
            <a:off x="914400" y="941388"/>
            <a:ext cx="1989138" cy="523875"/>
          </a:xfrm>
          <a:prstGeom prst="rect">
            <a:avLst/>
          </a:prstGeom>
          <a:noFill/>
          <a:ln w="9525">
            <a:noFill/>
          </a:ln>
        </p:spPr>
        <p:txBody>
          <a:bodyPr wrap="none">
            <a:spAutoFit/>
          </a:bodyPr>
          <a:p>
            <a:r>
              <a:rPr lang="en-US" altLang="zh-CN" sz="2800" b="1" dirty="0">
                <a:solidFill>
                  <a:srgbClr val="C00000"/>
                </a:solidFill>
                <a:latin typeface="宋体" panose="02010600030101010101" pitchFamily="2" charset="-122"/>
              </a:rPr>
              <a:t>B.</a:t>
            </a:r>
            <a:r>
              <a:rPr lang="zh-CN" altLang="en-US" sz="2800" b="1" dirty="0">
                <a:solidFill>
                  <a:srgbClr val="C00000"/>
                </a:solidFill>
                <a:latin typeface="宋体" panose="02010600030101010101" pitchFamily="2" charset="-122"/>
              </a:rPr>
              <a:t>健肢固定</a:t>
            </a:r>
            <a:endParaRPr lang="zh-CN" altLang="en-US" sz="2800" b="1" dirty="0">
              <a:solidFill>
                <a:srgbClr val="C00000"/>
              </a:solidFill>
              <a:latin typeface="宋体" panose="02010600030101010101" pitchFamily="2" charset="-122"/>
            </a:endParaRPr>
          </a:p>
        </p:txBody>
      </p:sp>
      <p:pic>
        <p:nvPicPr>
          <p:cNvPr id="4" name="图片 3" descr="图片1"/>
          <p:cNvPicPr>
            <a:picLocks noChangeAspect="1"/>
          </p:cNvPicPr>
          <p:nvPr/>
        </p:nvPicPr>
        <p:blipFill>
          <a:blip r:embed="rId5"/>
          <a:stretch>
            <a:fillRect/>
          </a:stretch>
        </p:blipFill>
        <p:spPr>
          <a:xfrm>
            <a:off x="-6350" y="6114415"/>
            <a:ext cx="9156700" cy="790575"/>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8851"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78852" name="Picture 2"/>
          <p:cNvPicPr>
            <a:picLocks noChangeAspect="1"/>
          </p:cNvPicPr>
          <p:nvPr/>
        </p:nvPicPr>
        <p:blipFill>
          <a:blip r:embed="rId1"/>
          <a:stretch>
            <a:fillRect/>
          </a:stretch>
        </p:blipFill>
        <p:spPr>
          <a:xfrm>
            <a:off x="755650" y="1052513"/>
            <a:ext cx="3744913" cy="2592387"/>
          </a:xfrm>
          <a:prstGeom prst="rect">
            <a:avLst/>
          </a:prstGeom>
          <a:noFill/>
          <a:ln w="9525">
            <a:noFill/>
          </a:ln>
        </p:spPr>
      </p:pic>
      <p:pic>
        <p:nvPicPr>
          <p:cNvPr id="78853" name="Picture 3"/>
          <p:cNvPicPr>
            <a:picLocks noChangeAspect="1"/>
          </p:cNvPicPr>
          <p:nvPr/>
        </p:nvPicPr>
        <p:blipFill>
          <a:blip r:embed="rId2"/>
          <a:stretch>
            <a:fillRect/>
          </a:stretch>
        </p:blipFill>
        <p:spPr>
          <a:xfrm>
            <a:off x="4500563" y="1052513"/>
            <a:ext cx="3959225" cy="2592387"/>
          </a:xfrm>
          <a:prstGeom prst="rect">
            <a:avLst/>
          </a:prstGeom>
          <a:noFill/>
          <a:ln w="9525">
            <a:noFill/>
          </a:ln>
        </p:spPr>
      </p:pic>
      <p:sp>
        <p:nvSpPr>
          <p:cNvPr id="7" name="Rectangle 5"/>
          <p:cNvSpPr>
            <a:spLocks noChangeArrowheads="1"/>
          </p:cNvSpPr>
          <p:nvPr/>
        </p:nvSpPr>
        <p:spPr bwMode="auto">
          <a:xfrm>
            <a:off x="231775" y="3644900"/>
            <a:ext cx="8821738" cy="2079625"/>
          </a:xfrm>
          <a:prstGeom prst="rect">
            <a:avLst/>
          </a:prstGeom>
          <a:noFill/>
          <a:ln w="9525" cmpd="sng">
            <a:no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ts val="31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1</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）两块木板，一块长木板从伤侧髋关节到外踝，一块短木板从大腿根内侧到内踝； </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）分别放于伤肢的外侧及内侧； </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3</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）在膝关节、踝关节骨突部放衬垫保护，空隙处用柔软物品垫实；</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4</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）五条宽带固定。先固定骨折上下两端，然后固定髋部、大腿； </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5</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8”</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字法固定足踝 </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 </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6</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）趾端露出，检查末梢血液循环。</a:t>
            </a:r>
            <a:r>
              <a:rPr kumimoji="0" lang="zh-CN" altLang="en-US" sz="2400" b="0" i="0" u="none" strike="noStrike" kern="1200" cap="none" spc="0" normalizeH="0" baseline="0" noProof="0" dirty="0">
                <a:ln>
                  <a:noFill/>
                </a:ln>
                <a:solidFill>
                  <a:schemeClr val="tx1"/>
                </a:solidFill>
                <a:effectLst/>
                <a:uLnTx/>
                <a:uFillTx/>
                <a:latin typeface="+mn-ea"/>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ea"/>
              <a:ea typeface="+mn-ea"/>
              <a:cs typeface="+mn-cs"/>
            </a:endParaRPr>
          </a:p>
        </p:txBody>
      </p:sp>
      <p:sp>
        <p:nvSpPr>
          <p:cNvPr id="8" name="Rectangle 3"/>
          <p:cNvSpPr>
            <a:spLocks noChangeArrowheads="1"/>
          </p:cNvSpPr>
          <p:nvPr/>
        </p:nvSpPr>
        <p:spPr bwMode="auto">
          <a:xfrm>
            <a:off x="1565275" y="5724525"/>
            <a:ext cx="3565525" cy="523875"/>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五</a:t>
            </a:r>
            <a:r>
              <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小腿骨折肢固定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78856" name="矩形 11"/>
          <p:cNvSpPr/>
          <p:nvPr/>
        </p:nvSpPr>
        <p:spPr>
          <a:xfrm>
            <a:off x="5867400" y="5724525"/>
            <a:ext cx="2435225" cy="523875"/>
          </a:xfrm>
          <a:prstGeom prst="rect">
            <a:avLst/>
          </a:prstGeom>
          <a:noFill/>
          <a:ln w="9525">
            <a:noFill/>
          </a:ln>
        </p:spPr>
        <p:txBody>
          <a:bodyPr>
            <a:spAutoFit/>
          </a:bodyPr>
          <a:p>
            <a:r>
              <a:rPr lang="en-US" altLang="zh-CN" sz="2800" b="1" dirty="0">
                <a:solidFill>
                  <a:srgbClr val="C00000"/>
                </a:solidFill>
                <a:latin typeface="华文楷体" panose="02010600040101010101" pitchFamily="2" charset="-122"/>
              </a:rPr>
              <a:t>A.</a:t>
            </a:r>
            <a:r>
              <a:rPr lang="zh-CN" altLang="en-US" sz="2800" b="1" dirty="0">
                <a:solidFill>
                  <a:srgbClr val="C00000"/>
                </a:solidFill>
                <a:latin typeface="华文楷体" panose="02010600040101010101" pitchFamily="2" charset="-122"/>
              </a:rPr>
              <a:t>木板</a:t>
            </a:r>
            <a:r>
              <a:rPr lang="zh-CN" altLang="zh-CN" sz="2800" b="1" dirty="0">
                <a:solidFill>
                  <a:srgbClr val="C00000"/>
                </a:solidFill>
                <a:latin typeface="华文楷体" panose="02010600040101010101" pitchFamily="2" charset="-122"/>
              </a:rPr>
              <a:t>固定</a:t>
            </a:r>
            <a:endParaRPr lang="zh-CN" altLang="en-US" sz="2800" b="1" dirty="0">
              <a:solidFill>
                <a:srgbClr val="C00000"/>
              </a:solidFill>
              <a:latin typeface="华文楷体" panose="02010600040101010101" pitchFamily="2" charset="-122"/>
            </a:endParaRPr>
          </a:p>
        </p:txBody>
      </p:sp>
      <p:pic>
        <p:nvPicPr>
          <p:cNvPr id="4" name="图片 3"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79875"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4" name="Picture 1"/>
          <p:cNvPicPr>
            <a:picLocks noChangeAspect="1" noChangeArrowheads="1"/>
          </p:cNvPicPr>
          <p:nvPr/>
        </p:nvPicPr>
        <p:blipFill>
          <a:blip r:embed="rId1" cstate="print"/>
          <a:srcRect/>
          <a:stretch>
            <a:fillRect/>
          </a:stretch>
        </p:blipFill>
        <p:spPr bwMode="auto">
          <a:xfrm>
            <a:off x="2627784" y="1916832"/>
            <a:ext cx="4174220" cy="205871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nvGrpSpPr>
          <p:cNvPr id="79877" name="Group 30"/>
          <p:cNvGrpSpPr/>
          <p:nvPr/>
        </p:nvGrpSpPr>
        <p:grpSpPr>
          <a:xfrm>
            <a:off x="4068763" y="4149725"/>
            <a:ext cx="622300" cy="762000"/>
            <a:chOff x="0" y="0"/>
            <a:chExt cx="392" cy="480"/>
          </a:xfrm>
        </p:grpSpPr>
        <p:pic>
          <p:nvPicPr>
            <p:cNvPr id="79893" name="椭圆 31"/>
            <p:cNvPicPr/>
            <p:nvPr/>
          </p:nvPicPr>
          <p:blipFill>
            <a:blip r:embed="rId2"/>
            <a:stretch>
              <a:fillRect/>
            </a:stretch>
          </p:blipFill>
          <p:spPr>
            <a:xfrm>
              <a:off x="0" y="0"/>
              <a:ext cx="392" cy="480"/>
            </a:xfrm>
            <a:prstGeom prst="rect">
              <a:avLst/>
            </a:prstGeom>
            <a:noFill/>
            <a:ln w="9525">
              <a:noFill/>
            </a:ln>
          </p:spPr>
        </p:pic>
        <p:sp>
          <p:nvSpPr>
            <p:cNvPr id="79894" name="Text Box 32"/>
            <p:cNvSpPr txBox="1"/>
            <p:nvPr/>
          </p:nvSpPr>
          <p:spPr>
            <a:xfrm>
              <a:off x="45" y="64"/>
              <a:ext cx="293" cy="334"/>
            </a:xfrm>
            <a:prstGeom prst="rect">
              <a:avLst/>
            </a:prstGeom>
            <a:noFill/>
            <a:ln w="9525">
              <a:noFill/>
            </a:ln>
          </p:spPr>
          <p:txBody>
            <a:bodyPr/>
            <a:p>
              <a:r>
                <a:rPr lang="en-US" altLang="zh-CN" sz="2800" dirty="0">
                  <a:solidFill>
                    <a:srgbClr val="FF0000"/>
                  </a:solidFill>
                  <a:latin typeface="微软雅黑" panose="020B0503020204020204" pitchFamily="34" charset="-122"/>
                  <a:ea typeface="微软雅黑" panose="020B0503020204020204" pitchFamily="34" charset="-122"/>
                </a:rPr>
                <a:t>2</a:t>
              </a:r>
              <a:endParaRPr lang="zh-CN" altLang="en-US" sz="2800" dirty="0">
                <a:solidFill>
                  <a:srgbClr val="FF0000"/>
                </a:solidFill>
                <a:latin typeface="微软雅黑" panose="020B0503020204020204" pitchFamily="34" charset="-122"/>
                <a:ea typeface="微软雅黑" panose="020B0503020204020204" pitchFamily="34" charset="-122"/>
              </a:endParaRPr>
            </a:p>
          </p:txBody>
        </p:sp>
      </p:grpSp>
      <p:grpSp>
        <p:nvGrpSpPr>
          <p:cNvPr id="79878" name="Group 24"/>
          <p:cNvGrpSpPr/>
          <p:nvPr/>
        </p:nvGrpSpPr>
        <p:grpSpPr>
          <a:xfrm>
            <a:off x="6516688" y="3789363"/>
            <a:ext cx="622300" cy="762000"/>
            <a:chOff x="1188" y="-70"/>
            <a:chExt cx="392" cy="480"/>
          </a:xfrm>
        </p:grpSpPr>
        <p:pic>
          <p:nvPicPr>
            <p:cNvPr id="79891" name="椭圆 29"/>
            <p:cNvPicPr/>
            <p:nvPr/>
          </p:nvPicPr>
          <p:blipFill>
            <a:blip r:embed="rId2"/>
            <a:stretch>
              <a:fillRect/>
            </a:stretch>
          </p:blipFill>
          <p:spPr>
            <a:xfrm>
              <a:off x="1188" y="-70"/>
              <a:ext cx="392" cy="480"/>
            </a:xfrm>
            <a:prstGeom prst="rect">
              <a:avLst/>
            </a:prstGeom>
            <a:noFill/>
            <a:ln w="9525">
              <a:noFill/>
            </a:ln>
          </p:spPr>
        </p:pic>
        <p:sp>
          <p:nvSpPr>
            <p:cNvPr id="79892" name="Text Box 26"/>
            <p:cNvSpPr txBox="1"/>
            <p:nvPr/>
          </p:nvSpPr>
          <p:spPr>
            <a:xfrm>
              <a:off x="1233" y="21"/>
              <a:ext cx="254" cy="318"/>
            </a:xfrm>
            <a:prstGeom prst="rect">
              <a:avLst/>
            </a:prstGeom>
            <a:noFill/>
            <a:ln w="9525">
              <a:noFill/>
            </a:ln>
          </p:spPr>
          <p:txBody>
            <a:bodyPr/>
            <a:p>
              <a:r>
                <a:rPr lang="en-US" altLang="zh-CN" sz="2800" dirty="0">
                  <a:solidFill>
                    <a:srgbClr val="FF0000"/>
                  </a:solidFill>
                  <a:latin typeface="微软雅黑" panose="020B0503020204020204" pitchFamily="34" charset="-122"/>
                  <a:ea typeface="微软雅黑" panose="020B0503020204020204" pitchFamily="34" charset="-122"/>
                </a:rPr>
                <a:t>3</a:t>
              </a:r>
              <a:endParaRPr lang="zh-CN" altLang="en-US" sz="2800" dirty="0">
                <a:solidFill>
                  <a:srgbClr val="FF0000"/>
                </a:solidFill>
                <a:latin typeface="微软雅黑" panose="020B0503020204020204" pitchFamily="34" charset="-122"/>
                <a:ea typeface="微软雅黑" panose="020B0503020204020204" pitchFamily="34" charset="-122"/>
              </a:endParaRPr>
            </a:p>
          </p:txBody>
        </p:sp>
      </p:grpSp>
      <p:sp>
        <p:nvSpPr>
          <p:cNvPr id="79879" name="Line 3"/>
          <p:cNvSpPr/>
          <p:nvPr/>
        </p:nvSpPr>
        <p:spPr>
          <a:xfrm flipH="1" flipV="1">
            <a:off x="6227763" y="3068638"/>
            <a:ext cx="504825" cy="720725"/>
          </a:xfrm>
          <a:prstGeom prst="line">
            <a:avLst/>
          </a:prstGeom>
          <a:ln w="19050" cap="flat" cmpd="sng">
            <a:solidFill>
              <a:srgbClr val="FF3300"/>
            </a:solidFill>
            <a:prstDash val="solid"/>
            <a:headEnd type="none" w="med" len="med"/>
            <a:tailEnd type="triangle" w="med" len="med"/>
          </a:ln>
        </p:spPr>
      </p:sp>
      <p:sp>
        <p:nvSpPr>
          <p:cNvPr id="79880" name="Line 3"/>
          <p:cNvSpPr/>
          <p:nvPr/>
        </p:nvSpPr>
        <p:spPr>
          <a:xfrm flipH="1" flipV="1">
            <a:off x="5003800" y="3213100"/>
            <a:ext cx="576263" cy="792163"/>
          </a:xfrm>
          <a:prstGeom prst="line">
            <a:avLst/>
          </a:prstGeom>
          <a:ln w="19050" cap="flat" cmpd="sng">
            <a:solidFill>
              <a:srgbClr val="FF3300"/>
            </a:solidFill>
            <a:prstDash val="solid"/>
            <a:headEnd type="none" w="med" len="med"/>
            <a:tailEnd type="triangle" w="med" len="med"/>
          </a:ln>
        </p:spPr>
      </p:sp>
      <p:sp>
        <p:nvSpPr>
          <p:cNvPr id="79881" name="Line 3"/>
          <p:cNvSpPr/>
          <p:nvPr/>
        </p:nvSpPr>
        <p:spPr>
          <a:xfrm flipH="1" flipV="1">
            <a:off x="4284663" y="3573463"/>
            <a:ext cx="71437" cy="576262"/>
          </a:xfrm>
          <a:prstGeom prst="line">
            <a:avLst/>
          </a:prstGeom>
          <a:ln w="19050" cap="flat" cmpd="sng">
            <a:solidFill>
              <a:srgbClr val="FF3300"/>
            </a:solidFill>
            <a:prstDash val="solid"/>
            <a:headEnd type="none" w="med" len="med"/>
            <a:tailEnd type="triangle" w="med" len="med"/>
          </a:ln>
        </p:spPr>
      </p:sp>
      <p:sp>
        <p:nvSpPr>
          <p:cNvPr id="79882" name="Line 3"/>
          <p:cNvSpPr/>
          <p:nvPr/>
        </p:nvSpPr>
        <p:spPr>
          <a:xfrm flipV="1">
            <a:off x="3203575" y="3573463"/>
            <a:ext cx="215900" cy="576262"/>
          </a:xfrm>
          <a:prstGeom prst="line">
            <a:avLst/>
          </a:prstGeom>
          <a:ln w="19050" cap="flat" cmpd="sng">
            <a:solidFill>
              <a:srgbClr val="FF3300"/>
            </a:solidFill>
            <a:prstDash val="solid"/>
            <a:headEnd type="none" w="med" len="med"/>
            <a:tailEnd type="triangle" w="med" len="med"/>
          </a:ln>
        </p:spPr>
      </p:sp>
      <p:sp>
        <p:nvSpPr>
          <p:cNvPr id="79883" name="AutoShape 24"/>
          <p:cNvSpPr/>
          <p:nvPr/>
        </p:nvSpPr>
        <p:spPr>
          <a:xfrm>
            <a:off x="3924300" y="1628775"/>
            <a:ext cx="792163" cy="1512888"/>
          </a:xfrm>
          <a:custGeom>
            <a:avLst/>
            <a:gdLst>
              <a:gd name="txL" fmla="*/ 3163 w 21600"/>
              <a:gd name="txT" fmla="*/ 3163 h 21600"/>
              <a:gd name="txR" fmla="*/ 18437 w 21600"/>
              <a:gd name="txB" fmla="*/ 18437 h 21600"/>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600" h="21600">
                <a:moveTo>
                  <a:pt x="19827" y="14984"/>
                </a:moveTo>
                <a:cubicBezTo>
                  <a:pt x="20435" y="13673"/>
                  <a:pt x="20750" y="12245"/>
                  <a:pt x="20750" y="10800"/>
                </a:cubicBezTo>
                <a:cubicBezTo>
                  <a:pt x="20750" y="5304"/>
                  <a:pt x="16295" y="850"/>
                  <a:pt x="10800" y="850"/>
                </a:cubicBezTo>
                <a:cubicBezTo>
                  <a:pt x="8359" y="849"/>
                  <a:pt x="6003" y="1747"/>
                  <a:pt x="4180" y="3371"/>
                </a:cubicBezTo>
                <a:lnTo>
                  <a:pt x="3615" y="2736"/>
                </a:lnTo>
                <a:cubicBezTo>
                  <a:pt x="5593" y="973"/>
                  <a:pt x="8150" y="-1"/>
                  <a:pt x="10800" y="0"/>
                </a:cubicBezTo>
                <a:cubicBezTo>
                  <a:pt x="16764" y="0"/>
                  <a:pt x="21600" y="4835"/>
                  <a:pt x="21600" y="10800"/>
                </a:cubicBezTo>
                <a:cubicBezTo>
                  <a:pt x="21600" y="12368"/>
                  <a:pt x="21258" y="13918"/>
                  <a:pt x="20598" y="15342"/>
                </a:cubicBezTo>
                <a:lnTo>
                  <a:pt x="23048" y="16477"/>
                </a:lnTo>
                <a:lnTo>
                  <a:pt x="18898" y="17998"/>
                </a:lnTo>
                <a:lnTo>
                  <a:pt x="17377" y="13849"/>
                </a:lnTo>
                <a:lnTo>
                  <a:pt x="19827" y="14984"/>
                </a:lnTo>
                <a:close/>
              </a:path>
            </a:pathLst>
          </a:custGeom>
          <a:solidFill>
            <a:srgbClr val="FF3300">
              <a:alpha val="100000"/>
            </a:srgbClr>
          </a:solidFill>
          <a:ln w="9525" cap="flat" cmpd="sng">
            <a:solidFill>
              <a:schemeClr val="tx1">
                <a:alpha val="100000"/>
              </a:schemeClr>
            </a:solidFill>
            <a:prstDash val="solid"/>
            <a:round/>
            <a:headEnd type="none" w="med" len="med"/>
            <a:tailEnd type="none" w="med" len="med"/>
          </a:ln>
        </p:spPr>
        <p:txBody>
          <a:bodyPr/>
          <a:p>
            <a:endParaRPr lang="zh-CN" altLang="en-US"/>
          </a:p>
        </p:txBody>
      </p:sp>
      <p:sp>
        <p:nvSpPr>
          <p:cNvPr id="79884" name="Text Box 23"/>
          <p:cNvSpPr txBox="1"/>
          <p:nvPr/>
        </p:nvSpPr>
        <p:spPr>
          <a:xfrm>
            <a:off x="3059113" y="1412875"/>
            <a:ext cx="1152525" cy="457200"/>
          </a:xfrm>
          <a:prstGeom prst="rect">
            <a:avLst/>
          </a:prstGeom>
          <a:noFill/>
          <a:ln w="9525">
            <a:noFill/>
          </a:ln>
        </p:spPr>
        <p:txBody>
          <a:bodyPr>
            <a:spAutoFit/>
          </a:bodyPr>
          <a:p>
            <a:pPr>
              <a:spcBef>
                <a:spcPct val="50000"/>
              </a:spcBef>
            </a:pPr>
            <a:r>
              <a:rPr lang="zh-CN" altLang="en-US" sz="2400" dirty="0">
                <a:solidFill>
                  <a:srgbClr val="C00000"/>
                </a:solidFill>
                <a:latin typeface="Microsoft Himalaya" panose="01010100010101010101" pitchFamily="2" charset="0"/>
                <a:ea typeface="黑体" panose="02010609060101010101" pitchFamily="49" charset="-122"/>
              </a:rPr>
              <a:t>骨折处</a:t>
            </a:r>
            <a:endParaRPr lang="zh-CN" altLang="en-US" sz="2400" dirty="0">
              <a:solidFill>
                <a:srgbClr val="C00000"/>
              </a:solidFill>
              <a:latin typeface="Microsoft Himalaya" panose="01010100010101010101" pitchFamily="2" charset="0"/>
              <a:ea typeface="黑体" panose="02010609060101010101" pitchFamily="49" charset="-122"/>
            </a:endParaRPr>
          </a:p>
        </p:txBody>
      </p:sp>
      <p:pic>
        <p:nvPicPr>
          <p:cNvPr id="79885" name="椭圆 28"/>
          <p:cNvPicPr/>
          <p:nvPr/>
        </p:nvPicPr>
        <p:blipFill>
          <a:blip r:embed="rId3"/>
          <a:stretch>
            <a:fillRect/>
          </a:stretch>
        </p:blipFill>
        <p:spPr>
          <a:xfrm>
            <a:off x="5364163" y="3933825"/>
            <a:ext cx="615950" cy="762000"/>
          </a:xfrm>
          <a:prstGeom prst="rect">
            <a:avLst/>
          </a:prstGeom>
          <a:noFill/>
          <a:ln w="9525">
            <a:noFill/>
          </a:ln>
        </p:spPr>
      </p:pic>
      <p:sp>
        <p:nvSpPr>
          <p:cNvPr id="79886" name="Text Box 23"/>
          <p:cNvSpPr txBox="1"/>
          <p:nvPr/>
        </p:nvSpPr>
        <p:spPr>
          <a:xfrm>
            <a:off x="5508625" y="4076700"/>
            <a:ext cx="287338" cy="534988"/>
          </a:xfrm>
          <a:prstGeom prst="rect">
            <a:avLst/>
          </a:prstGeom>
          <a:noFill/>
          <a:ln w="9525">
            <a:noFill/>
          </a:ln>
        </p:spPr>
        <p:txBody>
          <a:bodyPr/>
          <a:p>
            <a:r>
              <a:rPr lang="en-US" altLang="zh-CN" sz="2800" dirty="0">
                <a:solidFill>
                  <a:srgbClr val="FF0000"/>
                </a:solidFill>
                <a:latin typeface="微软雅黑" panose="020B0503020204020204" pitchFamily="34" charset="-122"/>
                <a:ea typeface="微软雅黑" panose="020B0503020204020204" pitchFamily="34" charset="-122"/>
              </a:rPr>
              <a:t>1</a:t>
            </a:r>
            <a:endParaRPr lang="zh-CN" altLang="en-US" sz="2800" dirty="0">
              <a:solidFill>
                <a:srgbClr val="FF0000"/>
              </a:solidFill>
              <a:latin typeface="微软雅黑" panose="020B0503020204020204" pitchFamily="34" charset="-122"/>
              <a:ea typeface="微软雅黑" panose="020B0503020204020204" pitchFamily="34" charset="-122"/>
            </a:endParaRPr>
          </a:p>
        </p:txBody>
      </p:sp>
      <p:pic>
        <p:nvPicPr>
          <p:cNvPr id="79887" name="椭圆 30"/>
          <p:cNvPicPr/>
          <p:nvPr/>
        </p:nvPicPr>
        <p:blipFill>
          <a:blip r:embed="rId3"/>
          <a:stretch>
            <a:fillRect/>
          </a:stretch>
        </p:blipFill>
        <p:spPr>
          <a:xfrm>
            <a:off x="2771775" y="4076700"/>
            <a:ext cx="615950" cy="835025"/>
          </a:xfrm>
          <a:prstGeom prst="rect">
            <a:avLst/>
          </a:prstGeom>
          <a:noFill/>
          <a:ln w="9525">
            <a:noFill/>
          </a:ln>
        </p:spPr>
      </p:pic>
      <p:sp>
        <p:nvSpPr>
          <p:cNvPr id="20" name="Rectangle 3"/>
          <p:cNvSpPr>
            <a:spLocks noChangeArrowheads="1"/>
          </p:cNvSpPr>
          <p:nvPr/>
        </p:nvSpPr>
        <p:spPr bwMode="auto">
          <a:xfrm>
            <a:off x="2943225" y="5233988"/>
            <a:ext cx="3206750" cy="523875"/>
          </a:xfrm>
          <a:prstGeom prst="rect">
            <a:avLst/>
          </a:prstGeom>
          <a:noFill/>
          <a:ln w="9525" cmpd="sng">
            <a:noFill/>
            <a:miter lim="800000"/>
          </a:ln>
          <a:effectLst>
            <a:prstShdw prst="shdw17" dist="17961" dir="2700000">
              <a:schemeClr val="accent1">
                <a:gamma/>
                <a:shade val="60000"/>
                <a:invGamma/>
              </a:schemeClr>
            </a:prstShdw>
          </a:effectLst>
        </p:spPr>
        <p:txBody>
          <a:bodyPr wrap="none" anchor="ctr">
            <a:spAutoFit/>
          </a:bodyPr>
          <a:lstStyle/>
          <a:p>
            <a:pPr marL="0" marR="0" lvl="0" indent="13335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五</a:t>
            </a:r>
            <a:r>
              <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小腿骨折固定</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1" name="AutoShape 12"/>
          <p:cNvSpPr>
            <a:spLocks noChangeArrowheads="1"/>
          </p:cNvSpPr>
          <p:nvPr/>
        </p:nvSpPr>
        <p:spPr bwMode="auto">
          <a:xfrm>
            <a:off x="4546600" y="2925763"/>
            <a:ext cx="288925" cy="287338"/>
          </a:xfrm>
          <a:prstGeom prst="flowChartConnector">
            <a:avLst/>
          </a:prstGeom>
          <a:solidFill>
            <a:srgbClr val="FF0000"/>
          </a:solidFill>
          <a:ln w="19050" cmpd="sng">
            <a:solidFill>
              <a:srgbClr val="99CCFF"/>
            </a:solidFill>
            <a:round/>
          </a:ln>
          <a:effectLst>
            <a:outerShdw dist="35921" dir="2700000" algn="ctr" rotWithShape="0">
              <a:srgbClr val="99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9890" name="矩形 21"/>
          <p:cNvSpPr/>
          <p:nvPr/>
        </p:nvSpPr>
        <p:spPr>
          <a:xfrm>
            <a:off x="4356100" y="908050"/>
            <a:ext cx="1989138" cy="523875"/>
          </a:xfrm>
          <a:prstGeom prst="rect">
            <a:avLst/>
          </a:prstGeom>
          <a:noFill/>
          <a:ln w="9525">
            <a:noFill/>
          </a:ln>
        </p:spPr>
        <p:txBody>
          <a:bodyPr wrap="none">
            <a:spAutoFit/>
          </a:bodyPr>
          <a:p>
            <a:r>
              <a:rPr lang="en-US" altLang="zh-CN" sz="2800" b="1" dirty="0">
                <a:solidFill>
                  <a:srgbClr val="C00000"/>
                </a:solidFill>
                <a:latin typeface="宋体" panose="02010600030101010101" pitchFamily="2" charset="-122"/>
              </a:rPr>
              <a:t>B.</a:t>
            </a:r>
            <a:r>
              <a:rPr lang="zh-CN" altLang="en-US" sz="2800" b="1" dirty="0">
                <a:solidFill>
                  <a:srgbClr val="C00000"/>
                </a:solidFill>
                <a:latin typeface="宋体" panose="02010600030101010101" pitchFamily="2" charset="-122"/>
              </a:rPr>
              <a:t>健肢固定</a:t>
            </a:r>
            <a:endParaRPr lang="zh-CN" altLang="en-US" sz="2800" b="1" dirty="0">
              <a:solidFill>
                <a:srgbClr val="C00000"/>
              </a:solidFill>
              <a:latin typeface="宋体" panose="02010600030101010101" pitchFamily="2" charset="-122"/>
            </a:endParaRPr>
          </a:p>
        </p:txBody>
      </p:sp>
      <p:pic>
        <p:nvPicPr>
          <p:cNvPr id="2" name="图片 1"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80899"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80900" name="Picture 8"/>
          <p:cNvPicPr>
            <a:picLocks noChangeAspect="1"/>
          </p:cNvPicPr>
          <p:nvPr/>
        </p:nvPicPr>
        <p:blipFill>
          <a:blip r:embed="rId1"/>
          <a:stretch>
            <a:fillRect/>
          </a:stretch>
        </p:blipFill>
        <p:spPr>
          <a:xfrm>
            <a:off x="611188" y="1268413"/>
            <a:ext cx="3168650" cy="4217987"/>
          </a:xfrm>
          <a:prstGeom prst="rect">
            <a:avLst/>
          </a:prstGeom>
          <a:noFill/>
          <a:ln w="9525">
            <a:noFill/>
          </a:ln>
        </p:spPr>
      </p:pic>
      <p:sp>
        <p:nvSpPr>
          <p:cNvPr id="81929" name="Rectangle 9"/>
          <p:cNvSpPr>
            <a:spLocks noChangeArrowheads="1"/>
          </p:cNvSpPr>
          <p:nvPr/>
        </p:nvSpPr>
        <p:spPr bwMode="auto">
          <a:xfrm>
            <a:off x="3995738" y="1341438"/>
            <a:ext cx="4679950" cy="4154488"/>
          </a:xfrm>
          <a:prstGeom prst="rect">
            <a:avLst/>
          </a:prstGeom>
          <a:noFill/>
          <a:ln w="9525">
            <a:solidFill>
              <a:schemeClr val="accent1"/>
            </a:solid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ct val="100000"/>
              </a:lnSpc>
              <a:spcBef>
                <a:spcPct val="0"/>
              </a:spcBef>
              <a:spcAft>
                <a:spcPct val="0"/>
              </a:spcAft>
              <a:buClrTx/>
              <a:buSzTx/>
              <a:buFontTx/>
              <a:buNone/>
              <a:defRPr/>
            </a:pPr>
            <a:r>
              <a:rPr kumimoji="0" 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闭合性肋骨骨折现场处理：</a:t>
            </a:r>
            <a:endParaRPr kumimoji="0" 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333375" algn="l" defTabSz="914400" rtl="0" eaLnBrk="0" fontAlgn="base" latinLnBrk="0" hangingPunct="0">
              <a:lnSpc>
                <a:spcPct val="100000"/>
              </a:lnSpc>
              <a:spcBef>
                <a:spcPct val="0"/>
              </a:spcBef>
              <a:spcAft>
                <a:spcPct val="0"/>
              </a:spcAft>
              <a:buClrTx/>
              <a:buSzTx/>
              <a:buFontTx/>
              <a:buNone/>
              <a:defRPr/>
            </a:pPr>
            <a:r>
              <a:rPr kumimoji="0" 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）环境安全，救护员做好自我防护</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333375"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）伤病员取坐位，伤侧上臂外展，手掌置于头后，伤侧加衬垫，衬垫前后过中线</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333375"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3</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）伤病员深呼气并屏气</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333375"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4</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）三条</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10</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厘米左右宽的宽带，自下而上呈叠瓦状进行固定，于健侧腋前线或腋后线打结</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333375"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5</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）速送医院或启动</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EMSS</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endPar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6</a:t>
            </a:r>
            <a:endParaRPr lang="zh-CN" altLang="en-US" sz="3200" b="1" dirty="0">
              <a:solidFill>
                <a:schemeClr val="bg1"/>
              </a:solidFill>
              <a:latin typeface="宋体" panose="02010600030101010101" pitchFamily="2" charset="-122"/>
            </a:endParaRPr>
          </a:p>
        </p:txBody>
      </p:sp>
      <p:sp>
        <p:nvSpPr>
          <p:cNvPr id="81923" name="Rectangle 22"/>
          <p:cNvSpPr/>
          <p:nvPr/>
        </p:nvSpPr>
        <p:spPr>
          <a:xfrm>
            <a:off x="971550" y="188913"/>
            <a:ext cx="3429000"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骨折固定方法</a:t>
            </a:r>
            <a:endParaRPr lang="zh-CN" altLang="en-US" sz="3200" b="1" dirty="0">
              <a:solidFill>
                <a:srgbClr val="5F5F5F"/>
              </a:solidFill>
              <a:latin typeface="宋体" panose="02010600030101010101" pitchFamily="2" charset="-122"/>
            </a:endParaRPr>
          </a:p>
        </p:txBody>
      </p:sp>
      <p:pic>
        <p:nvPicPr>
          <p:cNvPr id="5" name="Picture 7" descr="P1180074">
            <a:hlinkClick r:id="rId1" action="ppaction://hlinkfile"/>
          </p:cNvPr>
          <p:cNvPicPr>
            <a:picLocks noChangeAspect="1" noChangeArrowheads="1"/>
          </p:cNvPicPr>
          <p:nvPr/>
        </p:nvPicPr>
        <p:blipFill>
          <a:blip r:embed="rId2" cstate="print">
            <a:lum contrast="36000"/>
          </a:blip>
          <a:srcRect/>
          <a:stretch>
            <a:fillRect/>
          </a:stretch>
        </p:blipFill>
        <p:spPr bwMode="auto">
          <a:xfrm rot="20776865">
            <a:off x="573472" y="3879463"/>
            <a:ext cx="2095500" cy="14224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圆角矩形标注 5"/>
          <p:cNvSpPr/>
          <p:nvPr/>
        </p:nvSpPr>
        <p:spPr>
          <a:xfrm>
            <a:off x="3506788" y="3008313"/>
            <a:ext cx="5003800" cy="2786063"/>
          </a:xfrm>
          <a:prstGeom prst="wedgeRoundRectCallout">
            <a:avLst>
              <a:gd name="adj1" fmla="val -67268"/>
              <a:gd name="adj2" fmla="val -812"/>
              <a:gd name="adj3" fmla="val 16667"/>
            </a:avLst>
          </a:prstGeom>
          <a:solidFill>
            <a:schemeClr val="bg1"/>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ts val="600"/>
              </a:spcBef>
              <a:spcAft>
                <a:spcPct val="0"/>
              </a:spcAft>
              <a:buClrTx/>
              <a:buSzTx/>
              <a:buFont typeface="Arial" panose="020B0604020202020204" pitchFamily="34" charset="0"/>
              <a:buNone/>
              <a:defRPr/>
            </a:pPr>
            <a:endParaRPr kumimoji="0" lang="en-US" altLang="zh-CN" sz="1800"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Char char="l"/>
              <a:defRPr/>
            </a:pPr>
            <a:r>
              <a:rPr kumimoji="0" lang="en-US" altLang="zh-CN" sz="2400" b="1" i="0" u="none" strike="noStrike" kern="1200" cap="none" spc="0" normalizeH="0" baseline="0" noProof="0" dirty="0">
                <a:ln>
                  <a:noFill/>
                </a:ln>
                <a:solidFill>
                  <a:srgbClr val="C00000"/>
                </a:solidFill>
                <a:effectLst/>
                <a:uLnTx/>
                <a:uFillTx/>
                <a:latin typeface="+mn-lt"/>
                <a:ea typeface="+mn-ea"/>
                <a:cs typeface="+mn-cs"/>
              </a:rPr>
              <a:t>  </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立即停止运动，坐下或躺下</a:t>
            </a:r>
            <a:endPar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Char char="l"/>
              <a:defRPr/>
            </a:pP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用冰或冷水敷受伤部位，再用绷带或衣服固定，送医院</a:t>
            </a:r>
            <a:endPar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Char char="l"/>
              <a:defRPr/>
            </a:pP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如扭伤后</a:t>
            </a: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24</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小时内冷敷，</a:t>
            </a: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72</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小时后热敷</a:t>
            </a:r>
            <a:endPar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Char char="l"/>
              <a:defRPr/>
            </a:pP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踝关节扭伤卧床静养时，垫枕头小腿抬高</a:t>
            </a:r>
            <a:endPar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ts val="60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7" name="线形标注 2 6"/>
          <p:cNvSpPr/>
          <p:nvPr/>
        </p:nvSpPr>
        <p:spPr>
          <a:xfrm>
            <a:off x="5365750" y="2222500"/>
            <a:ext cx="3005138" cy="500063"/>
          </a:xfrm>
          <a:prstGeom prst="borderCallout2">
            <a:avLst>
              <a:gd name="adj1" fmla="val 18750"/>
              <a:gd name="adj2" fmla="val -8333"/>
              <a:gd name="adj3" fmla="val 18750"/>
              <a:gd name="adj4" fmla="val -16667"/>
              <a:gd name="adj5" fmla="val 291699"/>
              <a:gd name="adj6" fmla="val -87352"/>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冰敷不大于</a:t>
            </a: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30</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分钟</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sp>
        <p:nvSpPr>
          <p:cNvPr id="2" name="文本框 1"/>
          <p:cNvSpPr txBox="1"/>
          <p:nvPr/>
        </p:nvSpPr>
        <p:spPr>
          <a:xfrm>
            <a:off x="575310" y="1354455"/>
            <a:ext cx="4366260" cy="645160"/>
          </a:xfrm>
          <a:prstGeom prst="rect">
            <a:avLst/>
          </a:prstGeom>
          <a:noFill/>
        </p:spPr>
        <p:txBody>
          <a:bodyPr wrap="square" rtlCol="0">
            <a:spAutoFit/>
          </a:bodyPr>
          <a:p>
            <a:r>
              <a:rPr lang="zh-CN" altLang="en-US" sz="3600">
                <a:ln w="22225">
                  <a:solidFill>
                    <a:schemeClr val="accent2"/>
                  </a:solidFill>
                  <a:prstDash val="solid"/>
                </a:ln>
                <a:solidFill>
                  <a:schemeClr val="accent2">
                    <a:lumMod val="40000"/>
                    <a:lumOff val="60000"/>
                  </a:schemeClr>
                </a:solidFill>
                <a:effectLst/>
              </a:rPr>
              <a:t>关节扭伤谢绝揉捏</a:t>
            </a:r>
            <a:endParaRPr lang="zh-CN" altLang="en-US" sz="3600">
              <a:ln w="22225">
                <a:solidFill>
                  <a:schemeClr val="accent2"/>
                </a:solidFill>
                <a:prstDash val="solid"/>
              </a:ln>
              <a:solidFill>
                <a:schemeClr val="accent2">
                  <a:lumMod val="40000"/>
                  <a:lumOff val="60000"/>
                </a:schemeClr>
              </a:solidFill>
              <a:effectLst/>
            </a:endParaRPr>
          </a:p>
        </p:txBody>
      </p:sp>
      <p:pic>
        <p:nvPicPr>
          <p:cNvPr id="3" name="图片 2" descr="图片1"/>
          <p:cNvPicPr>
            <a:picLocks noChangeAspect="1"/>
          </p:cNvPicPr>
          <p:nvPr/>
        </p:nvPicPr>
        <p:blipFill>
          <a:blip r:embed="rId3"/>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05"/>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 calcmode="lin" valueType="num">
                                      <p:cBhvr>
                                        <p:cTn id="9" dur="1000" fill="hold"/>
                                        <p:tgtEl>
                                          <p:spTgt spid="5"/>
                                        </p:tgtEl>
                                        <p:attrNameLst>
                                          <p:attrName>ppt_x</p:attrName>
                                        </p:attrNameLst>
                                      </p:cBhvr>
                                      <p:tavLst>
                                        <p:tav tm="0">
                                          <p:val>
                                            <p:strVal val="#ppt_x-.2"/>
                                          </p:val>
                                        </p:tav>
                                        <p:tav tm="100000">
                                          <p:val>
                                            <p:strVal val="#ppt_x"/>
                                          </p:val>
                                        </p:tav>
                                      </p:tavLst>
                                    </p:anim>
                                    <p:anim calcmode="lin" valueType="num">
                                      <p:cBhvr>
                                        <p:cTn id="10" dur="1000" fill="hold"/>
                                        <p:tgtEl>
                                          <p:spTgt spid="5"/>
                                        </p:tgtEl>
                                        <p:attrNameLst>
                                          <p:attrName>ppt_y</p:attrName>
                                        </p:attrNameLst>
                                      </p:cBhvr>
                                      <p:tavLst>
                                        <p:tav tm="0">
                                          <p:val>
                                            <p:strVal val="#ppt_y"/>
                                          </p:val>
                                        </p:tav>
                                        <p:tav tm="100000">
                                          <p:val>
                                            <p:strVal val="#ppt_y"/>
                                          </p:val>
                                        </p:tav>
                                      </p:tavLst>
                                    </p:anim>
                                    <p:animEffect transition="in" filter="fade">
                                      <p:cBhvr>
                                        <p:cTn id="11" dur="1000"/>
                                        <p:tgtEl>
                                          <p:spTgt spid="5"/>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05"/>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fade">
                                      <p:cBhvr>
                                        <p:cTn id="19" dur="1000"/>
                                        <p:tgtEl>
                                          <p:spTgt spid="6"/>
                                        </p:tgtEl>
                                      </p:cBhvr>
                                    </p:animEffect>
                                  </p:childTnLst>
                                </p:cTn>
                              </p:par>
                            </p:childTnLst>
                          </p:cTn>
                        </p:par>
                        <p:par>
                          <p:cTn id="20" fill="hold">
                            <p:stCondLst>
                              <p:cond delay="2000"/>
                            </p:stCondLst>
                            <p:childTnLst>
                              <p:par>
                                <p:cTn id="21" presetID="54" presetClass="entr" presetSubtype="0" accel="10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05"/>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 calcmode="lin" valueType="num">
                                      <p:cBhvr>
                                        <p:cTn id="25" dur="1000" fill="hold"/>
                                        <p:tgtEl>
                                          <p:spTgt spid="7"/>
                                        </p:tgtEl>
                                        <p:attrNameLst>
                                          <p:attrName>ppt_x</p:attrName>
                                        </p:attrNameLst>
                                      </p:cBhvr>
                                      <p:tavLst>
                                        <p:tav tm="0">
                                          <p:val>
                                            <p:strVal val="#ppt_x-.2"/>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a:spLocks noChangeArrowheads="1"/>
          </p:cNvSpPr>
          <p:nvPr/>
        </p:nvSpPr>
        <p:spPr bwMode="auto">
          <a:xfrm>
            <a:off x="214313" y="908050"/>
            <a:ext cx="8929688" cy="6607175"/>
          </a:xfrm>
          <a:prstGeom prst="rect">
            <a:avLst/>
          </a:prstGeom>
          <a:noFill/>
          <a:ln w="9525" cmpd="sng">
            <a:noFill/>
            <a:miter lim="800000"/>
          </a:ln>
          <a:effectLst>
            <a:prstShdw prst="shdw17" dist="17961" dir="2700000">
              <a:schemeClr val="accent1">
                <a:gamma/>
                <a:shade val="60000"/>
                <a:invGamma/>
              </a:schemeClr>
            </a:prstShdw>
          </a:effectLst>
        </p:spPr>
        <p:txBody>
          <a:bodyPr anchor="ctr">
            <a:spAutoFit/>
          </a:bodyPr>
          <a:lstStyle/>
          <a:p>
            <a:pPr marL="0" marR="0" lvl="0" indent="259080" algn="l" defTabSz="914400" rtl="0" eaLnBrk="0" fontAlgn="base" latinLnBrk="0" hangingPunct="0">
              <a:lnSpc>
                <a:spcPts val="36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1</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）敷料覆盖外露骨及伤口，在伤口周围放置环形衬垫，绷带包扎固定。</a:t>
            </a: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259080" algn="l" defTabSz="914400" rtl="0" eaLnBrk="0" fontAlgn="base" latinLnBrk="0" hangingPunct="0">
              <a:lnSpc>
                <a:spcPts val="36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）夹板或健肢、躯干固定骨折部位，如出血多需要上止血带。</a:t>
            </a: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259080" algn="l" defTabSz="914400" rtl="0" eaLnBrk="0" fontAlgn="base" latinLnBrk="0" hangingPunct="0">
              <a:lnSpc>
                <a:spcPts val="36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3</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）不要将外露骨还纳，以免污染伤口深部，造成血管、神经的再损伤。</a:t>
            </a: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259080" algn="l" defTabSz="914400" rtl="0" eaLnBrk="0" fontAlgn="base" latinLnBrk="0" hangingPunct="0">
              <a:lnSpc>
                <a:spcPts val="36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4</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禁止用水冲洗，不涂药物，保持伤口清洁。</a:t>
            </a: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127000" algn="l" defTabSz="914400" rtl="0" eaLnBrk="0" fontAlgn="base" latinLnBrk="0" hangingPunct="0">
              <a:lnSpc>
                <a:spcPts val="36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 5</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肢体如有畸形，可按畸形位置固定。</a:t>
            </a:r>
            <a:endPar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endParaRPr>
          </a:p>
          <a:p>
            <a:pPr marL="0" marR="0" lvl="0" indent="127000" algn="l" defTabSz="914400" rtl="0" eaLnBrk="0" fontAlgn="base" latinLnBrk="0" hangingPunct="0">
              <a:lnSpc>
                <a:spcPts val="36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 6</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）临时固定的作用只是制动，严禁当场整复。</a:t>
            </a:r>
            <a:endPar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127000" algn="l" defTabSz="914400" rtl="0" eaLnBrk="0" fontAlgn="base" latinLnBrk="0" hangingPunct="0">
              <a:lnSpc>
                <a:spcPts val="36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 7</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Calibri" panose="020F0502020204030204" pitchFamily="34" charset="0"/>
              </a:rPr>
              <a:t>先固定骨折的上端（近心端），再固定下端（远心端），</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rPr>
              <a:t>绑带不要系在骨折处，骨折两端应该分别固定至少两条固定带。</a:t>
            </a:r>
            <a:endPar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127000" algn="l" defTabSz="914400" rtl="0" eaLnBrk="0" fontAlgn="base" latinLnBrk="0" hangingPunct="0">
              <a:lnSpc>
                <a:spcPct val="100000"/>
              </a:lnSpc>
              <a:spcBef>
                <a:spcPct val="0"/>
              </a:spcBef>
              <a:spcAft>
                <a:spcPct val="0"/>
              </a:spcAft>
              <a:buClrTx/>
              <a:buSzTx/>
              <a:buFontTx/>
              <a:buNone/>
              <a:defRPr/>
            </a:pPr>
            <a:endPar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12700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127000" algn="l" defTabSz="914400" rtl="0" eaLnBrk="0" fontAlgn="base" latinLnBrk="0" hangingPunct="0">
              <a:lnSpc>
                <a:spcPts val="4000"/>
              </a:lnSpc>
              <a:spcBef>
                <a:spcPct val="0"/>
              </a:spcBef>
              <a:spcAft>
                <a:spcPct val="0"/>
              </a:spcAft>
              <a:buClrTx/>
              <a:buSzTx/>
              <a:buFontTx/>
              <a:buNone/>
              <a:defRPr/>
            </a:pPr>
            <a:r>
              <a:rPr kumimoji="0" lang="zh-CN" altLang="en-US" sz="2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 </a:t>
            </a:r>
            <a:endParaRPr kumimoji="0" lang="en-US" altLang="zh-CN" sz="2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Calibri" panose="020F0502020204030204" pitchFamily="34" charset="0"/>
            </a:endParaRPr>
          </a:p>
          <a:p>
            <a:pPr marL="0" marR="0" lvl="0" indent="259080" algn="l" defTabSz="914400" rtl="0" eaLnBrk="0" fontAlgn="base" latinLnBrk="0" hangingPunct="0">
              <a:lnSpc>
                <a:spcPct val="150000"/>
              </a:lnSpc>
              <a:spcBef>
                <a:spcPct val="0"/>
              </a:spcBef>
              <a:spcAft>
                <a:spcPct val="0"/>
              </a:spcAft>
              <a:buClrTx/>
              <a:buSzTx/>
              <a:buFontTx/>
              <a:buNone/>
              <a:defRPr/>
            </a:pPr>
            <a:endParaRPr kumimoji="0" lang="zh-CN" altLang="en-US" sz="2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947"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7</a:t>
            </a:r>
            <a:endParaRPr lang="zh-CN" altLang="en-US" sz="3200" b="1" dirty="0">
              <a:solidFill>
                <a:schemeClr val="bg1"/>
              </a:solidFill>
              <a:latin typeface="宋体" panose="02010600030101010101" pitchFamily="2" charset="-122"/>
            </a:endParaRPr>
          </a:p>
        </p:txBody>
      </p:sp>
      <p:sp>
        <p:nvSpPr>
          <p:cNvPr id="82948" name="Rectangle 22"/>
          <p:cNvSpPr/>
          <p:nvPr/>
        </p:nvSpPr>
        <p:spPr>
          <a:xfrm>
            <a:off x="971550" y="188913"/>
            <a:ext cx="4321175" cy="682625"/>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开放性骨折注意事项</a:t>
            </a:r>
            <a:endParaRPr lang="zh-CN" altLang="en-US" sz="3200" b="1" dirty="0">
              <a:solidFill>
                <a:srgbClr val="5F5F5F"/>
              </a:solidFill>
              <a:latin typeface="宋体" panose="02010600030101010101" pitchFamily="2" charset="-122"/>
            </a:endParaRPr>
          </a:p>
        </p:txBody>
      </p:sp>
      <p:pic>
        <p:nvPicPr>
          <p:cNvPr id="4" name="图片 3"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7</a:t>
            </a:r>
            <a:endParaRPr lang="zh-CN" altLang="en-US" sz="3200" b="1" dirty="0">
              <a:solidFill>
                <a:schemeClr val="bg1"/>
              </a:solidFill>
              <a:latin typeface="宋体" panose="02010600030101010101" pitchFamily="2" charset="-122"/>
            </a:endParaRPr>
          </a:p>
        </p:txBody>
      </p:sp>
      <p:sp>
        <p:nvSpPr>
          <p:cNvPr id="83971" name="Rectangle 22"/>
          <p:cNvSpPr/>
          <p:nvPr/>
        </p:nvSpPr>
        <p:spPr>
          <a:xfrm>
            <a:off x="971550" y="188913"/>
            <a:ext cx="4321175" cy="682625"/>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开放性骨折注意事项</a:t>
            </a:r>
            <a:endParaRPr lang="zh-CN" altLang="en-US" sz="3200" b="1" dirty="0">
              <a:solidFill>
                <a:srgbClr val="5F5F5F"/>
              </a:solidFill>
              <a:latin typeface="宋体" panose="02010600030101010101" pitchFamily="2" charset="-122"/>
            </a:endParaRPr>
          </a:p>
        </p:txBody>
      </p:sp>
      <p:sp>
        <p:nvSpPr>
          <p:cNvPr id="4" name="文本框 3"/>
          <p:cNvSpPr txBox="1"/>
          <p:nvPr/>
        </p:nvSpPr>
        <p:spPr>
          <a:xfrm>
            <a:off x="1650365" y="1975485"/>
            <a:ext cx="4587875" cy="1568450"/>
          </a:xfrm>
          <a:prstGeom prst="rect">
            <a:avLst/>
          </a:prstGeom>
          <a:noFill/>
        </p:spPr>
        <p:txBody>
          <a:bodyPr wrap="square" rtlCol="0">
            <a:spAutoFit/>
            <a:scene3d>
              <a:camera prst="orthographicFront"/>
              <a:lightRig rig="threePt" dir="t"/>
            </a:scene3d>
          </a:bodyPr>
          <a:p>
            <a:r>
              <a:rPr lang="en-US" altLang="zh-CN" sz="3200">
                <a:ln w="22225">
                  <a:solidFill>
                    <a:schemeClr val="accent2"/>
                  </a:solidFill>
                  <a:prstDash val="solid"/>
                </a:ln>
                <a:solidFill>
                  <a:schemeClr val="accent2">
                    <a:lumMod val="40000"/>
                    <a:lumOff val="60000"/>
                  </a:schemeClr>
                </a:solidFill>
                <a:effectLst/>
              </a:rPr>
              <a:t>1</a:t>
            </a:r>
            <a:r>
              <a:rPr lang="zh-CN" altLang="en-US" sz="3200">
                <a:ln w="22225">
                  <a:solidFill>
                    <a:schemeClr val="accent2"/>
                  </a:solidFill>
                  <a:prstDash val="solid"/>
                </a:ln>
                <a:solidFill>
                  <a:schemeClr val="accent2">
                    <a:lumMod val="40000"/>
                    <a:lumOff val="60000"/>
                  </a:schemeClr>
                </a:solidFill>
                <a:effectLst/>
              </a:rPr>
              <a:t>、不冲洗</a:t>
            </a:r>
            <a:endParaRPr lang="zh-CN" altLang="en-US" sz="3200">
              <a:ln w="22225">
                <a:solidFill>
                  <a:schemeClr val="accent2"/>
                </a:solidFill>
                <a:prstDash val="solid"/>
              </a:ln>
              <a:solidFill>
                <a:schemeClr val="accent2">
                  <a:lumMod val="40000"/>
                  <a:lumOff val="60000"/>
                </a:schemeClr>
              </a:solidFill>
              <a:effectLst/>
            </a:endParaRPr>
          </a:p>
          <a:p>
            <a:r>
              <a:rPr lang="en-US" altLang="zh-CN" sz="3200">
                <a:ln w="22225">
                  <a:solidFill>
                    <a:schemeClr val="accent2"/>
                  </a:solidFill>
                  <a:prstDash val="solid"/>
                </a:ln>
                <a:solidFill>
                  <a:schemeClr val="accent2">
                    <a:lumMod val="40000"/>
                    <a:lumOff val="60000"/>
                  </a:schemeClr>
                </a:solidFill>
                <a:effectLst/>
              </a:rPr>
              <a:t>2</a:t>
            </a:r>
            <a:r>
              <a:rPr lang="zh-CN" altLang="en-US" sz="3200">
                <a:ln w="22225">
                  <a:solidFill>
                    <a:schemeClr val="accent2"/>
                  </a:solidFill>
                  <a:prstDash val="solid"/>
                </a:ln>
                <a:solidFill>
                  <a:schemeClr val="accent2">
                    <a:lumMod val="40000"/>
                    <a:lumOff val="60000"/>
                  </a:schemeClr>
                </a:solidFill>
                <a:effectLst/>
              </a:rPr>
              <a:t>、不上药</a:t>
            </a:r>
            <a:endParaRPr lang="zh-CN" altLang="en-US" sz="3200">
              <a:ln w="22225">
                <a:solidFill>
                  <a:schemeClr val="accent2"/>
                </a:solidFill>
                <a:prstDash val="solid"/>
              </a:ln>
              <a:solidFill>
                <a:schemeClr val="accent2">
                  <a:lumMod val="40000"/>
                  <a:lumOff val="60000"/>
                </a:schemeClr>
              </a:solidFill>
              <a:effectLst/>
            </a:endParaRPr>
          </a:p>
          <a:p>
            <a:r>
              <a:rPr lang="en-US" altLang="zh-CN" sz="3200">
                <a:ln w="22225">
                  <a:solidFill>
                    <a:schemeClr val="accent2"/>
                  </a:solidFill>
                  <a:prstDash val="solid"/>
                </a:ln>
                <a:solidFill>
                  <a:schemeClr val="accent2">
                    <a:lumMod val="40000"/>
                    <a:lumOff val="60000"/>
                  </a:schemeClr>
                </a:solidFill>
                <a:effectLst/>
              </a:rPr>
              <a:t>3</a:t>
            </a:r>
            <a:r>
              <a:rPr lang="zh-CN" altLang="en-US" sz="3200">
                <a:ln w="22225">
                  <a:solidFill>
                    <a:schemeClr val="accent2"/>
                  </a:solidFill>
                  <a:prstDash val="solid"/>
                </a:ln>
                <a:solidFill>
                  <a:schemeClr val="accent2">
                    <a:lumMod val="40000"/>
                    <a:lumOff val="60000"/>
                  </a:schemeClr>
                </a:solidFill>
                <a:effectLst/>
              </a:rPr>
              <a:t>、不复位</a:t>
            </a:r>
            <a:endParaRPr lang="zh-CN" altLang="en-US" sz="3200">
              <a:ln w="22225">
                <a:solidFill>
                  <a:schemeClr val="accent2"/>
                </a:solidFill>
                <a:prstDash val="solid"/>
              </a:ln>
              <a:solidFill>
                <a:schemeClr val="accent2">
                  <a:lumMod val="40000"/>
                  <a:lumOff val="60000"/>
                </a:schemeClr>
              </a:solidFill>
              <a:effectLst/>
            </a:endParaRPr>
          </a:p>
        </p:txBody>
      </p:sp>
      <p:pic>
        <p:nvPicPr>
          <p:cNvPr id="6" name="图片 5"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4" name="Picture 1" descr="C:\Users\adminhy\AppData\Roaming\Tencent\Users\1210877157\QQ\WinTemp\RichOle\2242A7NIFAT_V_W%}~87~WO.jpg"/>
          <p:cNvPicPr>
            <a:picLocks noChangeAspect="1"/>
          </p:cNvPicPr>
          <p:nvPr/>
        </p:nvPicPr>
        <p:blipFill>
          <a:blip r:embed="rId1"/>
          <a:stretch>
            <a:fillRect/>
          </a:stretch>
        </p:blipFill>
        <p:spPr>
          <a:xfrm>
            <a:off x="1963738" y="260350"/>
            <a:ext cx="6670675" cy="6048375"/>
          </a:xfrm>
          <a:prstGeom prst="rect">
            <a:avLst/>
          </a:prstGeom>
          <a:noFill/>
          <a:ln w="9525">
            <a:noFill/>
          </a:ln>
        </p:spPr>
      </p:pic>
      <p:sp>
        <p:nvSpPr>
          <p:cNvPr id="84995" name="WordArt 2"/>
          <p:cNvSpPr/>
          <p:nvPr/>
        </p:nvSpPr>
        <p:spPr>
          <a:xfrm rot="5400000">
            <a:off x="-1404937" y="2852738"/>
            <a:ext cx="5059362" cy="738187"/>
          </a:xfrm>
          <a:prstGeom prst="rect">
            <a:avLst/>
          </a:prstGeom>
        </p:spPr>
        <p:txBody>
          <a:bodyPr vert="eaVert" wrap="none" fromWordArt="1">
            <a:prstTxWarp prst="textPlain">
              <a:avLst>
                <a:gd name="adj" fmla="val 50000"/>
              </a:avLst>
            </a:prstTxWarp>
            <a:normAutofit/>
          </a:bodyPr>
          <a:p>
            <a:pPr algn="ctr"/>
            <a:r>
              <a:rPr lang="zh-CN" altLang="en-US" sz="3600">
                <a:ln w="9525" cap="flat" cmpd="sng">
                  <a:solidFill>
                    <a:srgbClr val="006600"/>
                  </a:solidFill>
                  <a:prstDash val="solid"/>
                  <a:headEnd type="none" w="med" len="med"/>
                  <a:tailEnd type="none" w="med" len="med"/>
                </a:ln>
                <a:solidFill>
                  <a:srgbClr val="006600"/>
                </a:solidFill>
                <a:latin typeface="宋体" panose="02010600030101010101" pitchFamily="2" charset="-122"/>
                <a:ea typeface="宋体" panose="02010600030101010101" pitchFamily="2" charset="-122"/>
              </a:rPr>
              <a:t>骨折固定流程图</a:t>
            </a:r>
            <a:endParaRPr lang="zh-CN" altLang="en-US" sz="3600">
              <a:ln w="9525" cap="flat" cmpd="sng">
                <a:solidFill>
                  <a:srgbClr val="006600"/>
                </a:solidFill>
                <a:prstDash val="solid"/>
                <a:headEnd type="none" w="med" len="med"/>
                <a:tailEnd type="none" w="med" len="med"/>
              </a:ln>
              <a:solidFill>
                <a:srgbClr val="006600"/>
              </a:solidFill>
              <a:latin typeface="宋体" panose="02010600030101010101" pitchFamily="2" charset="-122"/>
              <a:ea typeface="宋体" panose="02010600030101010101" pitchFamily="2" charset="-122"/>
            </a:endParaRPr>
          </a:p>
        </p:txBody>
      </p:sp>
      <p:pic>
        <p:nvPicPr>
          <p:cNvPr id="4" name="图片 3" descr="图片1"/>
          <p:cNvPicPr>
            <a:picLocks noChangeAspect="1"/>
          </p:cNvPicPr>
          <p:nvPr/>
        </p:nvPicPr>
        <p:blipFill>
          <a:blip r:embed="rId2"/>
          <a:stretch>
            <a:fillRect/>
          </a:stretch>
        </p:blipFill>
        <p:spPr>
          <a:xfrm>
            <a:off x="-6350" y="6369050"/>
            <a:ext cx="9156700" cy="53594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018" name="Picture 5" descr="dong"/>
          <p:cNvPicPr>
            <a:picLocks noChangeAspect="1"/>
          </p:cNvPicPr>
          <p:nvPr/>
        </p:nvPicPr>
        <p:blipFill>
          <a:blip r:embed="rId1"/>
          <a:stretch>
            <a:fillRect/>
          </a:stretch>
        </p:blipFill>
        <p:spPr>
          <a:xfrm>
            <a:off x="611188" y="836613"/>
            <a:ext cx="8229600" cy="4595812"/>
          </a:xfrm>
          <a:prstGeom prst="rect">
            <a:avLst/>
          </a:prstGeom>
          <a:noFill/>
          <a:ln w="9525">
            <a:noFill/>
          </a:ln>
        </p:spPr>
      </p:pic>
      <p:sp>
        <p:nvSpPr>
          <p:cNvPr id="3" name="WordArt 11"/>
          <p:cNvSpPr>
            <a:spLocks noChangeArrowheads="1" noChangeShapeType="1"/>
          </p:cNvSpPr>
          <p:nvPr/>
        </p:nvSpPr>
        <p:spPr bwMode="auto">
          <a:xfrm>
            <a:off x="3304802" y="2281337"/>
            <a:ext cx="2983734" cy="1503418"/>
          </a:xfrm>
          <a:prstGeom prst="rect">
            <a:avLst/>
          </a:prstGeom>
          <a:noFill/>
          <a:ln>
            <a:noFill/>
            <a:prstDash val="sysDash"/>
          </a:ln>
          <a:effectLst>
            <a:glow rad="101600">
              <a:schemeClr val="accent6">
                <a:satMod val="175000"/>
                <a:alpha val="40000"/>
              </a:schemeClr>
            </a:glow>
            <a:reflection blurRad="6350" stA="52000" endA="300" endPos="35000" dir="5400000" sy="-100000" algn="bl" rotWithShape="0"/>
          </a:effectLst>
          <a:scene3d>
            <a:camera prst="obliqueBottomLeft"/>
            <a:lightRig rig="threePt" dir="t"/>
          </a:scene3d>
          <a:sp3d>
            <a:bevelT w="139700" prst="cross"/>
          </a:sp3d>
        </p:spPr>
        <p:txBody>
          <a:bodyPr wrap="none" numCol="1" fromWordArt="1">
            <a:prstTxWarp prst="textPlain">
              <a:avLst>
                <a:gd name="adj" fmla="val 50169"/>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0" cap="none" spc="0" normalizeH="0" baseline="0" noProof="0" dirty="0">
                <a:ln w="9525">
                  <a:solidFill>
                    <a:srgbClr val="800000"/>
                  </a:solidFill>
                  <a:round/>
                </a:ln>
                <a:solidFill>
                  <a:srgbClr val="C00000"/>
                </a:solidFill>
                <a:effectLst/>
                <a:uLnTx/>
                <a:uFillTx/>
                <a:latin typeface="宋体" panose="02010600030101010101" pitchFamily="2" charset="-122"/>
                <a:ea typeface="宋体" panose="02010600030101010101" pitchFamily="2" charset="-122"/>
                <a:cs typeface="+mn-cs"/>
              </a:rPr>
              <a:t>搬运</a:t>
            </a:r>
            <a:endParaRPr kumimoji="0" lang="zh-CN" altLang="en-US" sz="3600" b="1" i="0" u="none" strike="noStrike" kern="10" cap="none" spc="0" normalizeH="0" baseline="0" noProof="0" dirty="0">
              <a:ln w="9525">
                <a:solidFill>
                  <a:srgbClr val="800000"/>
                </a:solidFill>
                <a:round/>
              </a:ln>
              <a:solidFill>
                <a:srgbClr val="C00000"/>
              </a:solidFill>
              <a:effectLst/>
              <a:uLnTx/>
              <a:uFillTx/>
              <a:latin typeface="宋体" panose="02010600030101010101" pitchFamily="2" charset="-122"/>
              <a:ea typeface="宋体" panose="02010600030101010101" pitchFamily="2" charset="-122"/>
              <a:cs typeface="+mn-cs"/>
            </a:endParaRPr>
          </a:p>
        </p:txBody>
      </p:sp>
      <p:pic>
        <p:nvPicPr>
          <p:cNvPr id="4" name="图片 3" descr="图片1"/>
          <p:cNvPicPr>
            <a:picLocks noChangeAspect="1"/>
          </p:cNvPicPr>
          <p:nvPr/>
        </p:nvPicPr>
        <p:blipFill>
          <a:blip r:embed="rId2"/>
          <a:stretch>
            <a:fillRect/>
          </a:stretch>
        </p:blipFill>
        <p:spPr>
          <a:xfrm>
            <a:off x="-6350" y="6114415"/>
            <a:ext cx="9156700" cy="7905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燕尾形 1"/>
          <p:cNvSpPr/>
          <p:nvPr/>
        </p:nvSpPr>
        <p:spPr>
          <a:xfrm>
            <a:off x="395288" y="333375"/>
            <a:ext cx="3313113" cy="792163"/>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 name="燕尾形 4"/>
          <p:cNvSpPr/>
          <p:nvPr/>
        </p:nvSpPr>
        <p:spPr>
          <a:xfrm>
            <a:off x="684213" y="333375"/>
            <a:ext cx="3024188" cy="792163"/>
          </a:xfrm>
          <a:prstGeom prst="rect">
            <a:avLst/>
          </a:prstGeom>
        </p:spPr>
        <p:style>
          <a:lnRef idx="0">
            <a:scrgbClr r="0" g="0" b="0"/>
          </a:lnRef>
          <a:fillRef idx="0">
            <a:scrgbClr r="0" g="0" b="0"/>
          </a:fillRef>
          <a:effectRef idx="0">
            <a:scrgbClr r="0" g="0" b="0"/>
          </a:effectRef>
          <a:fontRef idx="minor">
            <a:schemeClr val="lt1"/>
          </a:fontRef>
        </p:style>
        <p:txBody>
          <a:bodyPr lIns="112014" tIns="37338" rIns="37338" bIns="37338" spcCol="1270" anchor="ctr"/>
          <a:lstStyle/>
          <a:p>
            <a:pPr marL="0" marR="0" lvl="0" indent="0" algn="l" defTabSz="1244600" rtl="0" eaLnBrk="1" fontAlgn="base" latinLnBrk="0" hangingPunct="1">
              <a:lnSpc>
                <a:spcPct val="90000"/>
              </a:lnSpc>
              <a:spcBef>
                <a:spcPct val="0"/>
              </a:spcBef>
              <a:spcAft>
                <a:spcPct val="3500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a:t>
            </a:r>
            <a:r>
              <a:rPr kumimoji="0" lang="en-US" altLang="zh-CN"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3</a:t>
            </a:r>
            <a:r>
              <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）创伤救护目的</a:t>
            </a:r>
            <a:endParaRPr kumimoji="0" lang="zh-CN" altLang="en-US" sz="24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sp>
        <p:nvSpPr>
          <p:cNvPr id="4" name="横卷形 3"/>
          <p:cNvSpPr/>
          <p:nvPr/>
        </p:nvSpPr>
        <p:spPr>
          <a:xfrm>
            <a:off x="684213" y="1628775"/>
            <a:ext cx="7991475" cy="3209925"/>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rPr>
              <a:t>争取在</a:t>
            </a:r>
            <a:endParaRPr kumimoji="1" lang="en-US" altLang="zh-CN"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rPr>
              <a:t>最佳时机、最佳地点，</a:t>
            </a:r>
            <a:endParaRPr kumimoji="1" lang="en-US" altLang="zh-CN"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rPr>
              <a:t>尽最大努力  </a:t>
            </a:r>
            <a:endParaRPr kumimoji="1" lang="en-US" altLang="zh-CN"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4000" b="1" i="0" u="none" strike="noStrike" kern="1200" cap="none" spc="0" normalizeH="0" baseline="0" noProof="0" dirty="0">
                <a:ln>
                  <a:noFill/>
                </a:ln>
                <a:solidFill>
                  <a:schemeClr val="accent2"/>
                </a:solidFill>
                <a:effectLst/>
                <a:uLnTx/>
                <a:uFillTx/>
                <a:latin typeface="宋体" panose="02010600030101010101" pitchFamily="2" charset="-122"/>
                <a:ea typeface="宋体" panose="02010600030101010101" pitchFamily="2" charset="-122"/>
                <a:cs typeface="+mn-cs"/>
              </a:rPr>
              <a:t>去救护最多的伤员！</a:t>
            </a:r>
            <a:endParaRPr kumimoji="0" lang="zh-CN" altLang="en-US" sz="4000" b="1" i="0" u="none" strike="noStrike" kern="1200" cap="none" spc="0" normalizeH="0" baseline="0" noProof="0" dirty="0">
              <a:ln>
                <a:noFill/>
              </a:ln>
              <a:solidFill>
                <a:schemeClr val="accent1"/>
              </a:solidFill>
              <a:effectLst/>
              <a:uLnTx/>
              <a:uFillTx/>
              <a:latin typeface="宋体" panose="02010600030101010101" pitchFamily="2" charset="-122"/>
              <a:ea typeface="宋体" panose="02010600030101010101" pitchFamily="2" charset="-122"/>
              <a:cs typeface="+mn-cs"/>
            </a:endParaRPr>
          </a:p>
        </p:txBody>
      </p:sp>
      <p:pic>
        <p:nvPicPr>
          <p:cNvPr id="5" name="图片 4" descr="图片1"/>
          <p:cNvPicPr>
            <a:picLocks noChangeAspect="1"/>
          </p:cNvPicPr>
          <p:nvPr/>
        </p:nvPicPr>
        <p:blipFill>
          <a:blip r:embed="rId1"/>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000000"/>
                                          </p:val>
                                        </p:tav>
                                        <p:tav tm="100000">
                                          <p:val>
                                            <p:strVal val="#ppt_w"/>
                                          </p:val>
                                        </p:tav>
                                      </p:tavLst>
                                    </p:anim>
                                    <p:anim calcmode="lin" valueType="num">
                                      <p:cBhvr>
                                        <p:cTn id="8" dur="2000" fill="hold"/>
                                        <p:tgtEl>
                                          <p:spTgt spid="4"/>
                                        </p:tgtEl>
                                        <p:attrNameLst>
                                          <p:attrName>ppt_h</p:attrName>
                                        </p:attrNameLst>
                                      </p:cBhvr>
                                      <p:tavLst>
                                        <p:tav tm="0">
                                          <p:val>
                                            <p:fltVal val="0.00000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000000"/>
                                          </p:val>
                                        </p:tav>
                                        <p:tav tm="100000">
                                          <p:val>
                                            <p:fltVal val="1.000000"/>
                                          </p:val>
                                        </p:tav>
                                      </p:tavLst>
                                    </p:anim>
                                    <p:anim calcmode="lin" valueType="num">
                                      <p:cBhvr>
                                        <p:cTn id="10" dur="2000" fill="hold"/>
                                        <p:tgtEl>
                                          <p:spTgt spid="4"/>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1</a:t>
            </a:r>
            <a:endParaRPr lang="zh-CN" altLang="en-US" sz="3200" b="1" dirty="0">
              <a:solidFill>
                <a:schemeClr val="bg1"/>
              </a:solidFill>
              <a:latin typeface="宋体" panose="02010600030101010101" pitchFamily="2" charset="-122"/>
            </a:endParaRPr>
          </a:p>
        </p:txBody>
      </p:sp>
      <p:sp>
        <p:nvSpPr>
          <p:cNvPr id="87043"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搬运目的</a:t>
            </a:r>
            <a:endParaRPr lang="zh-CN" altLang="en-US" sz="3200" b="1" dirty="0">
              <a:solidFill>
                <a:srgbClr val="5F5F5F"/>
              </a:solidFill>
              <a:latin typeface="宋体" panose="02010600030101010101" pitchFamily="2" charset="-122"/>
            </a:endParaRPr>
          </a:p>
        </p:txBody>
      </p:sp>
      <p:pic>
        <p:nvPicPr>
          <p:cNvPr id="5" name="Picture 9" descr="30_66_9ff536613ff2728"/>
          <p:cNvPicPr>
            <a:picLocks noChangeAspect="1" noChangeArrowheads="1"/>
          </p:cNvPicPr>
          <p:nvPr/>
        </p:nvPicPr>
        <p:blipFill>
          <a:blip r:embed="rId1" cstate="print"/>
          <a:srcRect/>
          <a:stretch>
            <a:fillRect/>
          </a:stretch>
        </p:blipFill>
        <p:spPr bwMode="auto">
          <a:xfrm>
            <a:off x="1259632" y="931139"/>
            <a:ext cx="6594104" cy="304825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Rectangle 1"/>
          <p:cNvSpPr>
            <a:spLocks noChangeArrowheads="1"/>
          </p:cNvSpPr>
          <p:nvPr/>
        </p:nvSpPr>
        <p:spPr bwMode="auto">
          <a:xfrm>
            <a:off x="574675" y="4154488"/>
            <a:ext cx="8569325" cy="1946275"/>
          </a:xfrm>
          <a:prstGeom prst="rect">
            <a:avLst/>
          </a:prstGeom>
          <a:noFill/>
          <a:ln w="9525" cmpd="sng">
            <a:no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ct val="150000"/>
              </a:lnSpc>
              <a:spcBef>
                <a:spcPct val="0"/>
              </a:spcBef>
              <a:spcAft>
                <a:spcPct val="0"/>
              </a:spcAft>
              <a:buClrTx/>
              <a:buSzTx/>
              <a:buFont typeface="Wingdings" panose="05000000000000000000" pitchFamily="2" charset="2"/>
              <a:buChar char="n"/>
              <a:tabLst>
                <a:tab pos="2636520" algn="ctr"/>
              </a:tabLst>
              <a:defRPr/>
            </a:pPr>
            <a:r>
              <a:rPr kumimoji="0" 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（一）使伤病员尽快脱离危险区</a:t>
            </a:r>
            <a:endParaRPr kumimoji="0" 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 typeface="Wingdings" panose="05000000000000000000" pitchFamily="2" charset="2"/>
              <a:buChar char="n"/>
              <a:tabLst>
                <a:tab pos="2636520" algn="ctr"/>
              </a:tabLst>
              <a:defRPr/>
            </a:pPr>
            <a:r>
              <a:rPr kumimoji="0" lang="zh-CN" altLang="en-US" sz="2800" b="0"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（二）</a:t>
            </a: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改变伤病员所处的环境，以利抢救</a:t>
            </a:r>
            <a:endParaRPr kumimoji="0" lang="zh-CN" altLang="en-US"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 typeface="Wingdings" panose="05000000000000000000" pitchFamily="2" charset="2"/>
              <a:buChar char="n"/>
              <a:tabLst>
                <a:tab pos="2636520" algn="ctr"/>
              </a:tabLst>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（三）安全转送医院进一步治疗</a:t>
            </a:r>
            <a:endParaRPr kumimoji="0" lang="zh-CN" altLang="en-US"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pic>
        <p:nvPicPr>
          <p:cNvPr id="4" name="图片 3" descr="图片1"/>
          <p:cNvPicPr>
            <a:picLocks noChangeAspect="1"/>
          </p:cNvPicPr>
          <p:nvPr/>
        </p:nvPicPr>
        <p:blipFill>
          <a:blip r:embed="rId2"/>
          <a:stretch>
            <a:fillRect/>
          </a:stretch>
        </p:blipFill>
        <p:spPr>
          <a:xfrm>
            <a:off x="-6350" y="6266815"/>
            <a:ext cx="9156700" cy="638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05"/>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 calcmode="lin" valueType="num">
                                      <p:cBhvr>
                                        <p:cTn id="9" dur="1000" fill="hold"/>
                                        <p:tgtEl>
                                          <p:spTgt spid="6"/>
                                        </p:tgtEl>
                                        <p:attrNameLst>
                                          <p:attrName>ppt_x</p:attrName>
                                        </p:attrNameLst>
                                      </p:cBhvr>
                                      <p:tavLst>
                                        <p:tav tm="0">
                                          <p:val>
                                            <p:strVal val="#ppt_x-.2"/>
                                          </p:val>
                                        </p:tav>
                                        <p:tav tm="100000">
                                          <p:val>
                                            <p:strVal val="#ppt_x"/>
                                          </p:val>
                                        </p:tav>
                                      </p:tavLst>
                                    </p:anim>
                                    <p:anim calcmode="lin" valueType="num">
                                      <p:cBhvr>
                                        <p:cTn id="10" dur="1000" fill="hold"/>
                                        <p:tgtEl>
                                          <p:spTgt spid="6"/>
                                        </p:tgtEl>
                                        <p:attrNameLst>
                                          <p:attrName>ppt_y</p:attrName>
                                        </p:attrNameLst>
                                      </p:cBhvr>
                                      <p:tavLst>
                                        <p:tav tm="0">
                                          <p:val>
                                            <p:strVal val="#ppt_y"/>
                                          </p:val>
                                        </p:tav>
                                        <p:tav tm="100000">
                                          <p:val>
                                            <p:strVal val="#ppt_y"/>
                                          </p:val>
                                        </p:tav>
                                      </p:tavLst>
                                    </p:anim>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0"/>
          <p:cNvGrpSpPr/>
          <p:nvPr/>
        </p:nvGrpSpPr>
        <p:grpSpPr>
          <a:xfrm>
            <a:off x="1435100" y="1717675"/>
            <a:ext cx="635000" cy="908050"/>
            <a:chOff x="0" y="3684"/>
            <a:chExt cx="634876" cy="906964"/>
          </a:xfrm>
        </p:grpSpPr>
        <p:sp>
          <p:nvSpPr>
            <p:cNvPr id="3" name="燕尾形 2"/>
            <p:cNvSpPr/>
            <p:nvPr/>
          </p:nvSpPr>
          <p:spPr>
            <a:xfrm rot="5400000">
              <a:off x="-136044" y="139728"/>
              <a:ext cx="906964" cy="634876"/>
            </a:xfrm>
            <a:prstGeom prst="chevron">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 name="燕尾形 4"/>
            <p:cNvSpPr/>
            <p:nvPr/>
          </p:nvSpPr>
          <p:spPr>
            <a:xfrm>
              <a:off x="0" y="320804"/>
              <a:ext cx="634876" cy="272723"/>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marL="0" marR="0" lvl="0" indent="0" algn="ctr" defTabSz="1066800" rtl="0" eaLnBrk="1" fontAlgn="base" latinLnBrk="0" hangingPunct="1">
                <a:lnSpc>
                  <a:spcPct val="90000"/>
                </a:lnSpc>
                <a:spcBef>
                  <a:spcPct val="0"/>
                </a:spcBef>
                <a:spcAft>
                  <a:spcPct val="3500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1</a:t>
              </a:r>
              <a:endParaRPr kumimoji="0" lang="zh-CN" altLang="en-US" sz="2400" b="1"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5" name="组合 12"/>
          <p:cNvGrpSpPr/>
          <p:nvPr/>
        </p:nvGrpSpPr>
        <p:grpSpPr>
          <a:xfrm>
            <a:off x="2070100" y="1717675"/>
            <a:ext cx="5832475" cy="590550"/>
            <a:chOff x="634876" y="3683"/>
            <a:chExt cx="5580230" cy="589837"/>
          </a:xfrm>
        </p:grpSpPr>
        <p:sp>
          <p:nvSpPr>
            <p:cNvPr id="6" name="同侧圆角矩形 5"/>
            <p:cNvSpPr/>
            <p:nvPr/>
          </p:nvSpPr>
          <p:spPr>
            <a:xfrm rot="5400000">
              <a:off x="3130074" y="-2491514"/>
              <a:ext cx="589837" cy="5580230"/>
            </a:xfrm>
            <a:prstGeom prst="round2SameRect">
              <a:avLst/>
            </a:prstGeom>
            <a:solidFill>
              <a:schemeClr val="bg1">
                <a:alpha val="90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sp>
        <p:sp>
          <p:nvSpPr>
            <p:cNvPr id="7" name="同侧圆角矩形 6"/>
            <p:cNvSpPr/>
            <p:nvPr/>
          </p:nvSpPr>
          <p:spPr>
            <a:xfrm>
              <a:off x="634876" y="32224"/>
              <a:ext cx="5551372" cy="5327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42240" tIns="12700" rIns="12700" bIns="12700" spcCol="1270" anchor="ctr"/>
            <a:lstStyle/>
            <a:p>
              <a:pPr marL="228600" marR="0" lvl="1" indent="-228600" algn="l" defTabSz="889000" rtl="0" eaLnBrk="1" fontAlgn="base" latinLnBrk="0" hangingPunct="1">
                <a:lnSpc>
                  <a:spcPct val="90000"/>
                </a:lnSpc>
                <a:spcBef>
                  <a:spcPct val="0"/>
                </a:spcBef>
                <a:spcAft>
                  <a:spcPct val="1500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搬运应有利于伤员的安全和进一步救治</a:t>
              </a: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grpSp>
      <p:grpSp>
        <p:nvGrpSpPr>
          <p:cNvPr id="8" name="组合 13"/>
          <p:cNvGrpSpPr/>
          <p:nvPr/>
        </p:nvGrpSpPr>
        <p:grpSpPr>
          <a:xfrm>
            <a:off x="1435100" y="2505075"/>
            <a:ext cx="635000" cy="908050"/>
            <a:chOff x="0" y="791101"/>
            <a:chExt cx="634876" cy="906964"/>
          </a:xfrm>
        </p:grpSpPr>
        <p:sp>
          <p:nvSpPr>
            <p:cNvPr id="9" name="燕尾形 8"/>
            <p:cNvSpPr/>
            <p:nvPr/>
          </p:nvSpPr>
          <p:spPr>
            <a:xfrm rot="5400000">
              <a:off x="-136044" y="927145"/>
              <a:ext cx="906964" cy="634876"/>
            </a:xfrm>
            <a:prstGeom prst="chevron">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燕尾形 8"/>
            <p:cNvSpPr/>
            <p:nvPr/>
          </p:nvSpPr>
          <p:spPr>
            <a:xfrm>
              <a:off x="0" y="1108221"/>
              <a:ext cx="634876" cy="272723"/>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marL="0" marR="0" lvl="0" indent="0" algn="ctr" defTabSz="1066800" rtl="0" eaLnBrk="1" fontAlgn="base" latinLnBrk="0" hangingPunct="1">
                <a:lnSpc>
                  <a:spcPct val="90000"/>
                </a:lnSpc>
                <a:spcBef>
                  <a:spcPct val="0"/>
                </a:spcBef>
                <a:spcAft>
                  <a:spcPct val="3500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2</a:t>
              </a:r>
              <a:endParaRPr kumimoji="0" lang="zh-CN" altLang="en-US" sz="2400" b="1"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11" name="组合 14"/>
          <p:cNvGrpSpPr/>
          <p:nvPr/>
        </p:nvGrpSpPr>
        <p:grpSpPr>
          <a:xfrm>
            <a:off x="2070100" y="2505075"/>
            <a:ext cx="5832475" cy="590550"/>
            <a:chOff x="634876" y="791100"/>
            <a:chExt cx="5580230" cy="589527"/>
          </a:xfrm>
        </p:grpSpPr>
        <p:sp>
          <p:nvSpPr>
            <p:cNvPr id="12" name="同侧圆角矩形 11"/>
            <p:cNvSpPr/>
            <p:nvPr/>
          </p:nvSpPr>
          <p:spPr>
            <a:xfrm rot="5400000">
              <a:off x="3130229" y="-1704252"/>
              <a:ext cx="589527" cy="5580230"/>
            </a:xfrm>
            <a:prstGeom prst="round2SameRect">
              <a:avLst/>
            </a:prstGeom>
            <a:solidFill>
              <a:schemeClr val="bg1">
                <a:alpha val="90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sp>
        <p:sp>
          <p:nvSpPr>
            <p:cNvPr id="13" name="同侧圆角矩形 10"/>
            <p:cNvSpPr/>
            <p:nvPr/>
          </p:nvSpPr>
          <p:spPr>
            <a:xfrm>
              <a:off x="634876" y="819626"/>
              <a:ext cx="5580230" cy="5324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42240" tIns="12700" rIns="12700" bIns="12700" spcCol="1270" anchor="ctr"/>
            <a:lstStyle/>
            <a:p>
              <a:pPr marL="228600" marR="0" lvl="1" indent="-228600" algn="l" defTabSz="889000" rtl="0" eaLnBrk="1" fontAlgn="base" latinLnBrk="0" hangingPunct="1">
                <a:lnSpc>
                  <a:spcPct val="90000"/>
                </a:lnSpc>
                <a:spcBef>
                  <a:spcPct val="0"/>
                </a:spcBef>
                <a:spcAft>
                  <a:spcPct val="1500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搬运前应对伤员止血、包扎、固定等处理</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grpSp>
      <p:grpSp>
        <p:nvGrpSpPr>
          <p:cNvPr id="14" name="组合 15"/>
          <p:cNvGrpSpPr/>
          <p:nvPr/>
        </p:nvGrpSpPr>
        <p:grpSpPr>
          <a:xfrm>
            <a:off x="1435100" y="3292475"/>
            <a:ext cx="635000" cy="908050"/>
            <a:chOff x="0" y="1578518"/>
            <a:chExt cx="634876" cy="906964"/>
          </a:xfrm>
        </p:grpSpPr>
        <p:sp>
          <p:nvSpPr>
            <p:cNvPr id="15" name="燕尾形 14"/>
            <p:cNvSpPr/>
            <p:nvPr/>
          </p:nvSpPr>
          <p:spPr>
            <a:xfrm rot="5400000">
              <a:off x="-136044" y="1714562"/>
              <a:ext cx="906964" cy="634876"/>
            </a:xfrm>
            <a:prstGeom prst="chevron">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6" name="燕尾形 12"/>
            <p:cNvSpPr/>
            <p:nvPr/>
          </p:nvSpPr>
          <p:spPr>
            <a:xfrm>
              <a:off x="0" y="1895638"/>
              <a:ext cx="634876" cy="272723"/>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marL="0" marR="0" lvl="0" indent="0" algn="ctr" defTabSz="1066800" rtl="0" eaLnBrk="1" fontAlgn="base" latinLnBrk="0" hangingPunct="1">
                <a:lnSpc>
                  <a:spcPct val="90000"/>
                </a:lnSpc>
                <a:spcBef>
                  <a:spcPct val="0"/>
                </a:spcBef>
                <a:spcAft>
                  <a:spcPct val="3500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3</a:t>
              </a:r>
              <a:endParaRPr kumimoji="0" lang="zh-CN" altLang="en-US" sz="2400" b="1"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17" name="组合 16"/>
          <p:cNvGrpSpPr/>
          <p:nvPr/>
        </p:nvGrpSpPr>
        <p:grpSpPr>
          <a:xfrm>
            <a:off x="2070100" y="3292475"/>
            <a:ext cx="5832475" cy="590550"/>
            <a:chOff x="634876" y="1578517"/>
            <a:chExt cx="5580230" cy="589527"/>
          </a:xfrm>
        </p:grpSpPr>
        <p:sp>
          <p:nvSpPr>
            <p:cNvPr id="18" name="同侧圆角矩形 17"/>
            <p:cNvSpPr/>
            <p:nvPr/>
          </p:nvSpPr>
          <p:spPr>
            <a:xfrm rot="5400000">
              <a:off x="3130229" y="-916835"/>
              <a:ext cx="589527" cy="5580230"/>
            </a:xfrm>
            <a:prstGeom prst="round2SameRect">
              <a:avLst/>
            </a:prstGeom>
            <a:solidFill>
              <a:schemeClr val="bg1">
                <a:alpha val="90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sp>
        <p:sp>
          <p:nvSpPr>
            <p:cNvPr id="19" name="同侧圆角矩形 14"/>
            <p:cNvSpPr/>
            <p:nvPr/>
          </p:nvSpPr>
          <p:spPr>
            <a:xfrm>
              <a:off x="634876" y="1607042"/>
              <a:ext cx="5551372" cy="5324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42240" tIns="12700" rIns="12700" bIns="12700" spcCol="1270" anchor="ctr"/>
            <a:lstStyle/>
            <a:p>
              <a:pPr marL="228600" marR="0" lvl="1" indent="-228600" algn="l" defTabSz="889000" rtl="0" eaLnBrk="1" fontAlgn="base" latinLnBrk="0" hangingPunct="1">
                <a:lnSpc>
                  <a:spcPct val="90000"/>
                </a:lnSpc>
                <a:spcBef>
                  <a:spcPct val="0"/>
                </a:spcBef>
                <a:spcAft>
                  <a:spcPct val="1500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accent1"/>
                  </a:solidFill>
                  <a:effectLst/>
                  <a:uLnTx/>
                  <a:uFillTx/>
                  <a:latin typeface="+mn-lt"/>
                  <a:ea typeface="+mn-ea"/>
                  <a:cs typeface="+mn-cs"/>
                </a:rPr>
                <a:t> </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根据伤情选择适当的搬运方法</a:t>
              </a: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grpSp>
      <p:grpSp>
        <p:nvGrpSpPr>
          <p:cNvPr id="20" name="组合 17"/>
          <p:cNvGrpSpPr/>
          <p:nvPr/>
        </p:nvGrpSpPr>
        <p:grpSpPr>
          <a:xfrm>
            <a:off x="1435100" y="4075113"/>
            <a:ext cx="635000" cy="906462"/>
            <a:chOff x="0" y="2360049"/>
            <a:chExt cx="634876" cy="906964"/>
          </a:xfrm>
        </p:grpSpPr>
        <p:sp>
          <p:nvSpPr>
            <p:cNvPr id="21" name="燕尾形 20"/>
            <p:cNvSpPr/>
            <p:nvPr/>
          </p:nvSpPr>
          <p:spPr>
            <a:xfrm rot="5400000">
              <a:off x="-136044" y="2496093"/>
              <a:ext cx="906964" cy="634876"/>
            </a:xfrm>
            <a:prstGeom prst="chevron">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2" name="燕尾形 16"/>
            <p:cNvSpPr/>
            <p:nvPr/>
          </p:nvSpPr>
          <p:spPr>
            <a:xfrm>
              <a:off x="0" y="2677725"/>
              <a:ext cx="634876" cy="271612"/>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marL="0" marR="0" lvl="0" indent="0" algn="ctr" defTabSz="1066800" rtl="0" eaLnBrk="1" fontAlgn="base" latinLnBrk="0" hangingPunct="1">
                <a:lnSpc>
                  <a:spcPct val="90000"/>
                </a:lnSpc>
                <a:spcBef>
                  <a:spcPct val="0"/>
                </a:spcBef>
                <a:spcAft>
                  <a:spcPct val="3500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4</a:t>
              </a:r>
              <a:endParaRPr kumimoji="0" lang="zh-CN" altLang="en-US" sz="2400" b="1"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23" name="组合 18"/>
          <p:cNvGrpSpPr/>
          <p:nvPr/>
        </p:nvGrpSpPr>
        <p:grpSpPr>
          <a:xfrm>
            <a:off x="2070100" y="4079875"/>
            <a:ext cx="5832475" cy="590550"/>
            <a:chOff x="634876" y="2365934"/>
            <a:chExt cx="5580230" cy="589527"/>
          </a:xfrm>
        </p:grpSpPr>
        <p:sp>
          <p:nvSpPr>
            <p:cNvPr id="24" name="同侧圆角矩形 23"/>
            <p:cNvSpPr/>
            <p:nvPr/>
          </p:nvSpPr>
          <p:spPr>
            <a:xfrm rot="5400000">
              <a:off x="3130229" y="-129418"/>
              <a:ext cx="589527" cy="5580230"/>
            </a:xfrm>
            <a:prstGeom prst="round2SameRect">
              <a:avLst/>
            </a:prstGeom>
            <a:solidFill>
              <a:schemeClr val="bg1">
                <a:alpha val="90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sp>
        <p:sp>
          <p:nvSpPr>
            <p:cNvPr id="25" name="同侧圆角矩形 18"/>
            <p:cNvSpPr/>
            <p:nvPr/>
          </p:nvSpPr>
          <p:spPr>
            <a:xfrm>
              <a:off x="634876" y="2394460"/>
              <a:ext cx="5551372" cy="5324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42240" tIns="12700" rIns="12700" bIns="12700" spcCol="1270" anchor="ctr"/>
            <a:lstStyle/>
            <a:p>
              <a:pPr marL="228600" marR="0" lvl="1" indent="-228600" algn="l" defTabSz="889000" rtl="0" eaLnBrk="1" fontAlgn="base" latinLnBrk="0" hangingPunct="1">
                <a:lnSpc>
                  <a:spcPct val="90000"/>
                </a:lnSpc>
                <a:spcBef>
                  <a:spcPct val="0"/>
                </a:spcBef>
                <a:spcAft>
                  <a:spcPct val="1500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accent1"/>
                  </a:solidFill>
                  <a:effectLst/>
                  <a:uLnTx/>
                  <a:uFillTx/>
                  <a:latin typeface="+mn-lt"/>
                  <a:ea typeface="+mn-ea"/>
                  <a:cs typeface="+mn-cs"/>
                </a:rPr>
                <a:t> </a:t>
              </a: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搬运时动作轻巧、迅速，防止二次损伤</a:t>
              </a:r>
              <a:r>
                <a:rPr kumimoji="0" lang="en-US" altLang="zh-CN"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  </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grpSp>
      <p:grpSp>
        <p:nvGrpSpPr>
          <p:cNvPr id="26" name="组合 19"/>
          <p:cNvGrpSpPr/>
          <p:nvPr/>
        </p:nvGrpSpPr>
        <p:grpSpPr>
          <a:xfrm>
            <a:off x="1435100" y="4867275"/>
            <a:ext cx="635000" cy="908050"/>
            <a:chOff x="0" y="3153352"/>
            <a:chExt cx="634876" cy="906964"/>
          </a:xfrm>
        </p:grpSpPr>
        <p:sp>
          <p:nvSpPr>
            <p:cNvPr id="27" name="燕尾形 26"/>
            <p:cNvSpPr/>
            <p:nvPr/>
          </p:nvSpPr>
          <p:spPr>
            <a:xfrm rot="5400000">
              <a:off x="-136044" y="3289396"/>
              <a:ext cx="906964" cy="634876"/>
            </a:xfrm>
            <a:prstGeom prst="chevron">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8" name="燕尾形 20"/>
            <p:cNvSpPr/>
            <p:nvPr/>
          </p:nvSpPr>
          <p:spPr>
            <a:xfrm>
              <a:off x="0" y="3470472"/>
              <a:ext cx="634876" cy="272723"/>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marL="0" marR="0" lvl="0" indent="0" algn="ctr" defTabSz="1066800" rtl="0" eaLnBrk="1" fontAlgn="base" latinLnBrk="0" hangingPunct="1">
                <a:lnSpc>
                  <a:spcPct val="90000"/>
                </a:lnSpc>
                <a:spcBef>
                  <a:spcPct val="0"/>
                </a:spcBef>
                <a:spcAft>
                  <a:spcPct val="35000"/>
                </a:spcAft>
                <a:buClrTx/>
                <a:buSzTx/>
                <a:buFont typeface="Arial" panose="020B0604020202020204" pitchFamily="34" charset="0"/>
                <a:buNone/>
                <a:defRPr/>
              </a:pPr>
              <a:r>
                <a:rPr kumimoji="0" lang="en-US" altLang="zh-CN" sz="2400" b="0" i="0" u="none" strike="noStrike" kern="1200" cap="none" spc="0" normalizeH="0" baseline="0" noProof="0" dirty="0">
                  <a:ln>
                    <a:noFill/>
                  </a:ln>
                  <a:solidFill>
                    <a:schemeClr val="lt1"/>
                  </a:solidFill>
                  <a:effectLst/>
                  <a:uLnTx/>
                  <a:uFillTx/>
                  <a:latin typeface="+mn-lt"/>
                  <a:ea typeface="+mn-ea"/>
                  <a:cs typeface="+mn-cs"/>
                </a:rPr>
                <a:t>5</a:t>
              </a:r>
              <a:endParaRPr kumimoji="0" lang="zh-CN" altLang="en-US" sz="24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29" name="组合 20"/>
          <p:cNvGrpSpPr/>
          <p:nvPr/>
        </p:nvGrpSpPr>
        <p:grpSpPr>
          <a:xfrm>
            <a:off x="2070100" y="4867275"/>
            <a:ext cx="6527800" cy="590550"/>
            <a:chOff x="634875" y="3153350"/>
            <a:chExt cx="6143196" cy="589527"/>
          </a:xfrm>
        </p:grpSpPr>
        <p:sp>
          <p:nvSpPr>
            <p:cNvPr id="30" name="同侧圆角矩形 29"/>
            <p:cNvSpPr/>
            <p:nvPr/>
          </p:nvSpPr>
          <p:spPr>
            <a:xfrm rot="5400000">
              <a:off x="3130097" y="658128"/>
              <a:ext cx="589527" cy="5579971"/>
            </a:xfrm>
            <a:prstGeom prst="round2SameRect">
              <a:avLst/>
            </a:prstGeom>
            <a:solidFill>
              <a:schemeClr val="bg1">
                <a:alpha val="90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sp>
        <p:sp>
          <p:nvSpPr>
            <p:cNvPr id="31" name="同侧圆角矩形 22"/>
            <p:cNvSpPr/>
            <p:nvPr/>
          </p:nvSpPr>
          <p:spPr>
            <a:xfrm>
              <a:off x="634875" y="3181875"/>
              <a:ext cx="6143196" cy="5324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42240" tIns="12700" rIns="12700" bIns="12700" spcCol="1270" anchor="ctr"/>
            <a:lstStyle/>
            <a:p>
              <a:pPr marL="228600" marR="0" lvl="1" indent="-228600" algn="l" defTabSz="889000" rtl="0" eaLnBrk="1" fontAlgn="base" latinLnBrk="0" hangingPunct="1">
                <a:lnSpc>
                  <a:spcPct val="90000"/>
                </a:lnSpc>
                <a:spcBef>
                  <a:spcPct val="0"/>
                </a:spcBef>
                <a:spcAft>
                  <a:spcPct val="1500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搬运时观察伤员病情，及时采取救治措施</a:t>
              </a:r>
              <a:endParaRPr kumimoji="0" lang="zh-CN" altLang="en-US" sz="2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p:txBody>
        </p:sp>
      </p:grpSp>
      <p:sp>
        <p:nvSpPr>
          <p:cNvPr id="88076"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2</a:t>
            </a:r>
            <a:endParaRPr lang="zh-CN" altLang="en-US" sz="3200" b="1" dirty="0">
              <a:solidFill>
                <a:schemeClr val="bg1"/>
              </a:solidFill>
              <a:latin typeface="宋体" panose="02010600030101010101" pitchFamily="2" charset="-122"/>
            </a:endParaRPr>
          </a:p>
        </p:txBody>
      </p:sp>
      <p:sp>
        <p:nvSpPr>
          <p:cNvPr id="88077"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搬运护送原则</a:t>
            </a:r>
            <a:endParaRPr lang="zh-CN" altLang="en-US" sz="3200" b="1" dirty="0">
              <a:solidFill>
                <a:srgbClr val="5F5F5F"/>
              </a:solidFill>
              <a:latin typeface="宋体" panose="02010600030101010101" pitchFamily="2" charset="-122"/>
            </a:endParaRPr>
          </a:p>
        </p:txBody>
      </p:sp>
      <p:pic>
        <p:nvPicPr>
          <p:cNvPr id="32" name="图片 31" descr="图片1"/>
          <p:cNvPicPr>
            <a:picLocks noChangeAspect="1"/>
          </p:cNvPicPr>
          <p:nvPr/>
        </p:nvPicPr>
        <p:blipFill>
          <a:blip r:embed="rId1"/>
          <a:stretch>
            <a:fillRect/>
          </a:stretch>
        </p:blipFill>
        <p:spPr>
          <a:xfrm>
            <a:off x="-6350" y="6233795"/>
            <a:ext cx="9156700" cy="671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cTn>
                              </p:par>
                            </p:childTnLst>
                          </p:cTn>
                        </p:par>
                        <p:par>
                          <p:cTn id="12" fill="hold">
                            <p:stCondLst>
                              <p:cond delay="1000"/>
                            </p:stCondLst>
                            <p:childTnLst>
                              <p:par>
                                <p:cTn id="13" presetID="54" presetClass="entr" presetSubtype="0" accel="10000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05"/>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fade">
                                      <p:cBhvr>
                                        <p:cTn id="19" dur="1000"/>
                                        <p:tgtEl>
                                          <p:spTgt spid="5"/>
                                        </p:tgtEl>
                                      </p:cBhvr>
                                    </p:animEffect>
                                  </p:childTnLst>
                                </p:cTn>
                              </p:par>
                            </p:childTnLst>
                          </p:cTn>
                        </p:par>
                        <p:par>
                          <p:cTn id="20" fill="hold">
                            <p:stCondLst>
                              <p:cond delay="2000"/>
                            </p:stCondLst>
                            <p:childTnLst>
                              <p:par>
                                <p:cTn id="21" presetID="54" presetClass="entr" presetSubtype="0" accel="10000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05"/>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 calcmode="lin" valueType="num">
                                      <p:cBhvr>
                                        <p:cTn id="25" dur="1000" fill="hold"/>
                                        <p:tgtEl>
                                          <p:spTgt spid="8"/>
                                        </p:tgtEl>
                                        <p:attrNameLst>
                                          <p:attrName>ppt_x</p:attrName>
                                        </p:attrNameLst>
                                      </p:cBhvr>
                                      <p:tavLst>
                                        <p:tav tm="0">
                                          <p:val>
                                            <p:strVal val="#ppt_x-.2"/>
                                          </p:val>
                                        </p:tav>
                                        <p:tav tm="100000">
                                          <p:val>
                                            <p:strVal val="#ppt_x"/>
                                          </p:val>
                                        </p:tav>
                                      </p:tavLst>
                                    </p:anim>
                                    <p:anim calcmode="lin" valueType="num">
                                      <p:cBhvr>
                                        <p:cTn id="26" dur="1000" fill="hold"/>
                                        <p:tgtEl>
                                          <p:spTgt spid="8"/>
                                        </p:tgtEl>
                                        <p:attrNameLst>
                                          <p:attrName>ppt_y</p:attrName>
                                        </p:attrNameLst>
                                      </p:cBhvr>
                                      <p:tavLst>
                                        <p:tav tm="0">
                                          <p:val>
                                            <p:strVal val="#ppt_y"/>
                                          </p:val>
                                        </p:tav>
                                        <p:tav tm="100000">
                                          <p:val>
                                            <p:strVal val="#ppt_y"/>
                                          </p:val>
                                        </p:tav>
                                      </p:tavLst>
                                    </p:anim>
                                    <p:animEffect transition="in" filter="fade">
                                      <p:cBhvr>
                                        <p:cTn id="27" dur="1000"/>
                                        <p:tgtEl>
                                          <p:spTgt spid="8"/>
                                        </p:tgtEl>
                                      </p:cBhvr>
                                    </p:animEffect>
                                  </p:childTnLst>
                                </p:cTn>
                              </p:par>
                            </p:childTnLst>
                          </p:cTn>
                        </p:par>
                        <p:par>
                          <p:cTn id="28" fill="hold">
                            <p:stCondLst>
                              <p:cond delay="3000"/>
                            </p:stCondLst>
                            <p:childTnLst>
                              <p:par>
                                <p:cTn id="29" presetID="54" presetClass="entr" presetSubtype="0" accel="10000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05"/>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 calcmode="lin" valueType="num">
                                      <p:cBhvr>
                                        <p:cTn id="33" dur="1000" fill="hold"/>
                                        <p:tgtEl>
                                          <p:spTgt spid="11"/>
                                        </p:tgtEl>
                                        <p:attrNameLst>
                                          <p:attrName>ppt_x</p:attrName>
                                        </p:attrNameLst>
                                      </p:cBhvr>
                                      <p:tavLst>
                                        <p:tav tm="0">
                                          <p:val>
                                            <p:strVal val="#ppt_x-.2"/>
                                          </p:val>
                                        </p:tav>
                                        <p:tav tm="100000">
                                          <p:val>
                                            <p:strVal val="#ppt_x"/>
                                          </p:val>
                                        </p:tav>
                                      </p:tavLst>
                                    </p:anim>
                                    <p:anim calcmode="lin" valueType="num">
                                      <p:cBhvr>
                                        <p:cTn id="34" dur="1000" fill="hold"/>
                                        <p:tgtEl>
                                          <p:spTgt spid="11"/>
                                        </p:tgtEl>
                                        <p:attrNameLst>
                                          <p:attrName>ppt_y</p:attrName>
                                        </p:attrNameLst>
                                      </p:cBhvr>
                                      <p:tavLst>
                                        <p:tav tm="0">
                                          <p:val>
                                            <p:strVal val="#ppt_y"/>
                                          </p:val>
                                        </p:tav>
                                        <p:tav tm="100000">
                                          <p:val>
                                            <p:strVal val="#ppt_y"/>
                                          </p:val>
                                        </p:tav>
                                      </p:tavLst>
                                    </p:anim>
                                    <p:animEffect transition="in" filter="fade">
                                      <p:cBhvr>
                                        <p:cTn id="35" dur="1000"/>
                                        <p:tgtEl>
                                          <p:spTgt spid="11"/>
                                        </p:tgtEl>
                                      </p:cBhvr>
                                    </p:animEffect>
                                  </p:childTnLst>
                                </p:cTn>
                              </p:par>
                            </p:childTnLst>
                          </p:cTn>
                        </p:par>
                        <p:par>
                          <p:cTn id="36" fill="hold">
                            <p:stCondLst>
                              <p:cond delay="4000"/>
                            </p:stCondLst>
                            <p:childTnLst>
                              <p:par>
                                <p:cTn id="37" presetID="54" presetClass="entr" presetSubtype="0" accel="10000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strVal val="#ppt_w*0.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1000" fill="hold"/>
                                        <p:tgtEl>
                                          <p:spTgt spid="14"/>
                                        </p:tgtEl>
                                        <p:attrNameLst>
                                          <p:attrName>ppt_x</p:attrName>
                                        </p:attrNameLst>
                                      </p:cBhvr>
                                      <p:tavLst>
                                        <p:tav tm="0">
                                          <p:val>
                                            <p:strVal val="#ppt_x-.2"/>
                                          </p:val>
                                        </p:tav>
                                        <p:tav tm="100000">
                                          <p:val>
                                            <p:strVal val="#ppt_x"/>
                                          </p:val>
                                        </p:tav>
                                      </p:tavLst>
                                    </p:anim>
                                    <p:anim calcmode="lin" valueType="num">
                                      <p:cBhvr>
                                        <p:cTn id="42" dur="1000" fill="hold"/>
                                        <p:tgtEl>
                                          <p:spTgt spid="14"/>
                                        </p:tgtEl>
                                        <p:attrNameLst>
                                          <p:attrName>ppt_y</p:attrName>
                                        </p:attrNameLst>
                                      </p:cBhvr>
                                      <p:tavLst>
                                        <p:tav tm="0">
                                          <p:val>
                                            <p:strVal val="#ppt_y"/>
                                          </p:val>
                                        </p:tav>
                                        <p:tav tm="100000">
                                          <p:val>
                                            <p:strVal val="#ppt_y"/>
                                          </p:val>
                                        </p:tav>
                                      </p:tavLst>
                                    </p:anim>
                                    <p:animEffect transition="in" filter="fade">
                                      <p:cBhvr>
                                        <p:cTn id="43" dur="1000"/>
                                        <p:tgtEl>
                                          <p:spTgt spid="14"/>
                                        </p:tgtEl>
                                      </p:cBhvr>
                                    </p:animEffect>
                                  </p:childTnLst>
                                </p:cTn>
                              </p:par>
                            </p:childTnLst>
                          </p:cTn>
                        </p:par>
                        <p:par>
                          <p:cTn id="44" fill="hold">
                            <p:stCondLst>
                              <p:cond delay="5000"/>
                            </p:stCondLst>
                            <p:childTnLst>
                              <p:par>
                                <p:cTn id="45" presetID="54" presetClass="entr" presetSubtype="0" accel="10000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strVal val="#ppt_w*0.05"/>
                                          </p:val>
                                        </p:tav>
                                        <p:tav tm="100000">
                                          <p:val>
                                            <p:strVal val="#ppt_w"/>
                                          </p:val>
                                        </p:tav>
                                      </p:tavLst>
                                    </p:anim>
                                    <p:anim calcmode="lin" valueType="num">
                                      <p:cBhvr>
                                        <p:cTn id="48" dur="1000" fill="hold"/>
                                        <p:tgtEl>
                                          <p:spTgt spid="17"/>
                                        </p:tgtEl>
                                        <p:attrNameLst>
                                          <p:attrName>ppt_h</p:attrName>
                                        </p:attrNameLst>
                                      </p:cBhvr>
                                      <p:tavLst>
                                        <p:tav tm="0">
                                          <p:val>
                                            <p:strVal val="#ppt_h"/>
                                          </p:val>
                                        </p:tav>
                                        <p:tav tm="100000">
                                          <p:val>
                                            <p:strVal val="#ppt_h"/>
                                          </p:val>
                                        </p:tav>
                                      </p:tavLst>
                                    </p:anim>
                                    <p:anim calcmode="lin" valueType="num">
                                      <p:cBhvr>
                                        <p:cTn id="49" dur="1000" fill="hold"/>
                                        <p:tgtEl>
                                          <p:spTgt spid="17"/>
                                        </p:tgtEl>
                                        <p:attrNameLst>
                                          <p:attrName>ppt_x</p:attrName>
                                        </p:attrNameLst>
                                      </p:cBhvr>
                                      <p:tavLst>
                                        <p:tav tm="0">
                                          <p:val>
                                            <p:strVal val="#ppt_x-.2"/>
                                          </p:val>
                                        </p:tav>
                                        <p:tav tm="100000">
                                          <p:val>
                                            <p:strVal val="#ppt_x"/>
                                          </p:val>
                                        </p:tav>
                                      </p:tavLst>
                                    </p:anim>
                                    <p:anim calcmode="lin" valueType="num">
                                      <p:cBhvr>
                                        <p:cTn id="50" dur="1000" fill="hold"/>
                                        <p:tgtEl>
                                          <p:spTgt spid="17"/>
                                        </p:tgtEl>
                                        <p:attrNameLst>
                                          <p:attrName>ppt_y</p:attrName>
                                        </p:attrNameLst>
                                      </p:cBhvr>
                                      <p:tavLst>
                                        <p:tav tm="0">
                                          <p:val>
                                            <p:strVal val="#ppt_y"/>
                                          </p:val>
                                        </p:tav>
                                        <p:tav tm="100000">
                                          <p:val>
                                            <p:strVal val="#ppt_y"/>
                                          </p:val>
                                        </p:tav>
                                      </p:tavLst>
                                    </p:anim>
                                    <p:animEffect transition="in" filter="fade">
                                      <p:cBhvr>
                                        <p:cTn id="51" dur="1000"/>
                                        <p:tgtEl>
                                          <p:spTgt spid="17"/>
                                        </p:tgtEl>
                                      </p:cBhvr>
                                    </p:animEffect>
                                  </p:childTnLst>
                                </p:cTn>
                              </p:par>
                            </p:childTnLst>
                          </p:cTn>
                        </p:par>
                        <p:par>
                          <p:cTn id="52" fill="hold">
                            <p:stCondLst>
                              <p:cond delay="6000"/>
                            </p:stCondLst>
                            <p:childTnLst>
                              <p:par>
                                <p:cTn id="53" presetID="54" presetClass="entr" presetSubtype="0" accel="10000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strVal val="#ppt_w*0.05"/>
                                          </p:val>
                                        </p:tav>
                                        <p:tav tm="100000">
                                          <p:val>
                                            <p:strVal val="#ppt_w"/>
                                          </p:val>
                                        </p:tav>
                                      </p:tavLst>
                                    </p:anim>
                                    <p:anim calcmode="lin" valueType="num">
                                      <p:cBhvr>
                                        <p:cTn id="56" dur="1000" fill="hold"/>
                                        <p:tgtEl>
                                          <p:spTgt spid="20"/>
                                        </p:tgtEl>
                                        <p:attrNameLst>
                                          <p:attrName>ppt_h</p:attrName>
                                        </p:attrNameLst>
                                      </p:cBhvr>
                                      <p:tavLst>
                                        <p:tav tm="0">
                                          <p:val>
                                            <p:strVal val="#ppt_h"/>
                                          </p:val>
                                        </p:tav>
                                        <p:tav tm="100000">
                                          <p:val>
                                            <p:strVal val="#ppt_h"/>
                                          </p:val>
                                        </p:tav>
                                      </p:tavLst>
                                    </p:anim>
                                    <p:anim calcmode="lin" valueType="num">
                                      <p:cBhvr>
                                        <p:cTn id="57" dur="1000" fill="hold"/>
                                        <p:tgtEl>
                                          <p:spTgt spid="20"/>
                                        </p:tgtEl>
                                        <p:attrNameLst>
                                          <p:attrName>ppt_x</p:attrName>
                                        </p:attrNameLst>
                                      </p:cBhvr>
                                      <p:tavLst>
                                        <p:tav tm="0">
                                          <p:val>
                                            <p:strVal val="#ppt_x-.2"/>
                                          </p:val>
                                        </p:tav>
                                        <p:tav tm="100000">
                                          <p:val>
                                            <p:strVal val="#ppt_x"/>
                                          </p:val>
                                        </p:tav>
                                      </p:tavLst>
                                    </p:anim>
                                    <p:anim calcmode="lin" valueType="num">
                                      <p:cBhvr>
                                        <p:cTn id="58" dur="1000" fill="hold"/>
                                        <p:tgtEl>
                                          <p:spTgt spid="20"/>
                                        </p:tgtEl>
                                        <p:attrNameLst>
                                          <p:attrName>ppt_y</p:attrName>
                                        </p:attrNameLst>
                                      </p:cBhvr>
                                      <p:tavLst>
                                        <p:tav tm="0">
                                          <p:val>
                                            <p:strVal val="#ppt_y"/>
                                          </p:val>
                                        </p:tav>
                                        <p:tav tm="100000">
                                          <p:val>
                                            <p:strVal val="#ppt_y"/>
                                          </p:val>
                                        </p:tav>
                                      </p:tavLst>
                                    </p:anim>
                                    <p:animEffect transition="in" filter="fade">
                                      <p:cBhvr>
                                        <p:cTn id="59" dur="1000"/>
                                        <p:tgtEl>
                                          <p:spTgt spid="20"/>
                                        </p:tgtEl>
                                      </p:cBhvr>
                                    </p:animEffect>
                                  </p:childTnLst>
                                </p:cTn>
                              </p:par>
                            </p:childTnLst>
                          </p:cTn>
                        </p:par>
                        <p:par>
                          <p:cTn id="60" fill="hold">
                            <p:stCondLst>
                              <p:cond delay="7000"/>
                            </p:stCondLst>
                            <p:childTnLst>
                              <p:par>
                                <p:cTn id="61" presetID="54" presetClass="entr" presetSubtype="0" accel="100000"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1000" fill="hold"/>
                                        <p:tgtEl>
                                          <p:spTgt spid="23"/>
                                        </p:tgtEl>
                                        <p:attrNameLst>
                                          <p:attrName>ppt_w</p:attrName>
                                        </p:attrNameLst>
                                      </p:cBhvr>
                                      <p:tavLst>
                                        <p:tav tm="0">
                                          <p:val>
                                            <p:strVal val="#ppt_w*0.05"/>
                                          </p:val>
                                        </p:tav>
                                        <p:tav tm="100000">
                                          <p:val>
                                            <p:strVal val="#ppt_w"/>
                                          </p:val>
                                        </p:tav>
                                      </p:tavLst>
                                    </p:anim>
                                    <p:anim calcmode="lin" valueType="num">
                                      <p:cBhvr>
                                        <p:cTn id="64" dur="1000" fill="hold"/>
                                        <p:tgtEl>
                                          <p:spTgt spid="23"/>
                                        </p:tgtEl>
                                        <p:attrNameLst>
                                          <p:attrName>ppt_h</p:attrName>
                                        </p:attrNameLst>
                                      </p:cBhvr>
                                      <p:tavLst>
                                        <p:tav tm="0">
                                          <p:val>
                                            <p:strVal val="#ppt_h"/>
                                          </p:val>
                                        </p:tav>
                                        <p:tav tm="100000">
                                          <p:val>
                                            <p:strVal val="#ppt_h"/>
                                          </p:val>
                                        </p:tav>
                                      </p:tavLst>
                                    </p:anim>
                                    <p:anim calcmode="lin" valueType="num">
                                      <p:cBhvr>
                                        <p:cTn id="65" dur="1000" fill="hold"/>
                                        <p:tgtEl>
                                          <p:spTgt spid="23"/>
                                        </p:tgtEl>
                                        <p:attrNameLst>
                                          <p:attrName>ppt_x</p:attrName>
                                        </p:attrNameLst>
                                      </p:cBhvr>
                                      <p:tavLst>
                                        <p:tav tm="0">
                                          <p:val>
                                            <p:strVal val="#ppt_x-.2"/>
                                          </p:val>
                                        </p:tav>
                                        <p:tav tm="100000">
                                          <p:val>
                                            <p:strVal val="#ppt_x"/>
                                          </p:val>
                                        </p:tav>
                                      </p:tavLst>
                                    </p:anim>
                                    <p:anim calcmode="lin" valueType="num">
                                      <p:cBhvr>
                                        <p:cTn id="66" dur="1000" fill="hold"/>
                                        <p:tgtEl>
                                          <p:spTgt spid="23"/>
                                        </p:tgtEl>
                                        <p:attrNameLst>
                                          <p:attrName>ppt_y</p:attrName>
                                        </p:attrNameLst>
                                      </p:cBhvr>
                                      <p:tavLst>
                                        <p:tav tm="0">
                                          <p:val>
                                            <p:strVal val="#ppt_y"/>
                                          </p:val>
                                        </p:tav>
                                        <p:tav tm="100000">
                                          <p:val>
                                            <p:strVal val="#ppt_y"/>
                                          </p:val>
                                        </p:tav>
                                      </p:tavLst>
                                    </p:anim>
                                    <p:animEffect transition="in" filter="fade">
                                      <p:cBhvr>
                                        <p:cTn id="67" dur="1000"/>
                                        <p:tgtEl>
                                          <p:spTgt spid="23"/>
                                        </p:tgtEl>
                                      </p:cBhvr>
                                    </p:animEffect>
                                  </p:childTnLst>
                                </p:cTn>
                              </p:par>
                            </p:childTnLst>
                          </p:cTn>
                        </p:par>
                        <p:par>
                          <p:cTn id="68" fill="hold">
                            <p:stCondLst>
                              <p:cond delay="8000"/>
                            </p:stCondLst>
                            <p:childTnLst>
                              <p:par>
                                <p:cTn id="69" presetID="54" presetClass="entr" presetSubtype="0" accel="100000"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1000" fill="hold"/>
                                        <p:tgtEl>
                                          <p:spTgt spid="26"/>
                                        </p:tgtEl>
                                        <p:attrNameLst>
                                          <p:attrName>ppt_w</p:attrName>
                                        </p:attrNameLst>
                                      </p:cBhvr>
                                      <p:tavLst>
                                        <p:tav tm="0">
                                          <p:val>
                                            <p:strVal val="#ppt_w*0.05"/>
                                          </p:val>
                                        </p:tav>
                                        <p:tav tm="100000">
                                          <p:val>
                                            <p:strVal val="#ppt_w"/>
                                          </p:val>
                                        </p:tav>
                                      </p:tavLst>
                                    </p:anim>
                                    <p:anim calcmode="lin" valueType="num">
                                      <p:cBhvr>
                                        <p:cTn id="72" dur="1000" fill="hold"/>
                                        <p:tgtEl>
                                          <p:spTgt spid="26"/>
                                        </p:tgtEl>
                                        <p:attrNameLst>
                                          <p:attrName>ppt_h</p:attrName>
                                        </p:attrNameLst>
                                      </p:cBhvr>
                                      <p:tavLst>
                                        <p:tav tm="0">
                                          <p:val>
                                            <p:strVal val="#ppt_h"/>
                                          </p:val>
                                        </p:tav>
                                        <p:tav tm="100000">
                                          <p:val>
                                            <p:strVal val="#ppt_h"/>
                                          </p:val>
                                        </p:tav>
                                      </p:tavLst>
                                    </p:anim>
                                    <p:anim calcmode="lin" valueType="num">
                                      <p:cBhvr>
                                        <p:cTn id="73" dur="1000" fill="hold"/>
                                        <p:tgtEl>
                                          <p:spTgt spid="26"/>
                                        </p:tgtEl>
                                        <p:attrNameLst>
                                          <p:attrName>ppt_x</p:attrName>
                                        </p:attrNameLst>
                                      </p:cBhvr>
                                      <p:tavLst>
                                        <p:tav tm="0">
                                          <p:val>
                                            <p:strVal val="#ppt_x-.2"/>
                                          </p:val>
                                        </p:tav>
                                        <p:tav tm="100000">
                                          <p:val>
                                            <p:strVal val="#ppt_x"/>
                                          </p:val>
                                        </p:tav>
                                      </p:tavLst>
                                    </p:anim>
                                    <p:anim calcmode="lin" valueType="num">
                                      <p:cBhvr>
                                        <p:cTn id="74" dur="1000" fill="hold"/>
                                        <p:tgtEl>
                                          <p:spTgt spid="26"/>
                                        </p:tgtEl>
                                        <p:attrNameLst>
                                          <p:attrName>ppt_y</p:attrName>
                                        </p:attrNameLst>
                                      </p:cBhvr>
                                      <p:tavLst>
                                        <p:tav tm="0">
                                          <p:val>
                                            <p:strVal val="#ppt_y"/>
                                          </p:val>
                                        </p:tav>
                                        <p:tav tm="100000">
                                          <p:val>
                                            <p:strVal val="#ppt_y"/>
                                          </p:val>
                                        </p:tav>
                                      </p:tavLst>
                                    </p:anim>
                                    <p:animEffect transition="in" filter="fade">
                                      <p:cBhvr>
                                        <p:cTn id="75" dur="1000"/>
                                        <p:tgtEl>
                                          <p:spTgt spid="26"/>
                                        </p:tgtEl>
                                      </p:cBhvr>
                                    </p:animEffect>
                                  </p:childTnLst>
                                </p:cTn>
                              </p:par>
                            </p:childTnLst>
                          </p:cTn>
                        </p:par>
                        <p:par>
                          <p:cTn id="76" fill="hold">
                            <p:stCondLst>
                              <p:cond delay="9000"/>
                            </p:stCondLst>
                            <p:childTnLst>
                              <p:par>
                                <p:cTn id="77" presetID="54" presetClass="entr" presetSubtype="0" accel="100000"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p:cTn id="79" dur="1000" fill="hold"/>
                                        <p:tgtEl>
                                          <p:spTgt spid="29"/>
                                        </p:tgtEl>
                                        <p:attrNameLst>
                                          <p:attrName>ppt_w</p:attrName>
                                        </p:attrNameLst>
                                      </p:cBhvr>
                                      <p:tavLst>
                                        <p:tav tm="0">
                                          <p:val>
                                            <p:strVal val="#ppt_w*0.05"/>
                                          </p:val>
                                        </p:tav>
                                        <p:tav tm="100000">
                                          <p:val>
                                            <p:strVal val="#ppt_w"/>
                                          </p:val>
                                        </p:tav>
                                      </p:tavLst>
                                    </p:anim>
                                    <p:anim calcmode="lin" valueType="num">
                                      <p:cBhvr>
                                        <p:cTn id="80" dur="1000" fill="hold"/>
                                        <p:tgtEl>
                                          <p:spTgt spid="29"/>
                                        </p:tgtEl>
                                        <p:attrNameLst>
                                          <p:attrName>ppt_h</p:attrName>
                                        </p:attrNameLst>
                                      </p:cBhvr>
                                      <p:tavLst>
                                        <p:tav tm="0">
                                          <p:val>
                                            <p:strVal val="#ppt_h"/>
                                          </p:val>
                                        </p:tav>
                                        <p:tav tm="100000">
                                          <p:val>
                                            <p:strVal val="#ppt_h"/>
                                          </p:val>
                                        </p:tav>
                                      </p:tavLst>
                                    </p:anim>
                                    <p:anim calcmode="lin" valueType="num">
                                      <p:cBhvr>
                                        <p:cTn id="81" dur="1000" fill="hold"/>
                                        <p:tgtEl>
                                          <p:spTgt spid="29"/>
                                        </p:tgtEl>
                                        <p:attrNameLst>
                                          <p:attrName>ppt_x</p:attrName>
                                        </p:attrNameLst>
                                      </p:cBhvr>
                                      <p:tavLst>
                                        <p:tav tm="0">
                                          <p:val>
                                            <p:strVal val="#ppt_x-.2"/>
                                          </p:val>
                                        </p:tav>
                                        <p:tav tm="100000">
                                          <p:val>
                                            <p:strVal val="#ppt_x"/>
                                          </p:val>
                                        </p:tav>
                                      </p:tavLst>
                                    </p:anim>
                                    <p:anim calcmode="lin" valueType="num">
                                      <p:cBhvr>
                                        <p:cTn id="82" dur="1000" fill="hold"/>
                                        <p:tgtEl>
                                          <p:spTgt spid="29"/>
                                        </p:tgtEl>
                                        <p:attrNameLst>
                                          <p:attrName>ppt_y</p:attrName>
                                        </p:attrNameLst>
                                      </p:cBhvr>
                                      <p:tavLst>
                                        <p:tav tm="0">
                                          <p:val>
                                            <p:strVal val="#ppt_y"/>
                                          </p:val>
                                        </p:tav>
                                        <p:tav tm="100000">
                                          <p:val>
                                            <p:strVal val="#ppt_y"/>
                                          </p:val>
                                        </p:tav>
                                      </p:tavLst>
                                    </p:anim>
                                    <p:animEffect transition="in" filter="fade">
                                      <p:cBhvr>
                                        <p:cTn id="8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2"/>
          <p:cNvGrpSpPr/>
          <p:nvPr/>
        </p:nvGrpSpPr>
        <p:grpSpPr>
          <a:xfrm>
            <a:off x="554038" y="4148138"/>
            <a:ext cx="3214687" cy="1200150"/>
            <a:chOff x="-25" y="-362237"/>
            <a:chExt cx="2448081" cy="1522274"/>
          </a:xfrm>
        </p:grpSpPr>
        <p:sp>
          <p:nvSpPr>
            <p:cNvPr id="89124" name="Text Box 21"/>
            <p:cNvSpPr/>
            <p:nvPr/>
          </p:nvSpPr>
          <p:spPr>
            <a:xfrm>
              <a:off x="-25" y="-362237"/>
              <a:ext cx="2448081" cy="1522274"/>
            </a:xfrm>
            <a:prstGeom prst="rect">
              <a:avLst/>
            </a:prstGeom>
            <a:noFill/>
            <a:ln w="9525">
              <a:noFill/>
            </a:ln>
          </p:spPr>
          <p:txBody>
            <a:bodyPr>
              <a:spAutoFit/>
            </a:bodyPr>
            <a:p>
              <a:pPr>
                <a:spcBef>
                  <a:spcPct val="50000"/>
                </a:spcBef>
                <a:buFont typeface="Arial" panose="020B0604020202020204" pitchFamily="34" charset="0"/>
                <a:buNone/>
              </a:pPr>
              <a:r>
                <a:rPr lang="zh-CN" altLang="en-US" sz="2400" dirty="0">
                  <a:solidFill>
                    <a:srgbClr val="C00000"/>
                  </a:solidFill>
                  <a:latin typeface="宋体" panose="02010600030101010101" pitchFamily="2" charset="-122"/>
                </a:rPr>
                <a:t>适用于伤势较重的伤员，如：双人拉车、三人平托搬运等</a:t>
              </a:r>
              <a:endParaRPr lang="zh-CN" altLang="en-US" sz="2400" dirty="0">
                <a:solidFill>
                  <a:srgbClr val="C00000"/>
                </a:solidFill>
                <a:latin typeface="宋体" panose="02010600030101010101" pitchFamily="2" charset="-122"/>
              </a:endParaRPr>
            </a:p>
          </p:txBody>
        </p:sp>
        <p:sp>
          <p:nvSpPr>
            <p:cNvPr id="89125" name="Rectangle 22"/>
            <p:cNvSpPr/>
            <p:nvPr/>
          </p:nvSpPr>
          <p:spPr>
            <a:xfrm>
              <a:off x="0" y="531605"/>
              <a:ext cx="2136775" cy="417124"/>
            </a:xfrm>
            <a:prstGeom prst="rect">
              <a:avLst/>
            </a:prstGeom>
            <a:noFill/>
            <a:ln w="9525">
              <a:noFill/>
            </a:ln>
          </p:spPr>
          <p:txBody>
            <a:bodyPr>
              <a:spAutoFit/>
            </a:bodyPr>
            <a:p>
              <a:pPr marL="263525" indent="-263525" algn="r">
                <a:lnSpc>
                  <a:spcPct val="120000"/>
                </a:lnSpc>
                <a:buFont typeface="Arial" panose="020B0604020202020204" pitchFamily="34" charset="0"/>
                <a:buChar char="•"/>
              </a:pPr>
              <a:endParaRPr lang="zh-CN" altLang="en-US" sz="1400" dirty="0">
                <a:solidFill>
                  <a:srgbClr val="64646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 name="Text Box 23"/>
          <p:cNvSpPr/>
          <p:nvPr/>
        </p:nvSpPr>
        <p:spPr>
          <a:xfrm>
            <a:off x="5676900" y="4252913"/>
            <a:ext cx="3378200" cy="1200150"/>
          </a:xfrm>
          <a:prstGeom prst="rect">
            <a:avLst/>
          </a:prstGeom>
          <a:noFill/>
          <a:ln w="9525">
            <a:noFill/>
          </a:ln>
        </p:spPr>
        <p:txBody>
          <a:bodyPr>
            <a:spAutoFit/>
          </a:bodyPr>
          <a:p>
            <a:pPr>
              <a:buFont typeface="Arial" panose="020B0604020202020204" pitchFamily="34" charset="0"/>
              <a:buNone/>
            </a:pPr>
            <a:r>
              <a:rPr lang="zh-CN" altLang="en-US" sz="2400" dirty="0">
                <a:solidFill>
                  <a:srgbClr val="C00000"/>
                </a:solidFill>
                <a:latin typeface="宋体" panose="02010600030101010101" pitchFamily="2" charset="-122"/>
              </a:rPr>
              <a:t>适用于伤势严重如脊柱损伤的伤员，如：脊柱板、铲式担架等</a:t>
            </a:r>
            <a:endParaRPr lang="zh-CN" altLang="en-US" sz="2400" dirty="0">
              <a:solidFill>
                <a:srgbClr val="C00000"/>
              </a:solidFill>
              <a:latin typeface="宋体" panose="02010600030101010101" pitchFamily="2" charset="-122"/>
            </a:endParaRPr>
          </a:p>
        </p:txBody>
      </p:sp>
      <p:grpSp>
        <p:nvGrpSpPr>
          <p:cNvPr id="3" name="组合 5"/>
          <p:cNvGrpSpPr/>
          <p:nvPr/>
        </p:nvGrpSpPr>
        <p:grpSpPr>
          <a:xfrm>
            <a:off x="554038" y="1716088"/>
            <a:ext cx="3316287" cy="1217612"/>
            <a:chOff x="-52944" y="-181046"/>
            <a:chExt cx="2189719" cy="1542393"/>
          </a:xfrm>
        </p:grpSpPr>
        <p:sp>
          <p:nvSpPr>
            <p:cNvPr id="89122" name="Text Box 25"/>
            <p:cNvSpPr/>
            <p:nvPr/>
          </p:nvSpPr>
          <p:spPr>
            <a:xfrm>
              <a:off x="-52944" y="-181046"/>
              <a:ext cx="2129970" cy="1287004"/>
            </a:xfrm>
            <a:prstGeom prst="rect">
              <a:avLst/>
            </a:prstGeom>
            <a:noFill/>
            <a:ln w="9525">
              <a:noFill/>
            </a:ln>
          </p:spPr>
          <p:txBody>
            <a:bodyPr>
              <a:spAutoFit/>
            </a:bodyPr>
            <a:p>
              <a:pPr>
                <a:lnSpc>
                  <a:spcPts val="2400"/>
                </a:lnSpc>
                <a:spcBef>
                  <a:spcPct val="50000"/>
                </a:spcBef>
                <a:buFont typeface="Arial" panose="020B0604020202020204" pitchFamily="34" charset="0"/>
                <a:buNone/>
              </a:pPr>
              <a:r>
                <a:rPr lang="zh-CN" altLang="en-US" sz="2400" dirty="0">
                  <a:solidFill>
                    <a:srgbClr val="C00000"/>
                  </a:solidFill>
                  <a:latin typeface="宋体" panose="02010600030101010101" pitchFamily="2" charset="-122"/>
                </a:rPr>
                <a:t>适用于伤势较轻的伤员，如：背抱、拖行，爬行法等</a:t>
              </a:r>
              <a:endParaRPr lang="zh-CN" altLang="en-US" sz="2400" dirty="0">
                <a:solidFill>
                  <a:srgbClr val="C00000"/>
                </a:solidFill>
                <a:latin typeface="宋体" panose="02010600030101010101" pitchFamily="2" charset="-122"/>
              </a:endParaRPr>
            </a:p>
          </p:txBody>
        </p:sp>
        <p:sp>
          <p:nvSpPr>
            <p:cNvPr id="89123" name="Rectangle 26"/>
            <p:cNvSpPr/>
            <p:nvPr/>
          </p:nvSpPr>
          <p:spPr>
            <a:xfrm>
              <a:off x="0" y="531212"/>
              <a:ext cx="2136775" cy="830135"/>
            </a:xfrm>
            <a:prstGeom prst="rect">
              <a:avLst/>
            </a:prstGeom>
            <a:noFill/>
            <a:ln w="9525">
              <a:noFill/>
            </a:ln>
          </p:spPr>
          <p:txBody>
            <a:bodyPr>
              <a:spAutoFit/>
            </a:bodyPr>
            <a:p>
              <a:pPr marL="263525" indent="-263525">
                <a:lnSpc>
                  <a:spcPct val="120000"/>
                </a:lnSpc>
                <a:buFont typeface="Arial" panose="020B0604020202020204" pitchFamily="34" charset="0"/>
                <a:buChar char="•"/>
              </a:pPr>
              <a:endParaRPr lang="zh-CN" altLang="en-US" sz="1400" dirty="0">
                <a:solidFill>
                  <a:srgbClr val="646464"/>
                </a:solidFill>
                <a:latin typeface="微软雅黑" panose="020B0503020204020204" pitchFamily="34" charset="-122"/>
                <a:ea typeface="微软雅黑" panose="020B0503020204020204" pitchFamily="34" charset="-122"/>
                <a:sym typeface="微软雅黑" panose="020B0503020204020204" pitchFamily="34" charset="-122"/>
              </a:endParaRPr>
            </a:p>
            <a:p>
              <a:pPr marL="263525" indent="-263525">
                <a:lnSpc>
                  <a:spcPct val="120000"/>
                </a:lnSpc>
                <a:buFont typeface="Arial" panose="020B0604020202020204" pitchFamily="34" charset="0"/>
                <a:buChar char="•"/>
              </a:pPr>
              <a:endParaRPr lang="zh-CN" altLang="en-US" dirty="0">
                <a:latin typeface="微软雅黑" panose="020B0503020204020204" pitchFamily="34" charset="-122"/>
                <a:ea typeface="微软雅黑" panose="020B0503020204020204" pitchFamily="34" charset="-122"/>
              </a:endParaRPr>
            </a:p>
          </p:txBody>
        </p:sp>
      </p:grpSp>
      <p:grpSp>
        <p:nvGrpSpPr>
          <p:cNvPr id="4" name="组合 12"/>
          <p:cNvGrpSpPr/>
          <p:nvPr/>
        </p:nvGrpSpPr>
        <p:grpSpPr>
          <a:xfrm>
            <a:off x="3292475" y="3076575"/>
            <a:ext cx="2405063" cy="1552575"/>
            <a:chOff x="0" y="114744"/>
            <a:chExt cx="2617944" cy="1793790"/>
          </a:xfrm>
        </p:grpSpPr>
        <p:grpSp>
          <p:nvGrpSpPr>
            <p:cNvPr id="89111" name="组合 27"/>
            <p:cNvGrpSpPr/>
            <p:nvPr/>
          </p:nvGrpSpPr>
          <p:grpSpPr>
            <a:xfrm>
              <a:off x="0" y="114744"/>
              <a:ext cx="2617944" cy="1598208"/>
              <a:chOff x="0" y="114744"/>
              <a:chExt cx="2617944" cy="1598208"/>
            </a:xfrm>
          </p:grpSpPr>
          <p:sp>
            <p:nvSpPr>
              <p:cNvPr id="89120" name="Oval 8"/>
              <p:cNvSpPr/>
              <p:nvPr/>
            </p:nvSpPr>
            <p:spPr>
              <a:xfrm flipV="1">
                <a:off x="0" y="1267801"/>
                <a:ext cx="2617944" cy="445151"/>
              </a:xfrm>
              <a:prstGeom prst="ellipse">
                <a:avLst/>
              </a:prstGeom>
              <a:gradFill rotWithShape="1">
                <a:gsLst>
                  <a:gs pos="0">
                    <a:srgbClr val="000000"/>
                  </a:gs>
                  <a:gs pos="100000">
                    <a:srgbClr val="FFFFFF"/>
                  </a:gs>
                </a:gsLst>
                <a:path path="shape">
                  <a:fillToRect l="50000" t="50000" r="50000" b="50000"/>
                </a:path>
                <a:tileRect/>
              </a:gradFill>
              <a:ln w="9525">
                <a:noFill/>
              </a:ln>
            </p:spPr>
            <p:txBody>
              <a:bodyPr rot="10800000"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121" name="未知"/>
              <p:cNvSpPr/>
              <p:nvPr/>
            </p:nvSpPr>
            <p:spPr>
              <a:xfrm>
                <a:off x="518331" y="114744"/>
                <a:ext cx="1633536" cy="1500406"/>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solidFill>
                <a:srgbClr val="3366FF"/>
              </a:solidFill>
              <a:ln w="9525">
                <a:noFill/>
              </a:ln>
            </p:spPr>
            <p:txBody>
              <a:bodyPr/>
              <a:p>
                <a:pPr algn="ctr">
                  <a:lnSpc>
                    <a:spcPts val="3000"/>
                  </a:lnSpc>
                </a:pPr>
                <a:endParaRPr lang="en-US" altLang="zh-CN" sz="2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ts val="3000"/>
                  </a:lnSpc>
                </a:pPr>
                <a:r>
                  <a:rPr lang="zh-CN" altLang="en-US" sz="2800" b="1" dirty="0">
                    <a:solidFill>
                      <a:schemeClr val="bg1"/>
                    </a:solidFill>
                    <a:latin typeface="宋体" panose="02010600030101010101" pitchFamily="2" charset="-122"/>
                    <a:sym typeface="微软雅黑" panose="020B0503020204020204" pitchFamily="34" charset="-122"/>
                  </a:rPr>
                  <a:t>搬运   方法</a:t>
                </a:r>
                <a:endParaRPr lang="zh-CN" altLang="en-US" sz="2800" b="1" dirty="0">
                  <a:solidFill>
                    <a:schemeClr val="bg1"/>
                  </a:solidFill>
                  <a:latin typeface="宋体" panose="02010600030101010101" pitchFamily="2" charset="-122"/>
                  <a:sym typeface="微软雅黑" panose="020B0503020204020204" pitchFamily="34" charset="-122"/>
                </a:endParaRPr>
              </a:p>
            </p:txBody>
          </p:sp>
        </p:grpSp>
        <p:grpSp>
          <p:nvGrpSpPr>
            <p:cNvPr id="89112" name="Group 12"/>
            <p:cNvGrpSpPr/>
            <p:nvPr/>
          </p:nvGrpSpPr>
          <p:grpSpPr>
            <a:xfrm rot="-1693754" flipH="1" flipV="1">
              <a:off x="639972" y="1500853"/>
              <a:ext cx="1683638" cy="407681"/>
              <a:chOff x="-1" y="0"/>
              <a:chExt cx="836" cy="233"/>
            </a:xfrm>
          </p:grpSpPr>
          <p:grpSp>
            <p:nvGrpSpPr>
              <p:cNvPr id="89113" name="Group 13"/>
              <p:cNvGrpSpPr/>
              <p:nvPr/>
            </p:nvGrpSpPr>
            <p:grpSpPr>
              <a:xfrm>
                <a:off x="-1" y="0"/>
                <a:ext cx="742" cy="186"/>
                <a:chOff x="-1" y="0"/>
                <a:chExt cx="1118" cy="279"/>
              </a:xfrm>
            </p:grpSpPr>
            <p:sp>
              <p:nvSpPr>
                <p:cNvPr id="89117" name="AutoShape 14"/>
                <p:cNvSpPr/>
                <p:nvPr/>
              </p:nvSpPr>
              <p:spPr>
                <a:xfrm rot="5263130">
                  <a:off x="293" y="-294"/>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118" name="AutoShape 15"/>
                <p:cNvSpPr/>
                <p:nvPr/>
              </p:nvSpPr>
              <p:spPr>
                <a:xfrm rot="6078281">
                  <a:off x="429" y="-294"/>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119" name="AutoShape 17"/>
                <p:cNvSpPr/>
                <p:nvPr/>
              </p:nvSpPr>
              <p:spPr>
                <a:xfrm rot="6906313">
                  <a:off x="595" y="-242"/>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9114" name="Group 18"/>
              <p:cNvGrpSpPr/>
              <p:nvPr/>
            </p:nvGrpSpPr>
            <p:grpSpPr>
              <a:xfrm rot="1353540">
                <a:off x="243" y="67"/>
                <a:ext cx="592" cy="166"/>
                <a:chOff x="-1" y="0"/>
                <a:chExt cx="892" cy="249"/>
              </a:xfrm>
            </p:grpSpPr>
            <p:sp>
              <p:nvSpPr>
                <p:cNvPr id="89115" name="AutoShape 20"/>
                <p:cNvSpPr/>
                <p:nvPr/>
              </p:nvSpPr>
              <p:spPr>
                <a:xfrm rot="6078281">
                  <a:off x="293" y="-294"/>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116" name="AutoShape 21"/>
                <p:cNvSpPr/>
                <p:nvPr/>
              </p:nvSpPr>
              <p:spPr>
                <a:xfrm rot="6373927">
                  <a:off x="369" y="-272"/>
                  <a:ext cx="227" cy="816"/>
                </a:xfrm>
                <a:prstGeom prst="moon">
                  <a:avLst>
                    <a:gd name="adj" fmla="val 49769"/>
                  </a:avLst>
                </a:prstGeom>
                <a:solidFill>
                  <a:srgbClr val="F8F8F8">
                    <a:alpha val="3137"/>
                  </a:srgbClr>
                </a:solidFill>
                <a:ln w="9525">
                  <a:noFill/>
                </a:ln>
              </p:spPr>
              <p:txBody>
                <a:bodyPr wrap="none" anchor="ctr"/>
                <a:p>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nvGrpSpPr>
          <p:cNvPr id="10" name="组合 24"/>
          <p:cNvGrpSpPr/>
          <p:nvPr/>
        </p:nvGrpSpPr>
        <p:grpSpPr>
          <a:xfrm>
            <a:off x="1768475" y="3219450"/>
            <a:ext cx="2000250" cy="785813"/>
            <a:chOff x="0" y="0"/>
            <a:chExt cx="1304031" cy="997195"/>
          </a:xfrm>
        </p:grpSpPr>
        <p:grpSp>
          <p:nvGrpSpPr>
            <p:cNvPr id="89107" name="组合 25"/>
            <p:cNvGrpSpPr/>
            <p:nvPr/>
          </p:nvGrpSpPr>
          <p:grpSpPr>
            <a:xfrm>
              <a:off x="0" y="0"/>
              <a:ext cx="1304031" cy="997195"/>
              <a:chOff x="0" y="0"/>
              <a:chExt cx="1304031" cy="997195"/>
            </a:xfrm>
          </p:grpSpPr>
          <p:sp>
            <p:nvSpPr>
              <p:cNvPr id="89109" name="矩形 15"/>
              <p:cNvSpPr/>
              <p:nvPr/>
            </p:nvSpPr>
            <p:spPr>
              <a:xfrm>
                <a:off x="0" y="0"/>
                <a:ext cx="1304031" cy="997195"/>
              </a:xfrm>
              <a:custGeom>
                <a:avLst/>
                <a:gdLst>
                  <a:gd name="txL" fmla="*/ 0 w 1304031"/>
                  <a:gd name="txT" fmla="*/ 0 h 1080295"/>
                  <a:gd name="txR" fmla="*/ 1304031 w 1304031"/>
                  <a:gd name="txB" fmla="*/ 1080295 h 1080295"/>
                </a:gdLst>
                <a:ahLst/>
                <a:cxnLst>
                  <a:cxn ang="0">
                    <a:pos x="0" y="0"/>
                  </a:cxn>
                </a:cxnLst>
                <a:rect l="txL" t="txT" r="txR" b="txB"/>
                <a:pathLst>
                  <a:path w="1304031" h="1080295">
                    <a:moveTo>
                      <a:pt x="539751" y="1"/>
                    </a:moveTo>
                    <a:cubicBezTo>
                      <a:pt x="677987" y="103"/>
                      <a:pt x="816261" y="52940"/>
                      <a:pt x="921809" y="158487"/>
                    </a:cubicBezTo>
                    <a:lnTo>
                      <a:pt x="1304031" y="540710"/>
                    </a:lnTo>
                    <a:lnTo>
                      <a:pt x="922370" y="922370"/>
                    </a:lnTo>
                    <a:cubicBezTo>
                      <a:pt x="711585" y="1133156"/>
                      <a:pt x="369583" y="1132904"/>
                      <a:pt x="158487" y="921809"/>
                    </a:cubicBezTo>
                    <a:cubicBezTo>
                      <a:pt x="-52608" y="710714"/>
                      <a:pt x="-52860" y="368711"/>
                      <a:pt x="157926" y="157926"/>
                    </a:cubicBezTo>
                    <a:cubicBezTo>
                      <a:pt x="263319" y="52533"/>
                      <a:pt x="401516" y="-100"/>
                      <a:pt x="539751" y="1"/>
                    </a:cubicBezTo>
                    <a:close/>
                  </a:path>
                </a:pathLst>
              </a:custGeom>
              <a:gradFill rotWithShape="1">
                <a:gsLst>
                  <a:gs pos="0">
                    <a:srgbClr val="FFFFFF">
                      <a:alpha val="100000"/>
                    </a:srgbClr>
                  </a:gs>
                  <a:gs pos="100000">
                    <a:srgbClr val="DDDDDD">
                      <a:alpha val="100000"/>
                    </a:srgbClr>
                  </a:gs>
                </a:gsLst>
                <a:path path="rect">
                  <a:fillToRect l="50000" t="50000" r="50000" b="50000"/>
                </a:path>
                <a:tileRect/>
              </a:gradFill>
              <a:ln w="9525" cap="flat" cmpd="sng">
                <a:solidFill>
                  <a:srgbClr val="D7D7D7">
                    <a:alpha val="100000"/>
                  </a:srgbClr>
                </a:solidFill>
                <a:prstDash val="solid"/>
                <a:bevel/>
                <a:headEnd type="none" w="med" len="med"/>
                <a:tailEnd type="none" w="med" len="med"/>
              </a:ln>
            </p:spPr>
            <p:txBody>
              <a:bodyPr/>
              <a:p>
                <a:endParaRPr lang="zh-CN" altLang="en-US"/>
              </a:p>
            </p:txBody>
          </p:sp>
          <p:sp>
            <p:nvSpPr>
              <p:cNvPr id="89110" name="未知"/>
              <p:cNvSpPr/>
              <p:nvPr/>
            </p:nvSpPr>
            <p:spPr>
              <a:xfrm>
                <a:off x="70256" y="32528"/>
                <a:ext cx="964744" cy="661952"/>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100000"/>
                    </a:srgbClr>
                  </a:gs>
                  <a:gs pos="100000">
                    <a:srgbClr val="FF0000">
                      <a:alpha val="100000"/>
                    </a:srgbClr>
                  </a:gs>
                </a:gsLst>
                <a:lin ang="5400000" scaled="1"/>
                <a:tileRect/>
              </a:gradFill>
              <a:ln w="9525">
                <a:noFill/>
              </a:ln>
            </p:spPr>
            <p:txBody>
              <a:bodyPr/>
              <a:p>
                <a:endParaRPr lang="zh-CN" altLang="en-US"/>
              </a:p>
            </p:txBody>
          </p:sp>
        </p:grpSp>
        <p:sp>
          <p:nvSpPr>
            <p:cNvPr id="89108" name="TextBox 26"/>
            <p:cNvSpPr/>
            <p:nvPr/>
          </p:nvSpPr>
          <p:spPr>
            <a:xfrm>
              <a:off x="93145" y="169985"/>
              <a:ext cx="909909" cy="543785"/>
            </a:xfrm>
            <a:prstGeom prst="rect">
              <a:avLst/>
            </a:prstGeom>
            <a:noFill/>
            <a:ln w="9525">
              <a:noFill/>
            </a:ln>
          </p:spPr>
          <p:txBody>
            <a:bodyPr anchor="ctr">
              <a:spAutoFit/>
            </a:bodyPr>
            <a:p>
              <a:pPr algn="ctr">
                <a:lnSpc>
                  <a:spcPts val="3000"/>
                </a:lnSpc>
              </a:pPr>
              <a:r>
                <a:rPr lang="zh-CN" altLang="en-US" sz="2200" b="1" dirty="0">
                  <a:latin typeface="宋体" panose="02010600030101010101" pitchFamily="2" charset="-122"/>
                  <a:sym typeface="微软雅黑" panose="020B0503020204020204" pitchFamily="34" charset="-122"/>
                </a:rPr>
                <a:t>多人搬运</a:t>
              </a:r>
              <a:endParaRPr lang="zh-CN" altLang="en-US" sz="2200" b="1" dirty="0">
                <a:latin typeface="宋体" panose="02010600030101010101" pitchFamily="2" charset="-122"/>
              </a:endParaRPr>
            </a:p>
          </p:txBody>
        </p:sp>
      </p:grpSp>
      <p:grpSp>
        <p:nvGrpSpPr>
          <p:cNvPr id="12" name="组合 14"/>
          <p:cNvGrpSpPr/>
          <p:nvPr/>
        </p:nvGrpSpPr>
        <p:grpSpPr>
          <a:xfrm>
            <a:off x="5768975" y="3076575"/>
            <a:ext cx="2000250" cy="714375"/>
            <a:chOff x="0" y="162499"/>
            <a:chExt cx="1463698" cy="760267"/>
          </a:xfrm>
        </p:grpSpPr>
        <p:grpSp>
          <p:nvGrpSpPr>
            <p:cNvPr id="89103" name="组合 15"/>
            <p:cNvGrpSpPr/>
            <p:nvPr/>
          </p:nvGrpSpPr>
          <p:grpSpPr>
            <a:xfrm>
              <a:off x="0" y="162499"/>
              <a:ext cx="1423872" cy="760267"/>
              <a:chOff x="0" y="162499"/>
              <a:chExt cx="1423872" cy="760267"/>
            </a:xfrm>
          </p:grpSpPr>
          <p:sp>
            <p:nvSpPr>
              <p:cNvPr id="89105" name="矩形 19"/>
              <p:cNvSpPr/>
              <p:nvPr/>
            </p:nvSpPr>
            <p:spPr>
              <a:xfrm>
                <a:off x="0" y="162499"/>
                <a:ext cx="1423872" cy="760267"/>
              </a:xfrm>
              <a:custGeom>
                <a:avLst/>
                <a:gdLst>
                  <a:gd name="txL" fmla="*/ 0 w 1146667"/>
                  <a:gd name="txT" fmla="*/ 0 h 922766"/>
                  <a:gd name="txR" fmla="*/ 1146667 w 1146667"/>
                  <a:gd name="txB" fmla="*/ 922766 h 922766"/>
                </a:gdLst>
                <a:ahLst/>
                <a:cxnLst>
                  <a:cxn ang="0">
                    <a:pos x="0" y="0"/>
                  </a:cxn>
                </a:cxnLst>
                <a:rect l="txL" t="txT" r="txR" b="txB"/>
                <a:pathLst>
                  <a:path w="1146667" h="922766">
                    <a:moveTo>
                      <a:pt x="764444" y="0"/>
                    </a:moveTo>
                    <a:cubicBezTo>
                      <a:pt x="902782" y="0"/>
                      <a:pt x="1041119" y="52773"/>
                      <a:pt x="1146667" y="158321"/>
                    </a:cubicBezTo>
                    <a:cubicBezTo>
                      <a:pt x="1357762" y="369417"/>
                      <a:pt x="1357762" y="711670"/>
                      <a:pt x="1146667" y="922766"/>
                    </a:cubicBezTo>
                    <a:cubicBezTo>
                      <a:pt x="935571" y="1133861"/>
                      <a:pt x="593317" y="1133861"/>
                      <a:pt x="382222" y="922766"/>
                    </a:cubicBezTo>
                    <a:lnTo>
                      <a:pt x="0" y="540543"/>
                    </a:lnTo>
                    <a:lnTo>
                      <a:pt x="382222" y="158321"/>
                    </a:lnTo>
                    <a:cubicBezTo>
                      <a:pt x="487770" y="52773"/>
                      <a:pt x="626107" y="0"/>
                      <a:pt x="764444" y="0"/>
                    </a:cubicBezTo>
                    <a:close/>
                  </a:path>
                </a:pathLst>
              </a:custGeom>
              <a:gradFill rotWithShape="1">
                <a:gsLst>
                  <a:gs pos="0">
                    <a:srgbClr val="FFFFFF">
                      <a:alpha val="100000"/>
                    </a:srgbClr>
                  </a:gs>
                  <a:gs pos="100000">
                    <a:srgbClr val="DDDDDD">
                      <a:alpha val="100000"/>
                    </a:srgbClr>
                  </a:gs>
                </a:gsLst>
                <a:path path="rect">
                  <a:fillToRect l="50000" t="50000" r="50000" b="50000"/>
                </a:path>
                <a:tileRect/>
              </a:gradFill>
              <a:ln w="9525" cap="flat" cmpd="sng">
                <a:solidFill>
                  <a:srgbClr val="D7D7D7">
                    <a:alpha val="100000"/>
                  </a:srgbClr>
                </a:solidFill>
                <a:prstDash val="solid"/>
                <a:bevel/>
                <a:headEnd type="none" w="med" len="med"/>
                <a:tailEnd type="none" w="med" len="med"/>
              </a:ln>
            </p:spPr>
            <p:txBody>
              <a:bodyPr/>
              <a:p>
                <a:endParaRPr lang="zh-CN" altLang="en-US"/>
              </a:p>
            </p:txBody>
          </p:sp>
          <p:sp>
            <p:nvSpPr>
              <p:cNvPr id="89106" name="未知"/>
              <p:cNvSpPr/>
              <p:nvPr/>
            </p:nvSpPr>
            <p:spPr>
              <a:xfrm>
                <a:off x="328586" y="162499"/>
                <a:ext cx="1095283" cy="568762"/>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100000"/>
                    </a:srgbClr>
                  </a:gs>
                  <a:gs pos="100000">
                    <a:srgbClr val="FF0000">
                      <a:alpha val="100000"/>
                    </a:srgbClr>
                  </a:gs>
                </a:gsLst>
                <a:lin ang="5400000" scaled="1"/>
                <a:tileRect/>
              </a:gradFill>
              <a:ln w="9525">
                <a:noFill/>
              </a:ln>
            </p:spPr>
            <p:txBody>
              <a:bodyPr/>
              <a:p>
                <a:endParaRPr lang="zh-CN" altLang="en-US"/>
              </a:p>
            </p:txBody>
          </p:sp>
        </p:grpSp>
        <p:sp>
          <p:nvSpPr>
            <p:cNvPr id="89104" name="TextBox 16"/>
            <p:cNvSpPr/>
            <p:nvPr/>
          </p:nvSpPr>
          <p:spPr>
            <a:xfrm>
              <a:off x="273822" y="262728"/>
              <a:ext cx="1189876" cy="458568"/>
            </a:xfrm>
            <a:prstGeom prst="rect">
              <a:avLst/>
            </a:prstGeom>
            <a:noFill/>
            <a:ln w="9525">
              <a:noFill/>
            </a:ln>
          </p:spPr>
          <p:txBody>
            <a:bodyPr anchor="ctr">
              <a:spAutoFit/>
            </a:bodyPr>
            <a:p>
              <a:pPr algn="ctr"/>
              <a:r>
                <a:rPr lang="zh-CN" altLang="en-US" sz="2200" b="1" dirty="0">
                  <a:latin typeface="宋体" panose="02010600030101010101" pitchFamily="2" charset="-122"/>
                  <a:sym typeface="微软雅黑" panose="020B0503020204020204" pitchFamily="34" charset="-122"/>
                </a:rPr>
                <a:t>器材搬运</a:t>
              </a:r>
              <a:endParaRPr lang="zh-CN" altLang="en-US" sz="2200" b="1" dirty="0">
                <a:latin typeface="宋体" panose="02010600030101010101" pitchFamily="2" charset="-122"/>
              </a:endParaRPr>
            </a:p>
          </p:txBody>
        </p:sp>
      </p:grpSp>
      <p:grpSp>
        <p:nvGrpSpPr>
          <p:cNvPr id="14" name="组合 9"/>
          <p:cNvGrpSpPr/>
          <p:nvPr/>
        </p:nvGrpSpPr>
        <p:grpSpPr>
          <a:xfrm>
            <a:off x="3911600" y="2005013"/>
            <a:ext cx="1611313" cy="928687"/>
            <a:chOff x="0" y="0"/>
            <a:chExt cx="999704" cy="1303072"/>
          </a:xfrm>
        </p:grpSpPr>
        <p:grpSp>
          <p:nvGrpSpPr>
            <p:cNvPr id="89099" name="组合 10"/>
            <p:cNvGrpSpPr/>
            <p:nvPr/>
          </p:nvGrpSpPr>
          <p:grpSpPr>
            <a:xfrm>
              <a:off x="0" y="0"/>
              <a:ext cx="965933" cy="1303072"/>
              <a:chOff x="0" y="0"/>
              <a:chExt cx="965933" cy="1303072"/>
            </a:xfrm>
          </p:grpSpPr>
          <p:sp>
            <p:nvSpPr>
              <p:cNvPr id="89101" name="矩形 1"/>
              <p:cNvSpPr/>
              <p:nvPr/>
            </p:nvSpPr>
            <p:spPr>
              <a:xfrm>
                <a:off x="109804" y="0"/>
                <a:ext cx="763482" cy="1303072"/>
              </a:xfrm>
              <a:custGeom>
                <a:avLst/>
                <a:gdLst>
                  <a:gd name="txL" fmla="*/ 0 w 763321"/>
                  <a:gd name="txT" fmla="*/ 0 h 1303072"/>
                  <a:gd name="txR" fmla="*/ 763321 w 763321"/>
                  <a:gd name="txB" fmla="*/ 1303072 h 1303072"/>
                </a:gdLst>
                <a:ahLst/>
                <a:cxnLst>
                  <a:cxn ang="0">
                    <a:pos x="0" y="0"/>
                  </a:cxn>
                </a:cxnLst>
                <a:rect l="txL" t="txT" r="txR" b="txB"/>
                <a:pathLst>
                  <a:path w="763321" h="1303072">
                    <a:moveTo>
                      <a:pt x="381661" y="0"/>
                    </a:moveTo>
                    <a:cubicBezTo>
                      <a:pt x="519794" y="0"/>
                      <a:pt x="657928" y="52696"/>
                      <a:pt x="763321" y="158089"/>
                    </a:cubicBezTo>
                    <a:cubicBezTo>
                      <a:pt x="974107" y="368875"/>
                      <a:pt x="974107" y="710625"/>
                      <a:pt x="763321" y="921411"/>
                    </a:cubicBezTo>
                    <a:lnTo>
                      <a:pt x="381660" y="1303072"/>
                    </a:lnTo>
                    <a:lnTo>
                      <a:pt x="0" y="921411"/>
                    </a:lnTo>
                    <a:cubicBezTo>
                      <a:pt x="-210786" y="710625"/>
                      <a:pt x="-210786" y="368875"/>
                      <a:pt x="0" y="158089"/>
                    </a:cubicBezTo>
                    <a:cubicBezTo>
                      <a:pt x="105392" y="52696"/>
                      <a:pt x="243526" y="0"/>
                      <a:pt x="381661" y="0"/>
                    </a:cubicBezTo>
                    <a:close/>
                  </a:path>
                </a:pathLst>
              </a:custGeom>
              <a:gradFill rotWithShape="1">
                <a:gsLst>
                  <a:gs pos="0">
                    <a:srgbClr val="FFFFFF">
                      <a:alpha val="100000"/>
                    </a:srgbClr>
                  </a:gs>
                  <a:gs pos="100000">
                    <a:srgbClr val="DDDDDD">
                      <a:alpha val="100000"/>
                    </a:srgbClr>
                  </a:gs>
                </a:gsLst>
                <a:path path="rect">
                  <a:fillToRect l="50000" t="50000" r="50000" b="50000"/>
                </a:path>
                <a:tileRect/>
              </a:gradFill>
              <a:ln w="9525" cap="flat" cmpd="sng">
                <a:solidFill>
                  <a:srgbClr val="D7D7D7">
                    <a:alpha val="100000"/>
                  </a:srgbClr>
                </a:solidFill>
                <a:prstDash val="solid"/>
                <a:bevel/>
                <a:headEnd type="none" w="med" len="med"/>
                <a:tailEnd type="none" w="med" len="med"/>
              </a:ln>
            </p:spPr>
            <p:txBody>
              <a:bodyPr/>
              <a:p>
                <a:endParaRPr lang="zh-CN" altLang="en-US"/>
              </a:p>
            </p:txBody>
          </p:sp>
          <p:sp>
            <p:nvSpPr>
              <p:cNvPr id="89102" name="未知"/>
              <p:cNvSpPr/>
              <p:nvPr/>
            </p:nvSpPr>
            <p:spPr>
              <a:xfrm>
                <a:off x="0" y="25718"/>
                <a:ext cx="965933" cy="718895"/>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100000"/>
                    </a:srgbClr>
                  </a:gs>
                  <a:gs pos="100000">
                    <a:srgbClr val="FF0000">
                      <a:alpha val="100000"/>
                    </a:srgbClr>
                  </a:gs>
                </a:gsLst>
                <a:lin ang="5400000" scaled="1"/>
                <a:tileRect/>
              </a:gradFill>
              <a:ln w="9525">
                <a:noFill/>
              </a:ln>
            </p:spPr>
            <p:txBody>
              <a:bodyPr/>
              <a:p>
                <a:endParaRPr lang="zh-CN" altLang="en-US"/>
              </a:p>
            </p:txBody>
          </p:sp>
        </p:grpSp>
        <p:sp>
          <p:nvSpPr>
            <p:cNvPr id="89100" name="TextBox 11"/>
            <p:cNvSpPr/>
            <p:nvPr/>
          </p:nvSpPr>
          <p:spPr>
            <a:xfrm>
              <a:off x="88673" y="117229"/>
              <a:ext cx="911031" cy="647777"/>
            </a:xfrm>
            <a:prstGeom prst="rect">
              <a:avLst/>
            </a:prstGeom>
            <a:noFill/>
            <a:ln w="9525">
              <a:noFill/>
            </a:ln>
          </p:spPr>
          <p:txBody>
            <a:bodyPr anchor="ctr">
              <a:spAutoFit/>
            </a:bodyPr>
            <a:p>
              <a:pPr algn="ctr"/>
              <a:r>
                <a:rPr lang="zh-CN" altLang="en-US" sz="2400" b="1" dirty="0">
                  <a:latin typeface="宋体" panose="02010600030101010101" pitchFamily="2" charset="-122"/>
                  <a:sym typeface="微软雅黑" panose="020B0503020204020204" pitchFamily="34" charset="-122"/>
                </a:rPr>
                <a:t>单人搬运</a:t>
              </a:r>
              <a:endParaRPr lang="zh-CN" altLang="en-US" sz="2400" b="1" dirty="0">
                <a:latin typeface="宋体" panose="02010600030101010101" pitchFamily="2" charset="-122"/>
              </a:endParaRPr>
            </a:p>
          </p:txBody>
        </p:sp>
      </p:grpSp>
      <p:sp>
        <p:nvSpPr>
          <p:cNvPr id="89097"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89098"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搬运护送方法</a:t>
            </a:r>
            <a:endParaRPr lang="zh-CN" altLang="en-US" sz="3200" b="1" dirty="0">
              <a:solidFill>
                <a:srgbClr val="5F5F5F"/>
              </a:solidFill>
              <a:latin typeface="宋体" panose="02010600030101010101" pitchFamily="2" charset="-122"/>
            </a:endParaRPr>
          </a:p>
        </p:txBody>
      </p:sp>
      <p:pic>
        <p:nvPicPr>
          <p:cNvPr id="6" name="图片 5" descr="图片1"/>
          <p:cNvPicPr>
            <a:picLocks noChangeAspect="1"/>
          </p:cNvPicPr>
          <p:nvPr/>
        </p:nvPicPr>
        <p:blipFill>
          <a:blip r:embed="rId1"/>
          <a:stretch>
            <a:fillRect/>
          </a:stretch>
        </p:blipFill>
        <p:spPr>
          <a:xfrm>
            <a:off x="-6350" y="6198870"/>
            <a:ext cx="9156700" cy="706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000000"/>
                                          </p:val>
                                        </p:tav>
                                        <p:tav tm="100000">
                                          <p:val>
                                            <p:strVal val="#ppt_w"/>
                                          </p:val>
                                        </p:tav>
                                      </p:tavLst>
                                    </p:anim>
                                    <p:anim calcmode="lin" valueType="num">
                                      <p:cBhvr>
                                        <p:cTn id="14" dur="500" fill="hold"/>
                                        <p:tgtEl>
                                          <p:spTgt spid="14"/>
                                        </p:tgtEl>
                                        <p:attrNameLst>
                                          <p:attrName>ppt_h</p:attrName>
                                        </p:attrNameLst>
                                      </p:cBhvr>
                                      <p:tavLst>
                                        <p:tav tm="0">
                                          <p:val>
                                            <p:fltVal val="0.000000"/>
                                          </p:val>
                                        </p:tav>
                                        <p:tav tm="100000">
                                          <p:val>
                                            <p:strVal val="#ppt_h"/>
                                          </p:val>
                                        </p:tav>
                                      </p:tavLst>
                                    </p:anim>
                                    <p:anim calcmode="lin" valueType="num">
                                      <p:cBhvr>
                                        <p:cTn id="15" dur="500" fill="hold"/>
                                        <p:tgtEl>
                                          <p:spTgt spid="14"/>
                                        </p:tgtEl>
                                        <p:attrNameLst>
                                          <p:attrName>ppt_x</p:attrName>
                                        </p:attrNameLst>
                                      </p:cBhvr>
                                      <p:tavLst>
                                        <p:tav tm="0">
                                          <p:val>
                                            <p:fltVal val="0.500000"/>
                                          </p:val>
                                        </p:tav>
                                        <p:tav tm="100000">
                                          <p:val>
                                            <p:strVal val="#ppt_x"/>
                                          </p:val>
                                        </p:tav>
                                      </p:tavLst>
                                    </p:anim>
                                    <p:anim calcmode="lin" valueType="num">
                                      <p:cBhvr>
                                        <p:cTn id="16" dur="500" fill="hold"/>
                                        <p:tgtEl>
                                          <p:spTgt spid="14"/>
                                        </p:tgtEl>
                                        <p:attrNameLst>
                                          <p:attrName>ppt_y</p:attrName>
                                        </p:attrNameLst>
                                      </p:cBhvr>
                                      <p:tavLst>
                                        <p:tav tm="0">
                                          <p:val>
                                            <p:fltVal val="0.500000"/>
                                          </p:val>
                                        </p:tav>
                                        <p:tav tm="100000">
                                          <p:val>
                                            <p:strVal val="#ppt_y"/>
                                          </p:val>
                                        </p:tav>
                                      </p:tavLst>
                                    </p:anim>
                                  </p:childTnLst>
                                </p:cTn>
                              </p:par>
                            </p:childTnLst>
                          </p:cTn>
                        </p:par>
                        <p:par>
                          <p:cTn id="17" fill="hold">
                            <p:stCondLst>
                              <p:cond delay="15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000000"/>
                                          </p:val>
                                        </p:tav>
                                        <p:tav tm="100000">
                                          <p:val>
                                            <p:strVal val="#ppt_w"/>
                                          </p:val>
                                        </p:tav>
                                      </p:tavLst>
                                    </p:anim>
                                    <p:anim calcmode="lin" valueType="num">
                                      <p:cBhvr>
                                        <p:cTn id="21" dur="1000" fill="hold"/>
                                        <p:tgtEl>
                                          <p:spTgt spid="3"/>
                                        </p:tgtEl>
                                        <p:attrNameLst>
                                          <p:attrName>ppt_h</p:attrName>
                                        </p:attrNameLst>
                                      </p:cBhvr>
                                      <p:tavLst>
                                        <p:tav tm="0">
                                          <p:val>
                                            <p:fltVal val="0.000000"/>
                                          </p:val>
                                        </p:tav>
                                        <p:tav tm="100000">
                                          <p:val>
                                            <p:strVal val="#ppt_h"/>
                                          </p:val>
                                        </p:tav>
                                      </p:tavLst>
                                    </p:anim>
                                    <p:anim calcmode="lin" valueType="num">
                                      <p:cBhvr>
                                        <p:cTn id="22" dur="1000" fill="hold"/>
                                        <p:tgtEl>
                                          <p:spTgt spid="3"/>
                                        </p:tgtEl>
                                        <p:attrNameLst>
                                          <p:attrName>style.rotation</p:attrName>
                                        </p:attrNameLst>
                                      </p:cBhvr>
                                      <p:tavLst>
                                        <p:tav tm="0">
                                          <p:val>
                                            <p:fltVal val="90.000000"/>
                                          </p:val>
                                        </p:tav>
                                        <p:tav tm="100000">
                                          <p:val>
                                            <p:fltVal val="0.000000"/>
                                          </p:val>
                                        </p:tav>
                                      </p:tavLst>
                                    </p:anim>
                                    <p:animEffect>
                                      <p:cBhvr>
                                        <p:cTn id="23" dur="1000"/>
                                        <p:tgtEl>
                                          <p:spTgt spid="3"/>
                                        </p:tgtEl>
                                      </p:cBhvr>
                                    </p:animEffect>
                                  </p:childTnLst>
                                </p:cTn>
                              </p:par>
                            </p:childTnLst>
                          </p:cTn>
                        </p:par>
                        <p:par>
                          <p:cTn id="24" fill="hold">
                            <p:stCondLst>
                              <p:cond delay="2500"/>
                            </p:stCondLst>
                            <p:childTnLst>
                              <p:par>
                                <p:cTn id="25" presetID="23" presetClass="entr" presetSubtype="52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000000"/>
                                          </p:val>
                                        </p:tav>
                                        <p:tav tm="100000">
                                          <p:val>
                                            <p:strVal val="#ppt_w"/>
                                          </p:val>
                                        </p:tav>
                                      </p:tavLst>
                                    </p:anim>
                                    <p:anim calcmode="lin" valueType="num">
                                      <p:cBhvr>
                                        <p:cTn id="28" dur="500" fill="hold"/>
                                        <p:tgtEl>
                                          <p:spTgt spid="10"/>
                                        </p:tgtEl>
                                        <p:attrNameLst>
                                          <p:attrName>ppt_h</p:attrName>
                                        </p:attrNameLst>
                                      </p:cBhvr>
                                      <p:tavLst>
                                        <p:tav tm="0">
                                          <p:val>
                                            <p:fltVal val="0.000000"/>
                                          </p:val>
                                        </p:tav>
                                        <p:tav tm="100000">
                                          <p:val>
                                            <p:strVal val="#ppt_h"/>
                                          </p:val>
                                        </p:tav>
                                      </p:tavLst>
                                    </p:anim>
                                    <p:anim calcmode="lin" valueType="num">
                                      <p:cBhvr>
                                        <p:cTn id="29" dur="500" fill="hold"/>
                                        <p:tgtEl>
                                          <p:spTgt spid="10"/>
                                        </p:tgtEl>
                                        <p:attrNameLst>
                                          <p:attrName>ppt_x</p:attrName>
                                        </p:attrNameLst>
                                      </p:cBhvr>
                                      <p:tavLst>
                                        <p:tav tm="0">
                                          <p:val>
                                            <p:fltVal val="0.500000"/>
                                          </p:val>
                                        </p:tav>
                                        <p:tav tm="100000">
                                          <p:val>
                                            <p:strVal val="#ppt_x"/>
                                          </p:val>
                                        </p:tav>
                                      </p:tavLst>
                                    </p:anim>
                                    <p:anim calcmode="lin" valueType="num">
                                      <p:cBhvr>
                                        <p:cTn id="30" dur="500" fill="hold"/>
                                        <p:tgtEl>
                                          <p:spTgt spid="10"/>
                                        </p:tgtEl>
                                        <p:attrNameLst>
                                          <p:attrName>ppt_y</p:attrName>
                                        </p:attrNameLst>
                                      </p:cBhvr>
                                      <p:tavLst>
                                        <p:tav tm="0">
                                          <p:val>
                                            <p:fltVal val="0.500000"/>
                                          </p:val>
                                        </p:tav>
                                        <p:tav tm="100000">
                                          <p:val>
                                            <p:strVal val="#ppt_y"/>
                                          </p:val>
                                        </p:tav>
                                      </p:tavLst>
                                    </p:anim>
                                  </p:childTnLst>
                                </p:cTn>
                              </p:par>
                            </p:childTnLst>
                          </p:cTn>
                        </p:par>
                        <p:par>
                          <p:cTn id="31" fill="hold">
                            <p:stCondLst>
                              <p:cond delay="3000"/>
                            </p:stCondLst>
                            <p:childTnLst>
                              <p:par>
                                <p:cTn id="32" presetID="23" presetClass="entr" presetSubtype="52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000000"/>
                                          </p:val>
                                        </p:tav>
                                        <p:tav tm="100000">
                                          <p:val>
                                            <p:strVal val="#ppt_w"/>
                                          </p:val>
                                        </p:tav>
                                      </p:tavLst>
                                    </p:anim>
                                    <p:anim calcmode="lin" valueType="num">
                                      <p:cBhvr>
                                        <p:cTn id="35" dur="500" fill="hold"/>
                                        <p:tgtEl>
                                          <p:spTgt spid="12"/>
                                        </p:tgtEl>
                                        <p:attrNameLst>
                                          <p:attrName>ppt_h</p:attrName>
                                        </p:attrNameLst>
                                      </p:cBhvr>
                                      <p:tavLst>
                                        <p:tav tm="0">
                                          <p:val>
                                            <p:fltVal val="0.000000"/>
                                          </p:val>
                                        </p:tav>
                                        <p:tav tm="100000">
                                          <p:val>
                                            <p:strVal val="#ppt_h"/>
                                          </p:val>
                                        </p:tav>
                                      </p:tavLst>
                                    </p:anim>
                                    <p:anim calcmode="lin" valueType="num">
                                      <p:cBhvr>
                                        <p:cTn id="36" dur="500" fill="hold"/>
                                        <p:tgtEl>
                                          <p:spTgt spid="12"/>
                                        </p:tgtEl>
                                        <p:attrNameLst>
                                          <p:attrName>ppt_x</p:attrName>
                                        </p:attrNameLst>
                                      </p:cBhvr>
                                      <p:tavLst>
                                        <p:tav tm="0">
                                          <p:val>
                                            <p:fltVal val="0.500000"/>
                                          </p:val>
                                        </p:tav>
                                        <p:tav tm="100000">
                                          <p:val>
                                            <p:strVal val="#ppt_x"/>
                                          </p:val>
                                        </p:tav>
                                      </p:tavLst>
                                    </p:anim>
                                    <p:anim calcmode="lin" valueType="num">
                                      <p:cBhvr>
                                        <p:cTn id="37" dur="500" fill="hold"/>
                                        <p:tgtEl>
                                          <p:spTgt spid="12"/>
                                        </p:tgtEl>
                                        <p:attrNameLst>
                                          <p:attrName>ppt_y</p:attrName>
                                        </p:attrNameLst>
                                      </p:cBhvr>
                                      <p:tavLst>
                                        <p:tav tm="0">
                                          <p:val>
                                            <p:fltVal val="0.500000"/>
                                          </p:val>
                                        </p:tav>
                                        <p:tav tm="100000">
                                          <p:val>
                                            <p:strVal val="#ppt_y"/>
                                          </p:val>
                                        </p:tav>
                                      </p:tavLst>
                                    </p:anim>
                                  </p:childTnLst>
                                </p:cTn>
                              </p:par>
                            </p:childTnLst>
                          </p:cTn>
                        </p:par>
                        <p:par>
                          <p:cTn id="38" fill="hold">
                            <p:stCondLst>
                              <p:cond delay="3500"/>
                            </p:stCondLst>
                            <p:childTnLst>
                              <p:par>
                                <p:cTn id="39" presetID="31" presetClass="entr" presetSubtype="0" fill="hold" nodeType="afterEffect">
                                  <p:stCondLst>
                                    <p:cond delay="0"/>
                                  </p:stCondLst>
                                  <p:iterate type="lt">
                                    <p:tmPct val="5000"/>
                                  </p:iterate>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fltVal val="0.000000"/>
                                          </p:val>
                                        </p:tav>
                                        <p:tav tm="100000">
                                          <p:val>
                                            <p:strVal val="#ppt_w"/>
                                          </p:val>
                                        </p:tav>
                                      </p:tavLst>
                                    </p:anim>
                                    <p:anim calcmode="lin" valueType="num">
                                      <p:cBhvr>
                                        <p:cTn id="42" dur="1000" fill="hold"/>
                                        <p:tgtEl>
                                          <p:spTgt spid="2"/>
                                        </p:tgtEl>
                                        <p:attrNameLst>
                                          <p:attrName>ppt_h</p:attrName>
                                        </p:attrNameLst>
                                      </p:cBhvr>
                                      <p:tavLst>
                                        <p:tav tm="0">
                                          <p:val>
                                            <p:fltVal val="0.000000"/>
                                          </p:val>
                                        </p:tav>
                                        <p:tav tm="100000">
                                          <p:val>
                                            <p:strVal val="#ppt_h"/>
                                          </p:val>
                                        </p:tav>
                                      </p:tavLst>
                                    </p:anim>
                                    <p:anim calcmode="lin" valueType="num">
                                      <p:cBhvr>
                                        <p:cTn id="43" dur="1000" fill="hold"/>
                                        <p:tgtEl>
                                          <p:spTgt spid="2"/>
                                        </p:tgtEl>
                                        <p:attrNameLst>
                                          <p:attrName>style.rotation</p:attrName>
                                        </p:attrNameLst>
                                      </p:cBhvr>
                                      <p:tavLst>
                                        <p:tav tm="0">
                                          <p:val>
                                            <p:fltVal val="90.000000"/>
                                          </p:val>
                                        </p:tav>
                                        <p:tav tm="100000">
                                          <p:val>
                                            <p:fltVal val="0.000000"/>
                                          </p:val>
                                        </p:tav>
                                      </p:tavLst>
                                    </p:anim>
                                    <p:animEffect>
                                      <p:cBhvr>
                                        <p:cTn id="44" dur="1000"/>
                                        <p:tgtEl>
                                          <p:spTgt spid="2"/>
                                        </p:tgtEl>
                                      </p:cBhvr>
                                    </p:animEffect>
                                  </p:childTnLst>
                                </p:cTn>
                              </p:par>
                            </p:childTnLst>
                          </p:cTn>
                        </p:par>
                        <p:par>
                          <p:cTn id="45" fill="hold">
                            <p:stCondLst>
                              <p:cond delay="4500"/>
                            </p:stCondLst>
                            <p:childTnLst>
                              <p:par>
                                <p:cTn id="46" presetID="5" presetClass="entr" presetSubtype="1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heckerboard(across)">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90115"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搬运护送方法</a:t>
            </a:r>
            <a:endParaRPr lang="zh-CN" altLang="en-US" sz="3200" b="1" dirty="0">
              <a:solidFill>
                <a:srgbClr val="5F5F5F"/>
              </a:solidFill>
              <a:latin typeface="宋体" panose="02010600030101010101" pitchFamily="2" charset="-122"/>
            </a:endParaRPr>
          </a:p>
        </p:txBody>
      </p:sp>
      <p:sp>
        <p:nvSpPr>
          <p:cNvPr id="4" name="线形标注 2 3"/>
          <p:cNvSpPr/>
          <p:nvPr/>
        </p:nvSpPr>
        <p:spPr>
          <a:xfrm>
            <a:off x="6156325" y="1484313"/>
            <a:ext cx="500063" cy="1500188"/>
          </a:xfrm>
          <a:prstGeom prst="borderCallout2">
            <a:avLst>
              <a:gd name="adj1" fmla="val 18750"/>
              <a:gd name="adj2" fmla="val -8333"/>
              <a:gd name="adj3" fmla="val 18750"/>
              <a:gd name="adj4" fmla="val -16667"/>
              <a:gd name="adj5" fmla="val -3396"/>
              <a:gd name="adj6" fmla="val -109230"/>
            </a:avLst>
          </a:prstGeom>
          <a:solidFill>
            <a:schemeClr val="bg1"/>
          </a:solidFill>
          <a:ln w="12700">
            <a:solidFill>
              <a:srgbClr val="7030A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背负法</a:t>
            </a:r>
            <a:endPar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sp>
        <p:nvSpPr>
          <p:cNvPr id="5" name="线形标注 2 4"/>
          <p:cNvSpPr/>
          <p:nvPr/>
        </p:nvSpPr>
        <p:spPr>
          <a:xfrm>
            <a:off x="395288" y="2852738"/>
            <a:ext cx="500063" cy="1428750"/>
          </a:xfrm>
          <a:prstGeom prst="borderCallout2">
            <a:avLst>
              <a:gd name="adj1" fmla="val 18750"/>
              <a:gd name="adj2" fmla="val -8333"/>
              <a:gd name="adj3" fmla="val 18750"/>
              <a:gd name="adj4" fmla="val -16667"/>
              <a:gd name="adj5" fmla="val -37500"/>
              <a:gd name="adj6" fmla="val 128569"/>
            </a:avLst>
          </a:prstGeom>
          <a:solidFill>
            <a:schemeClr val="bg1"/>
          </a:solidFill>
          <a:ln w="12700">
            <a:solidFill>
              <a:srgbClr val="7030A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扶行法</a:t>
            </a:r>
            <a:endPar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pic>
        <p:nvPicPr>
          <p:cNvPr id="6" name="Picture 1"/>
          <p:cNvPicPr>
            <a:picLocks noChangeAspect="1" noChangeArrowheads="1"/>
          </p:cNvPicPr>
          <p:nvPr/>
        </p:nvPicPr>
        <p:blipFill>
          <a:blip r:embed="rId1" cstate="print"/>
          <a:srcRect/>
          <a:stretch>
            <a:fillRect/>
          </a:stretch>
        </p:blipFill>
        <p:spPr bwMode="auto">
          <a:xfrm>
            <a:off x="3563888" y="1412776"/>
            <a:ext cx="2181769" cy="327987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7" name="Picture 2"/>
          <p:cNvPicPr>
            <a:picLocks noChangeAspect="1" noChangeArrowheads="1"/>
          </p:cNvPicPr>
          <p:nvPr/>
        </p:nvPicPr>
        <p:blipFill>
          <a:blip r:embed="rId2" cstate="print"/>
          <a:srcRect/>
          <a:stretch>
            <a:fillRect/>
          </a:stretch>
        </p:blipFill>
        <p:spPr bwMode="auto">
          <a:xfrm>
            <a:off x="1115616" y="1412776"/>
            <a:ext cx="2186175" cy="328650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90121" name="文本框 2"/>
          <p:cNvSpPr txBox="1"/>
          <p:nvPr/>
        </p:nvSpPr>
        <p:spPr>
          <a:xfrm>
            <a:off x="323850" y="5013325"/>
            <a:ext cx="3816350" cy="923925"/>
          </a:xfrm>
          <a:prstGeom prst="rect">
            <a:avLst/>
          </a:prstGeom>
          <a:noFill/>
          <a:ln w="9525">
            <a:noFill/>
          </a:ln>
        </p:spPr>
        <p:txBody>
          <a:bodyPr>
            <a:spAutoFit/>
          </a:bodyPr>
          <a:p>
            <a:r>
              <a:rPr lang="zh-CN" altLang="en-US" dirty="0">
                <a:latin typeface="Arial" panose="020B0604020202020204" pitchFamily="34" charset="0"/>
              </a:rPr>
              <a:t>适用于搬运单侧下肢有轻伤但没有骨折，两侧或一侧上肢没有受伤在救护员帮助下能行走的伤员</a:t>
            </a:r>
            <a:endParaRPr lang="zh-CN" altLang="en-US" dirty="0">
              <a:latin typeface="Arial" panose="020B0604020202020204" pitchFamily="34" charset="0"/>
            </a:endParaRPr>
          </a:p>
        </p:txBody>
      </p:sp>
      <p:sp>
        <p:nvSpPr>
          <p:cNvPr id="90122" name="文本框 2"/>
          <p:cNvSpPr txBox="1"/>
          <p:nvPr/>
        </p:nvSpPr>
        <p:spPr>
          <a:xfrm>
            <a:off x="4572000" y="404813"/>
            <a:ext cx="4176713" cy="923925"/>
          </a:xfrm>
          <a:prstGeom prst="rect">
            <a:avLst/>
          </a:prstGeom>
          <a:noFill/>
          <a:ln w="9525">
            <a:noFill/>
          </a:ln>
        </p:spPr>
        <p:txBody>
          <a:bodyPr>
            <a:spAutoFit/>
          </a:bodyPr>
          <a:p>
            <a:r>
              <a:rPr lang="zh-CN" altLang="en-US" dirty="0">
                <a:latin typeface="Arial" panose="020B0604020202020204" pitchFamily="34" charset="0"/>
              </a:rPr>
              <a:t>适用搬运意识清醒、老弱、年幼、体型较小、体重较轻，两上肢没有受伤或仅有轻伤没有骨折的伤员</a:t>
            </a:r>
            <a:endParaRPr lang="zh-CN" altLang="en-US" dirty="0">
              <a:latin typeface="Arial" panose="020B0604020202020204" pitchFamily="34" charset="0"/>
            </a:endParaRPr>
          </a:p>
        </p:txBody>
      </p:sp>
      <p:pic>
        <p:nvPicPr>
          <p:cNvPr id="90123" name="Picture 3" descr="抱持式搬运"/>
          <p:cNvPicPr>
            <a:picLocks noChangeAspect="1"/>
          </p:cNvPicPr>
          <p:nvPr/>
        </p:nvPicPr>
        <p:blipFill>
          <a:blip r:embed="rId3">
            <a:clrChange>
              <a:clrFrom>
                <a:srgbClr val="FFFFFF"/>
              </a:clrFrom>
              <a:clrTo>
                <a:srgbClr val="FFFFFF">
                  <a:alpha val="0"/>
                </a:srgbClr>
              </a:clrTo>
            </a:clrChange>
            <a:lum bright="12000" contrast="42000"/>
          </a:blip>
          <a:stretch>
            <a:fillRect/>
          </a:stretch>
        </p:blipFill>
        <p:spPr>
          <a:xfrm>
            <a:off x="5867400" y="3141663"/>
            <a:ext cx="2017713" cy="2484437"/>
          </a:xfrm>
          <a:prstGeom prst="rect">
            <a:avLst/>
          </a:prstGeom>
          <a:solidFill>
            <a:srgbClr val="FFFFFF"/>
          </a:solidFill>
          <a:ln w="9525" cap="flat" cmpd="sng">
            <a:solidFill>
              <a:srgbClr val="FF33CC"/>
            </a:solidFill>
            <a:prstDash val="solid"/>
            <a:miter/>
            <a:headEnd type="none" w="med" len="med"/>
            <a:tailEnd type="none" w="med" len="med"/>
          </a:ln>
        </p:spPr>
      </p:pic>
      <p:sp>
        <p:nvSpPr>
          <p:cNvPr id="13" name="线形标注 2 12"/>
          <p:cNvSpPr/>
          <p:nvPr/>
        </p:nvSpPr>
        <p:spPr>
          <a:xfrm>
            <a:off x="8388350" y="4005263"/>
            <a:ext cx="500063" cy="1500188"/>
          </a:xfrm>
          <a:prstGeom prst="borderCallout2">
            <a:avLst>
              <a:gd name="adj1" fmla="val 18750"/>
              <a:gd name="adj2" fmla="val -8333"/>
              <a:gd name="adj3" fmla="val 18750"/>
              <a:gd name="adj4" fmla="val -16667"/>
              <a:gd name="adj5" fmla="val -16290"/>
              <a:gd name="adj6" fmla="val -105714"/>
            </a:avLst>
          </a:prstGeom>
          <a:solidFill>
            <a:schemeClr val="bg1"/>
          </a:solidFill>
          <a:ln w="12700">
            <a:solidFill>
              <a:srgbClr val="7030A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抱持法</a:t>
            </a:r>
            <a:endPar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sp>
        <p:nvSpPr>
          <p:cNvPr id="14" name="文本框 3"/>
          <p:cNvSpPr txBox="1"/>
          <p:nvPr/>
        </p:nvSpPr>
        <p:spPr>
          <a:xfrm>
            <a:off x="5652120" y="5733256"/>
            <a:ext cx="2736304" cy="646331"/>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marR="0" defTabSz="914400">
              <a:buClrTx/>
              <a:buSzTx/>
              <a:buFontTx/>
              <a:buNone/>
              <a:defRPr/>
            </a:pPr>
            <a:r>
              <a:rPr kumimoji="0" lang="zh-CN" altLang="en-US" b="1" kern="1200" cap="none" spc="0" normalizeH="0" baseline="0" noProof="0" dirty="0">
                <a:latin typeface="宋体" panose="02010600030101010101" pitchFamily="2" charset="-122"/>
                <a:ea typeface="宋体" panose="02010600030101010101" pitchFamily="2" charset="-122"/>
                <a:cs typeface="+mn-cs"/>
              </a:rPr>
              <a:t>年幼体轻，伤病较轻或只有手足部骨折</a:t>
            </a:r>
            <a:endParaRPr kumimoji="0" lang="zh-CN" altLang="en-US" b="1" kern="1200" cap="none" spc="0" normalizeH="0" baseline="0" noProof="0" dirty="0">
              <a:latin typeface="宋体" panose="02010600030101010101" pitchFamily="2" charset="-122"/>
              <a:ea typeface="宋体" panose="02010600030101010101" pitchFamily="2" charset="-122"/>
              <a:cs typeface="+mn-cs"/>
            </a:endParaRPr>
          </a:p>
        </p:txBody>
      </p:sp>
      <p:sp>
        <p:nvSpPr>
          <p:cNvPr id="2" name="文本框 1"/>
          <p:cNvSpPr txBox="1"/>
          <p:nvPr/>
        </p:nvSpPr>
        <p:spPr>
          <a:xfrm>
            <a:off x="672465" y="868680"/>
            <a:ext cx="3331845" cy="460375"/>
          </a:xfrm>
          <a:prstGeom prst="rect">
            <a:avLst/>
          </a:prstGeom>
          <a:noFill/>
        </p:spPr>
        <p:txBody>
          <a:bodyPr wrap="square" rtlCol="0">
            <a:spAutoFit/>
          </a:bodyPr>
          <a:p>
            <a:r>
              <a:rPr lang="zh-CN" altLang="en-US" sz="2400">
                <a:ln w="22225">
                  <a:solidFill>
                    <a:schemeClr val="accent2"/>
                  </a:solidFill>
                  <a:prstDash val="solid"/>
                </a:ln>
                <a:solidFill>
                  <a:schemeClr val="accent2">
                    <a:lumMod val="40000"/>
                    <a:lumOff val="60000"/>
                  </a:schemeClr>
                </a:solidFill>
                <a:effectLst/>
              </a:rPr>
              <a:t>单人徒手搬运方法</a:t>
            </a:r>
            <a:endParaRPr lang="zh-CN" altLang="en-US" sz="2400">
              <a:ln w="22225">
                <a:solidFill>
                  <a:schemeClr val="accent2"/>
                </a:solidFill>
                <a:prstDash val="solid"/>
              </a:ln>
              <a:solidFill>
                <a:schemeClr val="accent2">
                  <a:lumMod val="40000"/>
                  <a:lumOff val="60000"/>
                </a:schemeClr>
              </a:solidFill>
              <a:effectLst/>
            </a:endParaRPr>
          </a:p>
        </p:txBody>
      </p:sp>
      <p:pic>
        <p:nvPicPr>
          <p:cNvPr id="3" name="图片 2" descr="图片1"/>
          <p:cNvPicPr>
            <a:picLocks noChangeAspect="1"/>
          </p:cNvPicPr>
          <p:nvPr/>
        </p:nvPicPr>
        <p:blipFill>
          <a:blip r:embed="rId4"/>
          <a:stretch>
            <a:fillRect/>
          </a:stretch>
        </p:blipFill>
        <p:spPr>
          <a:xfrm>
            <a:off x="-6350" y="6293485"/>
            <a:ext cx="9156700" cy="611505"/>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ChangeAspect="1" noChangeArrowheads="1"/>
          </p:cNvPicPr>
          <p:nvPr/>
        </p:nvPicPr>
        <p:blipFill>
          <a:blip r:embed="rId1" cstate="print"/>
          <a:srcRect/>
          <a:stretch>
            <a:fillRect/>
          </a:stretch>
        </p:blipFill>
        <p:spPr bwMode="auto">
          <a:xfrm>
            <a:off x="5148064" y="836712"/>
            <a:ext cx="3528392" cy="187220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4" name="线形标注 2 3"/>
          <p:cNvSpPr/>
          <p:nvPr/>
        </p:nvSpPr>
        <p:spPr>
          <a:xfrm>
            <a:off x="8459788" y="2997200"/>
            <a:ext cx="500063" cy="1214438"/>
          </a:xfrm>
          <a:prstGeom prst="borderCallout2">
            <a:avLst>
              <a:gd name="adj1" fmla="val 18750"/>
              <a:gd name="adj2" fmla="val -8333"/>
              <a:gd name="adj3" fmla="val 18750"/>
              <a:gd name="adj4" fmla="val -16667"/>
              <a:gd name="adj5" fmla="val -10736"/>
              <a:gd name="adj6" fmla="val -91583"/>
            </a:avLst>
          </a:prstGeom>
          <a:solidFill>
            <a:schemeClr val="bg1"/>
          </a:solidFill>
          <a:ln w="12700">
            <a:solidFill>
              <a:srgbClr val="7030A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l" defTabSz="914400" rtl="0" eaLnBrk="1" fontAlgn="auto" latinLnBrk="0" hangingPunct="1">
              <a:lnSpc>
                <a:spcPts val="2400"/>
              </a:lnSpc>
              <a:spcBef>
                <a:spcPts val="0"/>
              </a:spcBef>
              <a:spcAft>
                <a:spcPts val="0"/>
              </a:spcAft>
              <a:buClrTx/>
              <a:buSzTx/>
              <a:buFont typeface="Arial" panose="020B0604020202020204" pitchFamily="34" charset="0"/>
              <a:buNone/>
              <a:defRPr/>
            </a:pPr>
            <a:r>
              <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爬行法</a:t>
            </a:r>
            <a:endPar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pic>
        <p:nvPicPr>
          <p:cNvPr id="5" name="Picture 4"/>
          <p:cNvPicPr>
            <a:picLocks noChangeAspect="1" noChangeArrowheads="1"/>
          </p:cNvPicPr>
          <p:nvPr/>
        </p:nvPicPr>
        <p:blipFill>
          <a:blip r:embed="rId2" cstate="print"/>
          <a:srcRect/>
          <a:stretch>
            <a:fillRect/>
          </a:stretch>
        </p:blipFill>
        <p:spPr bwMode="auto">
          <a:xfrm>
            <a:off x="179512" y="4797152"/>
            <a:ext cx="3816424" cy="157204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6" name="Picture 5"/>
          <p:cNvPicPr>
            <a:picLocks noChangeAspect="1" noChangeArrowheads="1"/>
          </p:cNvPicPr>
          <p:nvPr/>
        </p:nvPicPr>
        <p:blipFill>
          <a:blip r:embed="rId3" cstate="print"/>
          <a:srcRect/>
          <a:stretch>
            <a:fillRect/>
          </a:stretch>
        </p:blipFill>
        <p:spPr bwMode="auto">
          <a:xfrm>
            <a:off x="179512" y="2996952"/>
            <a:ext cx="3816424" cy="16561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8" name="线形标注 2 7"/>
          <p:cNvSpPr/>
          <p:nvPr/>
        </p:nvSpPr>
        <p:spPr>
          <a:xfrm>
            <a:off x="4284663" y="2781300"/>
            <a:ext cx="500063" cy="1214438"/>
          </a:xfrm>
          <a:prstGeom prst="borderCallout2">
            <a:avLst>
              <a:gd name="adj1" fmla="val 18750"/>
              <a:gd name="adj2" fmla="val -8333"/>
              <a:gd name="adj3" fmla="val 18750"/>
              <a:gd name="adj4" fmla="val -16667"/>
              <a:gd name="adj5" fmla="val 47556"/>
              <a:gd name="adj6" fmla="val -177113"/>
            </a:avLst>
          </a:prstGeom>
          <a:solidFill>
            <a:schemeClr val="bg1"/>
          </a:solidFill>
          <a:ln w="12700">
            <a:solidFill>
              <a:srgbClr val="7030A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l" defTabSz="914400" rtl="0" eaLnBrk="1" fontAlgn="auto" latinLnBrk="0" hangingPunct="1">
              <a:lnSpc>
                <a:spcPts val="2400"/>
              </a:lnSpc>
              <a:spcBef>
                <a:spcPts val="0"/>
              </a:spcBef>
              <a:spcAft>
                <a:spcPts val="0"/>
              </a:spcAft>
              <a:buClrTx/>
              <a:buSzTx/>
              <a:buFont typeface="Arial" panose="020B0604020202020204" pitchFamily="34" charset="0"/>
              <a:buNone/>
              <a:defRPr/>
            </a:pPr>
            <a:r>
              <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拖行法</a:t>
            </a:r>
            <a:endParaRPr kumimoji="1"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sp>
        <p:nvSpPr>
          <p:cNvPr id="91144"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91145"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搬运护送方法</a:t>
            </a:r>
            <a:endParaRPr lang="zh-CN" altLang="en-US" sz="3200" b="1" dirty="0">
              <a:solidFill>
                <a:srgbClr val="5F5F5F"/>
              </a:solidFill>
              <a:latin typeface="宋体" panose="02010600030101010101" pitchFamily="2" charset="-122"/>
            </a:endParaRPr>
          </a:p>
        </p:txBody>
      </p:sp>
      <p:sp>
        <p:nvSpPr>
          <p:cNvPr id="91146" name="矩形 11"/>
          <p:cNvSpPr/>
          <p:nvPr/>
        </p:nvSpPr>
        <p:spPr>
          <a:xfrm>
            <a:off x="5219700" y="2997200"/>
            <a:ext cx="3168650" cy="1570038"/>
          </a:xfrm>
          <a:prstGeom prst="rect">
            <a:avLst/>
          </a:prstGeom>
          <a:noFill/>
          <a:ln w="9525" cap="flat" cmpd="sng">
            <a:solidFill>
              <a:schemeClr val="accent1"/>
            </a:solidFill>
            <a:prstDash val="solid"/>
            <a:miter/>
            <a:headEnd type="none" w="med" len="med"/>
            <a:tailEnd type="none" w="med" len="med"/>
          </a:ln>
        </p:spPr>
        <p:txBody>
          <a:bodyPr>
            <a:spAutoFit/>
          </a:bodyPr>
          <a:p>
            <a:r>
              <a:rPr lang="zh-CN" altLang="en-US" sz="2400" dirty="0">
                <a:latin typeface="Arial" panose="020B0604020202020204" pitchFamily="34" charset="0"/>
              </a:rPr>
              <a:t>适用于空间狭窄或有浓烟的环境下，搬运两侧上肢没有受伤或仅有轻伤的伤员。</a:t>
            </a:r>
            <a:endParaRPr lang="zh-CN" altLang="en-US" sz="2400" dirty="0">
              <a:latin typeface="Arial" panose="020B0604020202020204" pitchFamily="34" charset="0"/>
            </a:endParaRPr>
          </a:p>
        </p:txBody>
      </p:sp>
      <p:pic>
        <p:nvPicPr>
          <p:cNvPr id="91147" name="图片 10" descr="QQ图片20171007151734.png"/>
          <p:cNvPicPr>
            <a:picLocks noChangeAspect="1"/>
          </p:cNvPicPr>
          <p:nvPr/>
        </p:nvPicPr>
        <p:blipFill>
          <a:blip r:embed="rId4"/>
          <a:stretch>
            <a:fillRect/>
          </a:stretch>
        </p:blipFill>
        <p:spPr>
          <a:xfrm>
            <a:off x="251460" y="981075"/>
            <a:ext cx="3673475" cy="2016125"/>
          </a:xfrm>
          <a:prstGeom prst="rect">
            <a:avLst/>
          </a:prstGeom>
          <a:noFill/>
          <a:ln w="9525">
            <a:noFill/>
          </a:ln>
        </p:spPr>
      </p:pic>
      <p:sp>
        <p:nvSpPr>
          <p:cNvPr id="3" name="文本框 2"/>
          <p:cNvSpPr txBox="1"/>
          <p:nvPr/>
        </p:nvSpPr>
        <p:spPr>
          <a:xfrm>
            <a:off x="4506595" y="5500370"/>
            <a:ext cx="3331845" cy="521970"/>
          </a:xfrm>
          <a:prstGeom prst="rect">
            <a:avLst/>
          </a:prstGeom>
          <a:noFill/>
        </p:spPr>
        <p:txBody>
          <a:bodyPr wrap="square" rtlCol="0">
            <a:spAutoFit/>
          </a:bodyPr>
          <a:p>
            <a:r>
              <a:rPr lang="zh-CN" altLang="en-US" sz="2800">
                <a:ln w="22225">
                  <a:solidFill>
                    <a:schemeClr val="accent2"/>
                  </a:solidFill>
                  <a:prstDash val="solid"/>
                </a:ln>
                <a:solidFill>
                  <a:schemeClr val="accent2">
                    <a:lumMod val="40000"/>
                    <a:lumOff val="60000"/>
                  </a:schemeClr>
                </a:solidFill>
                <a:effectLst/>
              </a:rPr>
              <a:t>单人徒手搬运方法</a:t>
            </a:r>
            <a:endParaRPr lang="zh-CN" altLang="en-US" sz="2800">
              <a:ln w="22225">
                <a:solidFill>
                  <a:schemeClr val="accent2"/>
                </a:solidFill>
                <a:prstDash val="solid"/>
              </a:ln>
              <a:solidFill>
                <a:schemeClr val="accent2">
                  <a:lumMod val="40000"/>
                  <a:lumOff val="60000"/>
                </a:schemeClr>
              </a:solidFill>
              <a:effectLst/>
            </a:endParaRPr>
          </a:p>
        </p:txBody>
      </p:sp>
      <p:pic>
        <p:nvPicPr>
          <p:cNvPr id="9" name="图片 8" descr="图片1"/>
          <p:cNvPicPr>
            <a:picLocks noChangeAspect="1"/>
          </p:cNvPicPr>
          <p:nvPr/>
        </p:nvPicPr>
        <p:blipFill>
          <a:blip r:embed="rId5"/>
          <a:stretch>
            <a:fillRect/>
          </a:stretch>
        </p:blipFill>
        <p:spPr>
          <a:xfrm>
            <a:off x="-6350" y="6275705"/>
            <a:ext cx="9156700" cy="629285"/>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3" descr="DSCF0409">
            <a:hlinkClick r:id="rId1" action="ppaction://hlinkfile"/>
          </p:cNvPr>
          <p:cNvPicPr>
            <a:picLocks noChangeAspect="1" noChangeArrowheads="1"/>
          </p:cNvPicPr>
          <p:nvPr/>
        </p:nvPicPr>
        <p:blipFill>
          <a:blip r:embed="rId2" cstate="print"/>
          <a:srcRect/>
          <a:stretch>
            <a:fillRect/>
          </a:stretch>
        </p:blipFill>
        <p:spPr bwMode="auto">
          <a:xfrm>
            <a:off x="6804248" y="692696"/>
            <a:ext cx="1822537" cy="118055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3" name="线形标注 2 2"/>
          <p:cNvSpPr/>
          <p:nvPr/>
        </p:nvSpPr>
        <p:spPr>
          <a:xfrm>
            <a:off x="6516688" y="2276475"/>
            <a:ext cx="1357313" cy="500063"/>
          </a:xfrm>
          <a:prstGeom prst="borderCallout2">
            <a:avLst>
              <a:gd name="adj1" fmla="val 18750"/>
              <a:gd name="adj2" fmla="val -8333"/>
              <a:gd name="adj3" fmla="val 18750"/>
              <a:gd name="adj4" fmla="val -16667"/>
              <a:gd name="adj5" fmla="val 148880"/>
              <a:gd name="adj6" fmla="val -53484"/>
            </a:avLst>
          </a:prstGeom>
          <a:solidFill>
            <a:schemeClr val="bg1"/>
          </a:solidFill>
          <a:ln w="12700">
            <a:solidFill>
              <a:srgbClr val="7030A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1" lang="zh-CN" altLang="en-US" sz="22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 轿杠式</a:t>
            </a:r>
            <a:endParaRPr kumimoji="1" lang="zh-CN" altLang="en-US" sz="22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pic>
        <p:nvPicPr>
          <p:cNvPr id="4" name="Picture 1"/>
          <p:cNvPicPr>
            <a:picLocks noChangeAspect="1" noChangeArrowheads="1"/>
          </p:cNvPicPr>
          <p:nvPr/>
        </p:nvPicPr>
        <p:blipFill>
          <a:blip r:embed="rId3" cstate="print"/>
          <a:srcRect/>
          <a:stretch>
            <a:fillRect/>
          </a:stretch>
        </p:blipFill>
        <p:spPr bwMode="auto">
          <a:xfrm>
            <a:off x="3779912" y="2060848"/>
            <a:ext cx="2047574" cy="309170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Picture 1"/>
          <p:cNvPicPr>
            <a:picLocks noChangeAspect="1" noChangeArrowheads="1"/>
          </p:cNvPicPr>
          <p:nvPr/>
        </p:nvPicPr>
        <p:blipFill>
          <a:blip r:embed="rId4" cstate="print"/>
          <a:srcRect/>
          <a:stretch>
            <a:fillRect/>
          </a:stretch>
        </p:blipFill>
        <p:spPr bwMode="auto">
          <a:xfrm>
            <a:off x="1259632" y="1988840"/>
            <a:ext cx="2043235" cy="307161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线形标注 2 5"/>
          <p:cNvSpPr/>
          <p:nvPr/>
        </p:nvSpPr>
        <p:spPr>
          <a:xfrm>
            <a:off x="539750" y="3644900"/>
            <a:ext cx="500063" cy="1500188"/>
          </a:xfrm>
          <a:prstGeom prst="borderCallout2">
            <a:avLst>
              <a:gd name="adj1" fmla="val 18750"/>
              <a:gd name="adj2" fmla="val -8333"/>
              <a:gd name="adj3" fmla="val 18750"/>
              <a:gd name="adj4" fmla="val -16667"/>
              <a:gd name="adj5" fmla="val -37500"/>
              <a:gd name="adj6" fmla="val 128569"/>
            </a:avLst>
          </a:prstGeom>
          <a:solidFill>
            <a:schemeClr val="bg1"/>
          </a:solidFill>
          <a:ln w="12700">
            <a:solidFill>
              <a:srgbClr val="7030A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1" lang="zh-CN" altLang="en-US" sz="22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双人拉车</a:t>
            </a:r>
            <a:endParaRPr kumimoji="1" lang="zh-CN" altLang="en-US" sz="22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sp>
        <p:nvSpPr>
          <p:cNvPr id="9216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92169"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搬运护送方法</a:t>
            </a:r>
            <a:endParaRPr lang="zh-CN" altLang="en-US" sz="3200" b="1" dirty="0">
              <a:solidFill>
                <a:srgbClr val="5F5F5F"/>
              </a:solidFill>
              <a:latin typeface="宋体" panose="02010600030101010101" pitchFamily="2" charset="-122"/>
            </a:endParaRPr>
          </a:p>
        </p:txBody>
      </p:sp>
      <p:sp>
        <p:nvSpPr>
          <p:cNvPr id="11" name="矩形 10"/>
          <p:cNvSpPr/>
          <p:nvPr/>
        </p:nvSpPr>
        <p:spPr>
          <a:xfrm>
            <a:off x="250825" y="5300663"/>
            <a:ext cx="3889375" cy="92392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宋体" panose="02010600030101010101" pitchFamily="2" charset="-122"/>
                <a:ea typeface="宋体" panose="02010600030101010101" pitchFamily="2" charset="-122"/>
                <a:cs typeface="+mn-cs"/>
              </a:rPr>
              <a:t>适用于在狭窄地方搬运无上肢、脊柱、骨盆及下肢骨折的伤员，或用于将伤员移上椅子、担架</a:t>
            </a:r>
            <a:endParaRPr kumimoji="0" lang="zh-CN" altLang="en-US" sz="1800" b="0" i="0" u="none" strike="noStrike" kern="120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宋体" panose="02010600030101010101" pitchFamily="2" charset="-122"/>
              <a:ea typeface="宋体" panose="02010600030101010101" pitchFamily="2" charset="-122"/>
              <a:cs typeface="+mn-cs"/>
            </a:endParaRPr>
          </a:p>
        </p:txBody>
      </p:sp>
      <p:sp>
        <p:nvSpPr>
          <p:cNvPr id="12" name="矩形 11"/>
          <p:cNvSpPr/>
          <p:nvPr/>
        </p:nvSpPr>
        <p:spPr>
          <a:xfrm>
            <a:off x="6011863" y="4005263"/>
            <a:ext cx="2987675" cy="92392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rPr>
              <a:t>适用于无脊柱、骨盆及大腿骨折，能用双手或一只手抓紧救护员的伤员</a:t>
            </a:r>
            <a:endParaRPr kumimoji="0" lang="zh-CN" altLang="en-US" sz="1800" b="0" i="0" u="none" strike="noStrike" kern="120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endParaRPr>
          </a:p>
        </p:txBody>
      </p:sp>
      <p:sp>
        <p:nvSpPr>
          <p:cNvPr id="8" name="文本框 7"/>
          <p:cNvSpPr txBox="1"/>
          <p:nvPr/>
        </p:nvSpPr>
        <p:spPr>
          <a:xfrm>
            <a:off x="513080" y="1130300"/>
            <a:ext cx="3536315" cy="521970"/>
          </a:xfrm>
          <a:prstGeom prst="rect">
            <a:avLst/>
          </a:prstGeom>
          <a:noFill/>
        </p:spPr>
        <p:txBody>
          <a:bodyPr wrap="square" rtlCol="0">
            <a:spAutoFit/>
            <a:scene3d>
              <a:camera prst="orthographicFront"/>
              <a:lightRig rig="threePt" dir="t"/>
            </a:scene3d>
          </a:bodyPr>
          <a:p>
            <a:r>
              <a:rPr lang="zh-CN" altLang="en-US" sz="2800">
                <a:ln w="22225">
                  <a:solidFill>
                    <a:schemeClr val="accent2"/>
                  </a:solidFill>
                  <a:prstDash val="solid"/>
                </a:ln>
                <a:solidFill>
                  <a:schemeClr val="accent2">
                    <a:lumMod val="40000"/>
                    <a:lumOff val="60000"/>
                  </a:schemeClr>
                </a:solidFill>
                <a:effectLst/>
              </a:rPr>
              <a:t>双人徒手搬运方法</a:t>
            </a:r>
            <a:endParaRPr lang="zh-CN" altLang="en-US" sz="2800">
              <a:ln w="22225">
                <a:solidFill>
                  <a:schemeClr val="accent2"/>
                </a:solidFill>
                <a:prstDash val="solid"/>
              </a:ln>
              <a:solidFill>
                <a:schemeClr val="accent2">
                  <a:lumMod val="40000"/>
                  <a:lumOff val="60000"/>
                </a:schemeClr>
              </a:solidFill>
              <a:effectLst/>
            </a:endParaRPr>
          </a:p>
        </p:txBody>
      </p:sp>
      <p:pic>
        <p:nvPicPr>
          <p:cNvPr id="9" name="图片 8" descr="图片1"/>
          <p:cNvPicPr>
            <a:picLocks noChangeAspect="1"/>
          </p:cNvPicPr>
          <p:nvPr/>
        </p:nvPicPr>
        <p:blipFill>
          <a:blip r:embed="rId5"/>
          <a:stretch>
            <a:fillRect/>
          </a:stretch>
        </p:blipFill>
        <p:spPr>
          <a:xfrm>
            <a:off x="-6350" y="6300470"/>
            <a:ext cx="9156700" cy="715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7"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93188"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搬运护送方法</a:t>
            </a:r>
            <a:endParaRPr lang="zh-CN" altLang="en-US" sz="3200" b="1" dirty="0">
              <a:solidFill>
                <a:srgbClr val="5F5F5F"/>
              </a:solidFill>
              <a:latin typeface="宋体" panose="02010600030101010101" pitchFamily="2" charset="-122"/>
            </a:endParaRPr>
          </a:p>
        </p:txBody>
      </p:sp>
      <p:pic>
        <p:nvPicPr>
          <p:cNvPr id="93189" name="Picture 1" descr="C:\Users\Administrator\AppData\Roaming\Tencent\Users\1210877157\QQ\WinTemp\RichOle\U12JZ4MD[STZ04UP@$CKD9O.png"/>
          <p:cNvPicPr>
            <a:picLocks noChangeAspect="1"/>
          </p:cNvPicPr>
          <p:nvPr/>
        </p:nvPicPr>
        <p:blipFill>
          <a:blip r:embed="rId1"/>
          <a:stretch>
            <a:fillRect/>
          </a:stretch>
        </p:blipFill>
        <p:spPr>
          <a:xfrm>
            <a:off x="755650" y="1557338"/>
            <a:ext cx="5375275" cy="4464050"/>
          </a:xfrm>
          <a:prstGeom prst="rect">
            <a:avLst/>
          </a:prstGeom>
          <a:noFill/>
          <a:ln w="9525">
            <a:noFill/>
          </a:ln>
        </p:spPr>
      </p:pic>
      <p:sp>
        <p:nvSpPr>
          <p:cNvPr id="11" name="线形标注 2 10"/>
          <p:cNvSpPr/>
          <p:nvPr/>
        </p:nvSpPr>
        <p:spPr>
          <a:xfrm>
            <a:off x="6804025" y="1773238"/>
            <a:ext cx="1357313" cy="500063"/>
          </a:xfrm>
          <a:prstGeom prst="borderCallout2">
            <a:avLst>
              <a:gd name="adj1" fmla="val 18750"/>
              <a:gd name="adj2" fmla="val -8333"/>
              <a:gd name="adj3" fmla="val 18750"/>
              <a:gd name="adj4" fmla="val -16667"/>
              <a:gd name="adj5" fmla="val 148880"/>
              <a:gd name="adj6" fmla="val -53484"/>
            </a:avLst>
          </a:prstGeom>
          <a:solidFill>
            <a:schemeClr val="bg1"/>
          </a:solidFill>
          <a:ln w="12700">
            <a:solidFill>
              <a:srgbClr val="7030A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1" lang="zh-CN" altLang="en-US" sz="22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 椅托式</a:t>
            </a:r>
            <a:endParaRPr kumimoji="1" lang="zh-CN" altLang="en-US" sz="22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sp>
        <p:nvSpPr>
          <p:cNvPr id="12" name="矩形 11"/>
          <p:cNvSpPr/>
          <p:nvPr/>
        </p:nvSpPr>
        <p:spPr>
          <a:xfrm>
            <a:off x="6156325" y="2997200"/>
            <a:ext cx="2987675" cy="646113"/>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rPr>
              <a:t>适用于无脊柱、骨盆及大腿骨折，清醒但体弱的伤员</a:t>
            </a:r>
            <a:endParaRPr kumimoji="0" lang="zh-CN" altLang="en-US" sz="1800" b="0" i="0" u="none" strike="noStrike" kern="120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endParaRPr>
          </a:p>
        </p:txBody>
      </p:sp>
      <p:sp>
        <p:nvSpPr>
          <p:cNvPr id="8" name="文本框 7"/>
          <p:cNvSpPr txBox="1"/>
          <p:nvPr/>
        </p:nvSpPr>
        <p:spPr>
          <a:xfrm>
            <a:off x="1254125" y="914400"/>
            <a:ext cx="3536315" cy="521970"/>
          </a:xfrm>
          <a:prstGeom prst="rect">
            <a:avLst/>
          </a:prstGeom>
          <a:noFill/>
        </p:spPr>
        <p:txBody>
          <a:bodyPr wrap="square" rtlCol="0">
            <a:spAutoFit/>
            <a:scene3d>
              <a:camera prst="orthographicFront"/>
              <a:lightRig rig="threePt" dir="t"/>
            </a:scene3d>
          </a:bodyPr>
          <a:p>
            <a:r>
              <a:rPr lang="zh-CN" altLang="en-US" sz="2800">
                <a:ln w="22225">
                  <a:solidFill>
                    <a:schemeClr val="accent2"/>
                  </a:solidFill>
                  <a:prstDash val="solid"/>
                </a:ln>
                <a:solidFill>
                  <a:schemeClr val="accent2">
                    <a:lumMod val="40000"/>
                    <a:lumOff val="60000"/>
                  </a:schemeClr>
                </a:solidFill>
                <a:effectLst/>
              </a:rPr>
              <a:t>双人徒手搬运方法</a:t>
            </a:r>
            <a:endParaRPr lang="zh-CN" altLang="en-US" sz="2800">
              <a:ln w="22225">
                <a:solidFill>
                  <a:schemeClr val="accent2"/>
                </a:solidFill>
                <a:prstDash val="solid"/>
              </a:ln>
              <a:solidFill>
                <a:schemeClr val="accent2">
                  <a:lumMod val="40000"/>
                  <a:lumOff val="60000"/>
                </a:schemeClr>
              </a:solidFill>
              <a:effectLst/>
            </a:endParaRPr>
          </a:p>
        </p:txBody>
      </p:sp>
      <p:pic>
        <p:nvPicPr>
          <p:cNvPr id="4" name="图片 3" descr="图片1"/>
          <p:cNvPicPr>
            <a:picLocks noChangeAspect="1"/>
          </p:cNvPicPr>
          <p:nvPr/>
        </p:nvPicPr>
        <p:blipFill>
          <a:blip r:embed="rId2"/>
          <a:stretch>
            <a:fillRect/>
          </a:stretch>
        </p:blipFill>
        <p:spPr>
          <a:xfrm>
            <a:off x="-6350" y="6224270"/>
            <a:ext cx="9156700" cy="68072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94211"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搬运护送方法</a:t>
            </a:r>
            <a:endParaRPr lang="zh-CN" altLang="en-US" sz="3200" b="1" dirty="0">
              <a:solidFill>
                <a:srgbClr val="5F5F5F"/>
              </a:solidFill>
              <a:latin typeface="宋体" panose="02010600030101010101" pitchFamily="2" charset="-122"/>
            </a:endParaRPr>
          </a:p>
        </p:txBody>
      </p:sp>
      <p:sp>
        <p:nvSpPr>
          <p:cNvPr id="11" name="AutoShape 5"/>
          <p:cNvSpPr>
            <a:spLocks noChangeArrowheads="1"/>
          </p:cNvSpPr>
          <p:nvPr/>
        </p:nvSpPr>
        <p:spPr bwMode="auto">
          <a:xfrm>
            <a:off x="1043608" y="4653136"/>
            <a:ext cx="2303462" cy="1531548"/>
          </a:xfrm>
          <a:prstGeom prst="wedgeEllipseCallout">
            <a:avLst>
              <a:gd name="adj1" fmla="val 65161"/>
              <a:gd name="adj2" fmla="val -34166"/>
            </a:avLst>
          </a:prstGeom>
          <a:solidFill>
            <a:schemeClr val="bg1"/>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lt1"/>
          </a:fillRef>
          <a:effectRef idx="0">
            <a:scrgbClr r="0" g="0" b="0"/>
          </a:effectRef>
          <a:fontRef idx="major"/>
        </p:style>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1" lang="zh-CN" altLang="en-US" sz="2400" b="0"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j-cs"/>
              </a:rPr>
              <a:t>用于大、小腿骨折的病人</a:t>
            </a:r>
            <a:endParaRPr kumimoji="1" lang="zh-CN" altLang="en-US" sz="2400" b="0"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j-cs"/>
            </a:endParaRPr>
          </a:p>
        </p:txBody>
      </p:sp>
      <p:sp>
        <p:nvSpPr>
          <p:cNvPr id="13" name="线形标注 2 12"/>
          <p:cNvSpPr/>
          <p:nvPr/>
        </p:nvSpPr>
        <p:spPr>
          <a:xfrm>
            <a:off x="7812088" y="4437063"/>
            <a:ext cx="500063" cy="1643063"/>
          </a:xfrm>
          <a:prstGeom prst="borderCallout2">
            <a:avLst>
              <a:gd name="adj1" fmla="val 18750"/>
              <a:gd name="adj2" fmla="val -8333"/>
              <a:gd name="adj3" fmla="val 18750"/>
              <a:gd name="adj4" fmla="val -16667"/>
              <a:gd name="adj5" fmla="val -541"/>
              <a:gd name="adj6" fmla="val -176420"/>
            </a:avLst>
          </a:prstGeom>
          <a:solidFill>
            <a:schemeClr val="bg1"/>
          </a:solidFill>
          <a:ln w="12700">
            <a:solidFill>
              <a:srgbClr val="7030A0"/>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1" lang="zh-CN" altLang="en-US" sz="22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三人平抬</a:t>
            </a:r>
            <a:endParaRPr kumimoji="1" lang="zh-CN" altLang="en-US" sz="22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pic>
        <p:nvPicPr>
          <p:cNvPr id="94217" name="Picture 1"/>
          <p:cNvPicPr>
            <a:picLocks noChangeAspect="1"/>
          </p:cNvPicPr>
          <p:nvPr/>
        </p:nvPicPr>
        <p:blipFill>
          <a:blip r:embed="rId1"/>
          <a:stretch>
            <a:fillRect/>
          </a:stretch>
        </p:blipFill>
        <p:spPr>
          <a:xfrm>
            <a:off x="539750" y="1412875"/>
            <a:ext cx="2921000" cy="2232025"/>
          </a:xfrm>
          <a:prstGeom prst="rect">
            <a:avLst/>
          </a:prstGeom>
          <a:noFill/>
          <a:ln w="9525">
            <a:noFill/>
          </a:ln>
        </p:spPr>
      </p:pic>
      <p:pic>
        <p:nvPicPr>
          <p:cNvPr id="94218" name="Picture 2"/>
          <p:cNvPicPr>
            <a:picLocks noChangeAspect="1"/>
          </p:cNvPicPr>
          <p:nvPr/>
        </p:nvPicPr>
        <p:blipFill>
          <a:blip r:embed="rId2"/>
          <a:stretch>
            <a:fillRect/>
          </a:stretch>
        </p:blipFill>
        <p:spPr>
          <a:xfrm>
            <a:off x="4427538" y="1412875"/>
            <a:ext cx="3168650" cy="2232025"/>
          </a:xfrm>
          <a:prstGeom prst="rect">
            <a:avLst/>
          </a:prstGeom>
          <a:noFill/>
          <a:ln w="9525">
            <a:noFill/>
          </a:ln>
        </p:spPr>
      </p:pic>
      <p:pic>
        <p:nvPicPr>
          <p:cNvPr id="94219" name="Picture 3"/>
          <p:cNvPicPr>
            <a:picLocks noChangeAspect="1"/>
          </p:cNvPicPr>
          <p:nvPr/>
        </p:nvPicPr>
        <p:blipFill>
          <a:blip r:embed="rId3"/>
          <a:stretch>
            <a:fillRect/>
          </a:stretch>
        </p:blipFill>
        <p:spPr>
          <a:xfrm>
            <a:off x="3708400" y="4076700"/>
            <a:ext cx="3240088" cy="2109788"/>
          </a:xfrm>
          <a:prstGeom prst="rect">
            <a:avLst/>
          </a:prstGeom>
          <a:noFill/>
          <a:ln w="9525">
            <a:noFill/>
          </a:ln>
        </p:spPr>
      </p:pic>
      <p:sp>
        <p:nvSpPr>
          <p:cNvPr id="3" name="文本框 2"/>
          <p:cNvSpPr txBox="1"/>
          <p:nvPr/>
        </p:nvSpPr>
        <p:spPr>
          <a:xfrm>
            <a:off x="4123055" y="765175"/>
            <a:ext cx="3331845" cy="521970"/>
          </a:xfrm>
          <a:prstGeom prst="rect">
            <a:avLst/>
          </a:prstGeom>
          <a:noFill/>
        </p:spPr>
        <p:txBody>
          <a:bodyPr wrap="square" rtlCol="0">
            <a:spAutoFit/>
          </a:bodyPr>
          <a:p>
            <a:r>
              <a:rPr lang="zh-CN" altLang="en-US" sz="2800">
                <a:ln w="22225">
                  <a:solidFill>
                    <a:schemeClr val="accent2"/>
                  </a:solidFill>
                  <a:prstDash val="solid"/>
                </a:ln>
                <a:solidFill>
                  <a:schemeClr val="accent2">
                    <a:lumMod val="40000"/>
                    <a:lumOff val="60000"/>
                  </a:schemeClr>
                </a:solidFill>
                <a:effectLst/>
              </a:rPr>
              <a:t>三人徒手搬运方法</a:t>
            </a:r>
            <a:endParaRPr lang="zh-CN" altLang="en-US" sz="2800">
              <a:ln w="22225">
                <a:solidFill>
                  <a:schemeClr val="accent2"/>
                </a:solidFill>
                <a:prstDash val="solid"/>
              </a:ln>
              <a:solidFill>
                <a:schemeClr val="accent2">
                  <a:lumMod val="40000"/>
                  <a:lumOff val="60000"/>
                </a:schemeClr>
              </a:solidFill>
              <a:effectLst/>
            </a:endParaRPr>
          </a:p>
        </p:txBody>
      </p:sp>
      <p:pic>
        <p:nvPicPr>
          <p:cNvPr id="4" name="图片 3" descr="图片1"/>
          <p:cNvPicPr>
            <a:picLocks noChangeAspect="1"/>
          </p:cNvPicPr>
          <p:nvPr/>
        </p:nvPicPr>
        <p:blipFill>
          <a:blip r:embed="rId4"/>
          <a:stretch>
            <a:fillRect/>
          </a:stretch>
        </p:blipFill>
        <p:spPr>
          <a:xfrm>
            <a:off x="-6350" y="6387465"/>
            <a:ext cx="9156700" cy="517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05"/>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 calcmode="lin" valueType="num">
                                      <p:cBhvr>
                                        <p:cTn id="9" dur="1000" fill="hold"/>
                                        <p:tgtEl>
                                          <p:spTgt spid="11"/>
                                        </p:tgtEl>
                                        <p:attrNameLst>
                                          <p:attrName>ppt_x</p:attrName>
                                        </p:attrNameLst>
                                      </p:cBhvr>
                                      <p:tavLst>
                                        <p:tav tm="0">
                                          <p:val>
                                            <p:strVal val="#ppt_x-.2"/>
                                          </p:val>
                                        </p:tav>
                                        <p:tav tm="100000">
                                          <p:val>
                                            <p:strVal val="#ppt_x"/>
                                          </p:val>
                                        </p:tav>
                                      </p:tavLst>
                                    </p:anim>
                                    <p:anim calcmode="lin" valueType="num">
                                      <p:cBhvr>
                                        <p:cTn id="10" dur="1000" fill="hold"/>
                                        <p:tgtEl>
                                          <p:spTgt spid="11"/>
                                        </p:tgtEl>
                                        <p:attrNameLst>
                                          <p:attrName>ppt_y</p:attrName>
                                        </p:attrNameLst>
                                      </p:cBhvr>
                                      <p:tavLst>
                                        <p:tav tm="0">
                                          <p:val>
                                            <p:strVal val="#ppt_y"/>
                                          </p:val>
                                        </p:tav>
                                        <p:tav tm="100000">
                                          <p:val>
                                            <p:strVal val="#ppt_y"/>
                                          </p:val>
                                        </p:tav>
                                      </p:tavLst>
                                    </p:anim>
                                    <p:animEffect transition="in" filter="fade">
                                      <p:cBhvr>
                                        <p:cTn id="11" dur="1000"/>
                                        <p:tgtEl>
                                          <p:spTgt spid="11"/>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05"/>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 calcmode="lin" valueType="num">
                                      <p:cBhvr>
                                        <p:cTn id="17" dur="1000" fill="hold"/>
                                        <p:tgtEl>
                                          <p:spTgt spid="13"/>
                                        </p:tgtEl>
                                        <p:attrNameLst>
                                          <p:attrName>ppt_x</p:attrName>
                                        </p:attrNameLst>
                                      </p:cBhvr>
                                      <p:tavLst>
                                        <p:tav tm="0">
                                          <p:val>
                                            <p:strVal val="#ppt_x-.2"/>
                                          </p:val>
                                        </p:tav>
                                        <p:tav tm="100000">
                                          <p:val>
                                            <p:strVal val="#ppt_x"/>
                                          </p:val>
                                        </p:tav>
                                      </p:tavLst>
                                    </p:anim>
                                    <p:anim calcmode="lin" valueType="num">
                                      <p:cBhvr>
                                        <p:cTn id="18" dur="1000" fill="hold"/>
                                        <p:tgtEl>
                                          <p:spTgt spid="13"/>
                                        </p:tgtEl>
                                        <p:attrNameLst>
                                          <p:attrName>ppt_y</p:attrName>
                                        </p:attrNameLst>
                                      </p:cBhvr>
                                      <p:tavLst>
                                        <p:tav tm="0">
                                          <p:val>
                                            <p:strVal val="#ppt_y"/>
                                          </p:val>
                                        </p:tav>
                                        <p:tav tm="100000">
                                          <p:val>
                                            <p:strVal val="#ppt_y"/>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95235"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搬运护送方法</a:t>
            </a:r>
            <a:endParaRPr lang="zh-CN" altLang="en-US" sz="3200" b="1" dirty="0">
              <a:solidFill>
                <a:srgbClr val="5F5F5F"/>
              </a:solidFill>
              <a:latin typeface="宋体" panose="02010600030101010101" pitchFamily="2" charset="-122"/>
            </a:endParaRPr>
          </a:p>
        </p:txBody>
      </p:sp>
      <p:pic>
        <p:nvPicPr>
          <p:cNvPr id="5" name="Picture 4"/>
          <p:cNvPicPr>
            <a:picLocks noChangeAspect="1" noChangeArrowheads="1"/>
          </p:cNvPicPr>
          <p:nvPr/>
        </p:nvPicPr>
        <p:blipFill>
          <a:blip r:embed="rId1" cstate="print"/>
          <a:srcRect/>
          <a:stretch>
            <a:fillRect/>
          </a:stretch>
        </p:blipFill>
        <p:spPr bwMode="auto">
          <a:xfrm>
            <a:off x="4355976" y="3429000"/>
            <a:ext cx="3744416" cy="187220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线形标注 1 5"/>
          <p:cNvSpPr/>
          <p:nvPr/>
        </p:nvSpPr>
        <p:spPr bwMode="auto">
          <a:xfrm>
            <a:off x="3492500" y="1557338"/>
            <a:ext cx="500063" cy="1150938"/>
          </a:xfrm>
          <a:prstGeom prst="borderCallout1">
            <a:avLst>
              <a:gd name="adj1" fmla="val 18750"/>
              <a:gd name="adj2" fmla="val -8333"/>
              <a:gd name="adj3" fmla="val 52350"/>
              <a:gd name="adj4" fmla="val -115429"/>
            </a:avLst>
          </a:prstGeom>
          <a:solidFill>
            <a:schemeClr val="bg1"/>
          </a:solidFill>
          <a:ln w="9525">
            <a:solidFill>
              <a:srgbClr val="7030A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脊柱板</a:t>
            </a:r>
            <a:endPar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sp>
        <p:nvSpPr>
          <p:cNvPr id="10" name="椭圆形标注 9"/>
          <p:cNvSpPr/>
          <p:nvPr/>
        </p:nvSpPr>
        <p:spPr>
          <a:xfrm>
            <a:off x="971600" y="4077072"/>
            <a:ext cx="3067844" cy="1546934"/>
          </a:xfrm>
          <a:prstGeom prst="wedgeEllipseCallout">
            <a:avLst>
              <a:gd name="adj1" fmla="val 65516"/>
              <a:gd name="adj2" fmla="val -109015"/>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适用脊柱损伤、骨折伤员的现场搬运</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pic>
        <p:nvPicPr>
          <p:cNvPr id="11" name="Picture 2"/>
          <p:cNvPicPr>
            <a:picLocks noChangeAspect="1" noChangeArrowheads="1"/>
          </p:cNvPicPr>
          <p:nvPr/>
        </p:nvPicPr>
        <p:blipFill>
          <a:blip r:embed="rId2" cstate="print"/>
          <a:srcRect/>
          <a:stretch>
            <a:fillRect/>
          </a:stretch>
        </p:blipFill>
        <p:spPr bwMode="auto">
          <a:xfrm>
            <a:off x="899592" y="1628800"/>
            <a:ext cx="1781175" cy="245268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4" name="Picture 3"/>
          <p:cNvPicPr>
            <a:picLocks noChangeAspect="1"/>
          </p:cNvPicPr>
          <p:nvPr/>
        </p:nvPicPr>
        <p:blipFill>
          <a:blip r:embed="rId3"/>
          <a:stretch>
            <a:fillRect/>
          </a:stretch>
        </p:blipFill>
        <p:spPr>
          <a:xfrm>
            <a:off x="4067175" y="1125538"/>
            <a:ext cx="3552825" cy="2189162"/>
          </a:xfrm>
          <a:prstGeom prst="rect">
            <a:avLst/>
          </a:prstGeom>
          <a:noFill/>
          <a:ln w="9525">
            <a:noFill/>
          </a:ln>
        </p:spPr>
      </p:pic>
      <p:sp>
        <p:nvSpPr>
          <p:cNvPr id="15" name="线形标注 1 14"/>
          <p:cNvSpPr/>
          <p:nvPr/>
        </p:nvSpPr>
        <p:spPr bwMode="auto">
          <a:xfrm>
            <a:off x="7740650" y="620713"/>
            <a:ext cx="500063" cy="2447925"/>
          </a:xfrm>
          <a:prstGeom prst="borderCallout1">
            <a:avLst>
              <a:gd name="adj1" fmla="val 18750"/>
              <a:gd name="adj2" fmla="val -8333"/>
              <a:gd name="adj3" fmla="val 52350"/>
              <a:gd name="adj4" fmla="val -115429"/>
            </a:avLst>
          </a:prstGeom>
          <a:solidFill>
            <a:schemeClr val="bg1"/>
          </a:solidFill>
          <a:ln w="9525">
            <a:solidFill>
              <a:srgbClr val="7030A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折叠铲式担架</a:t>
            </a:r>
            <a:endPar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sp>
        <p:nvSpPr>
          <p:cNvPr id="95245" name="矩形 11"/>
          <p:cNvSpPr/>
          <p:nvPr/>
        </p:nvSpPr>
        <p:spPr>
          <a:xfrm>
            <a:off x="4067175" y="333375"/>
            <a:ext cx="3168650" cy="522288"/>
          </a:xfrm>
          <a:prstGeom prst="rect">
            <a:avLst/>
          </a:prstGeom>
          <a:noFill/>
          <a:ln w="9525" cap="flat" cmpd="sng">
            <a:solidFill>
              <a:schemeClr val="accent1"/>
            </a:solidFill>
            <a:prstDash val="solid"/>
            <a:miter/>
            <a:headEnd type="none" w="med" len="med"/>
            <a:tailEnd type="none" w="med" len="med"/>
          </a:ln>
        </p:spPr>
        <p:txBody>
          <a:bodyPr>
            <a:spAutoFit/>
          </a:bodyPr>
          <a:p>
            <a:r>
              <a:rPr lang="zh-CN" altLang="en-US" sz="2800" b="1" dirty="0">
                <a:solidFill>
                  <a:srgbClr val="C00000"/>
                </a:solidFill>
                <a:latin typeface="Arial" panose="020B0604020202020204" pitchFamily="34" charset="0"/>
              </a:rPr>
              <a:t>   常用器材担架</a:t>
            </a:r>
            <a:endParaRPr lang="zh-CN" altLang="en-US" sz="2800" b="1" dirty="0">
              <a:solidFill>
                <a:srgbClr val="C00000"/>
              </a:solidFill>
              <a:latin typeface="Arial" panose="020B0604020202020204" pitchFamily="34" charset="0"/>
            </a:endParaRPr>
          </a:p>
        </p:txBody>
      </p:sp>
      <p:sp>
        <p:nvSpPr>
          <p:cNvPr id="95246" name="矩形 11"/>
          <p:cNvSpPr/>
          <p:nvPr/>
        </p:nvSpPr>
        <p:spPr>
          <a:xfrm>
            <a:off x="827088" y="5661025"/>
            <a:ext cx="7129462" cy="523875"/>
          </a:xfrm>
          <a:prstGeom prst="rect">
            <a:avLst/>
          </a:prstGeom>
          <a:noFill/>
          <a:ln w="9525" cap="flat" cmpd="sng">
            <a:solidFill>
              <a:schemeClr val="accent1"/>
            </a:solidFill>
            <a:prstDash val="solid"/>
            <a:miter/>
            <a:headEnd type="none" w="med" len="med"/>
            <a:tailEnd type="none" w="med" len="med"/>
          </a:ln>
        </p:spPr>
        <p:txBody>
          <a:bodyPr>
            <a:spAutoFit/>
          </a:bodyPr>
          <a:p>
            <a:r>
              <a:rPr lang="zh-CN" altLang="en-US" sz="2800" b="1" dirty="0">
                <a:solidFill>
                  <a:srgbClr val="C00000"/>
                </a:solidFill>
                <a:latin typeface="Arial" panose="020B0604020202020204" pitchFamily="34" charset="0"/>
              </a:rPr>
              <a:t>   </a:t>
            </a:r>
            <a:r>
              <a:rPr lang="en-US" altLang="zh-CN" sz="2800" b="1" dirty="0">
                <a:solidFill>
                  <a:srgbClr val="C00000"/>
                </a:solidFill>
                <a:latin typeface="Arial" panose="020B0604020202020204" pitchFamily="34" charset="0"/>
              </a:rPr>
              <a:t>1.</a:t>
            </a:r>
            <a:r>
              <a:rPr lang="zh-CN" altLang="en-US" sz="2800" b="1" dirty="0">
                <a:solidFill>
                  <a:srgbClr val="C00000"/>
                </a:solidFill>
                <a:latin typeface="Arial" panose="020B0604020202020204" pitchFamily="34" charset="0"/>
              </a:rPr>
              <a:t>折叠铲式担架   </a:t>
            </a:r>
            <a:r>
              <a:rPr lang="en-US" altLang="zh-CN" sz="2800" b="1" dirty="0">
                <a:solidFill>
                  <a:srgbClr val="C00000"/>
                </a:solidFill>
                <a:latin typeface="Arial" panose="020B0604020202020204" pitchFamily="34" charset="0"/>
              </a:rPr>
              <a:t>2.</a:t>
            </a:r>
            <a:r>
              <a:rPr lang="zh-CN" altLang="en-US" sz="2800" b="1" dirty="0">
                <a:solidFill>
                  <a:srgbClr val="C00000"/>
                </a:solidFill>
                <a:latin typeface="Arial" panose="020B0604020202020204" pitchFamily="34" charset="0"/>
              </a:rPr>
              <a:t>脊柱板    </a:t>
            </a:r>
            <a:r>
              <a:rPr lang="en-US" altLang="zh-CN" sz="2800" b="1" dirty="0">
                <a:solidFill>
                  <a:srgbClr val="C00000"/>
                </a:solidFill>
                <a:latin typeface="Arial" panose="020B0604020202020204" pitchFamily="34" charset="0"/>
              </a:rPr>
              <a:t>3.</a:t>
            </a:r>
            <a:r>
              <a:rPr lang="zh-CN" altLang="en-US" sz="2800" b="1" dirty="0">
                <a:solidFill>
                  <a:srgbClr val="C00000"/>
                </a:solidFill>
                <a:latin typeface="Arial" panose="020B0604020202020204" pitchFamily="34" charset="0"/>
              </a:rPr>
              <a:t>帆布担架</a:t>
            </a:r>
            <a:endParaRPr lang="zh-CN" altLang="en-US" sz="2800" b="1" dirty="0">
              <a:solidFill>
                <a:srgbClr val="C00000"/>
              </a:solidFill>
              <a:latin typeface="Arial" panose="020B0604020202020204" pitchFamily="34" charset="0"/>
            </a:endParaRPr>
          </a:p>
        </p:txBody>
      </p:sp>
      <p:pic>
        <p:nvPicPr>
          <p:cNvPr id="4" name="图片 3" descr="图片1"/>
          <p:cNvPicPr>
            <a:picLocks noChangeAspect="1"/>
          </p:cNvPicPr>
          <p:nvPr/>
        </p:nvPicPr>
        <p:blipFill>
          <a:blip r:embed="rId4"/>
          <a:stretch>
            <a:fillRect/>
          </a:stretch>
        </p:blipFill>
        <p:spPr>
          <a:xfrm>
            <a:off x="-6350" y="6334760"/>
            <a:ext cx="9156700" cy="570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2000"/>
                                        <p:tgtEl>
                                          <p:spTgt spid="6"/>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2000"/>
                                        <p:tgtEl>
                                          <p:spTgt spid="5"/>
                                        </p:tgtEl>
                                      </p:cBhvr>
                                    </p:animEffect>
                                  </p:childTnLst>
                                </p:cTn>
                              </p:par>
                            </p:childTnLst>
                          </p:cTn>
                        </p:par>
                        <p:par>
                          <p:cTn id="16" fill="hold">
                            <p:stCondLst>
                              <p:cond delay="60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6500"/>
                            </p:stCondLst>
                            <p:childTnLst>
                              <p:par>
                                <p:cTn id="21" presetID="5" presetClass="entr" presetSubtype="1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par>
                          <p:cTn id="24" fill="hold">
                            <p:stCondLst>
                              <p:cond delay="7000"/>
                            </p:stCondLst>
                            <p:childTnLst>
                              <p:par>
                                <p:cTn id="25" presetID="22" presetClass="entr" presetSubtype="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AutoShape 291"/>
          <p:cNvSpPr/>
          <p:nvPr/>
        </p:nvSpPr>
        <p:spPr>
          <a:xfrm rot="-10800000" flipV="1">
            <a:off x="250825" y="188913"/>
            <a:ext cx="714375" cy="576262"/>
          </a:xfrm>
          <a:prstGeom prst="parallelogram">
            <a:avLst>
              <a:gd name="adj" fmla="val 0"/>
            </a:avLst>
          </a:prstGeom>
          <a:solidFill>
            <a:srgbClr val="C00000"/>
          </a:solidFill>
          <a:ln w="9525" cap="flat" cmpd="sng">
            <a:solidFill>
              <a:srgbClr val="FF6600"/>
            </a:solidFill>
            <a:prstDash val="solid"/>
            <a:miter/>
            <a:headEnd type="none" w="med" len="med"/>
            <a:tailEnd type="none" w="med" len="med"/>
          </a:ln>
        </p:spPr>
        <p:txBody>
          <a:bodyPr wrap="none" anchor="ctr"/>
          <a:p>
            <a:pPr algn="ctr"/>
            <a:r>
              <a:rPr lang="en-US" altLang="zh-CN" sz="3200" b="1" dirty="0">
                <a:solidFill>
                  <a:schemeClr val="bg1"/>
                </a:solidFill>
                <a:latin typeface="宋体" panose="02010600030101010101" pitchFamily="2" charset="-122"/>
              </a:rPr>
              <a:t>3</a:t>
            </a:r>
            <a:endParaRPr lang="zh-CN" altLang="en-US" sz="3200" b="1" dirty="0">
              <a:solidFill>
                <a:schemeClr val="bg1"/>
              </a:solidFill>
              <a:latin typeface="宋体" panose="02010600030101010101" pitchFamily="2" charset="-122"/>
            </a:endParaRPr>
          </a:p>
        </p:txBody>
      </p:sp>
      <p:sp>
        <p:nvSpPr>
          <p:cNvPr id="96259" name="Rectangle 22"/>
          <p:cNvSpPr/>
          <p:nvPr/>
        </p:nvSpPr>
        <p:spPr>
          <a:xfrm>
            <a:off x="971550" y="188913"/>
            <a:ext cx="4321175" cy="604837"/>
          </a:xfrm>
          <a:prstGeom prst="rect">
            <a:avLst/>
          </a:prstGeom>
          <a:noFill/>
          <a:ln w="9525">
            <a:noFill/>
          </a:ln>
        </p:spPr>
        <p:txBody>
          <a:bodyPr>
            <a:spAutoFit/>
          </a:bodyPr>
          <a:p>
            <a:pPr>
              <a:lnSpc>
                <a:spcPct val="120000"/>
              </a:lnSpc>
            </a:pPr>
            <a:r>
              <a:rPr lang="zh-CN" altLang="en-US" sz="3200" b="1" dirty="0">
                <a:solidFill>
                  <a:srgbClr val="5F5F5F"/>
                </a:solidFill>
                <a:latin typeface="宋体" panose="02010600030101010101" pitchFamily="2" charset="-122"/>
              </a:rPr>
              <a:t>搬运护送方法</a:t>
            </a:r>
            <a:endParaRPr lang="zh-CN" altLang="en-US" sz="3200" b="1" dirty="0">
              <a:solidFill>
                <a:srgbClr val="5F5F5F"/>
              </a:solidFill>
              <a:latin typeface="宋体" panose="02010600030101010101" pitchFamily="2" charset="-122"/>
            </a:endParaRPr>
          </a:p>
        </p:txBody>
      </p:sp>
      <p:pic>
        <p:nvPicPr>
          <p:cNvPr id="11" name="Picture 2"/>
          <p:cNvPicPr>
            <a:picLocks noChangeAspect="1"/>
          </p:cNvPicPr>
          <p:nvPr/>
        </p:nvPicPr>
        <p:blipFill>
          <a:blip r:embed="rId1"/>
          <a:stretch>
            <a:fillRect/>
          </a:stretch>
        </p:blipFill>
        <p:spPr>
          <a:xfrm>
            <a:off x="3924300" y="3213100"/>
            <a:ext cx="2428875" cy="1246188"/>
          </a:xfrm>
          <a:prstGeom prst="rect">
            <a:avLst/>
          </a:prstGeom>
          <a:noFill/>
          <a:ln w="9525">
            <a:noFill/>
          </a:ln>
        </p:spPr>
      </p:pic>
      <p:sp>
        <p:nvSpPr>
          <p:cNvPr id="15" name="线形标注 1 14"/>
          <p:cNvSpPr/>
          <p:nvPr/>
        </p:nvSpPr>
        <p:spPr bwMode="auto">
          <a:xfrm>
            <a:off x="7019925" y="2276475"/>
            <a:ext cx="500063" cy="2447925"/>
          </a:xfrm>
          <a:prstGeom prst="borderCallout1">
            <a:avLst>
              <a:gd name="adj1" fmla="val 18750"/>
              <a:gd name="adj2" fmla="val -8333"/>
              <a:gd name="adj3" fmla="val 52350"/>
              <a:gd name="adj4" fmla="val -115429"/>
            </a:avLst>
          </a:prstGeom>
          <a:solidFill>
            <a:schemeClr val="bg1"/>
          </a:solidFill>
          <a:ln w="9525">
            <a:solidFill>
              <a:srgbClr val="7030A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自制毛毯担架</a:t>
            </a:r>
            <a:endParaRPr kumimoji="0" lang="zh-CN" altLang="en-US" sz="2400" b="1"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sp>
        <p:nvSpPr>
          <p:cNvPr id="96262" name="矩形 11"/>
          <p:cNvSpPr/>
          <p:nvPr/>
        </p:nvSpPr>
        <p:spPr>
          <a:xfrm>
            <a:off x="5148263" y="549275"/>
            <a:ext cx="3168650" cy="522288"/>
          </a:xfrm>
          <a:prstGeom prst="rect">
            <a:avLst/>
          </a:prstGeom>
          <a:noFill/>
          <a:ln w="9525" cap="flat" cmpd="sng">
            <a:solidFill>
              <a:schemeClr val="accent1"/>
            </a:solidFill>
            <a:prstDash val="solid"/>
            <a:miter/>
            <a:headEnd type="none" w="med" len="med"/>
            <a:tailEnd type="none" w="med" len="med"/>
          </a:ln>
        </p:spPr>
        <p:txBody>
          <a:bodyPr>
            <a:spAutoFit/>
          </a:bodyPr>
          <a:p>
            <a:r>
              <a:rPr lang="zh-CN" altLang="en-US" sz="2800" b="1" dirty="0">
                <a:solidFill>
                  <a:srgbClr val="C00000"/>
                </a:solidFill>
                <a:latin typeface="Arial" panose="020B0604020202020204" pitchFamily="34" charset="0"/>
              </a:rPr>
              <a:t>   自制担架</a:t>
            </a:r>
            <a:endParaRPr lang="zh-CN" altLang="en-US" sz="2800" b="1" dirty="0">
              <a:solidFill>
                <a:srgbClr val="C00000"/>
              </a:solidFill>
              <a:latin typeface="Arial" panose="020B0604020202020204" pitchFamily="34" charset="0"/>
            </a:endParaRPr>
          </a:p>
        </p:txBody>
      </p:sp>
      <p:sp>
        <p:nvSpPr>
          <p:cNvPr id="96263" name="矩形 11"/>
          <p:cNvSpPr/>
          <p:nvPr/>
        </p:nvSpPr>
        <p:spPr>
          <a:xfrm>
            <a:off x="827088" y="5373688"/>
            <a:ext cx="7777162" cy="522287"/>
          </a:xfrm>
          <a:prstGeom prst="rect">
            <a:avLst/>
          </a:prstGeom>
          <a:noFill/>
          <a:ln w="9525" cap="flat" cmpd="sng">
            <a:solidFill>
              <a:schemeClr val="accent1"/>
            </a:solidFill>
            <a:prstDash val="solid"/>
            <a:miter/>
            <a:headEnd type="none" w="med" len="med"/>
            <a:tailEnd type="none" w="med" len="med"/>
          </a:ln>
        </p:spPr>
        <p:txBody>
          <a:bodyPr>
            <a:spAutoFit/>
          </a:bodyPr>
          <a:p>
            <a:r>
              <a:rPr lang="zh-CN" altLang="en-US" sz="2800" b="1" dirty="0">
                <a:solidFill>
                  <a:srgbClr val="C00000"/>
                </a:solidFill>
                <a:latin typeface="Arial" panose="020B0604020202020204" pitchFamily="34" charset="0"/>
              </a:rPr>
              <a:t>   </a:t>
            </a:r>
            <a:r>
              <a:rPr lang="en-US" altLang="zh-CN" sz="2800" b="1" dirty="0">
                <a:solidFill>
                  <a:srgbClr val="C00000"/>
                </a:solidFill>
                <a:latin typeface="Arial" panose="020B0604020202020204" pitchFamily="34" charset="0"/>
              </a:rPr>
              <a:t>1.</a:t>
            </a:r>
            <a:r>
              <a:rPr lang="zh-CN" altLang="en-US" sz="2800" b="1" dirty="0">
                <a:solidFill>
                  <a:srgbClr val="C00000"/>
                </a:solidFill>
                <a:latin typeface="Arial" panose="020B0604020202020204" pitchFamily="34" charset="0"/>
              </a:rPr>
              <a:t>木板担架（门板）         </a:t>
            </a:r>
            <a:r>
              <a:rPr lang="en-US" altLang="zh-CN" sz="2800" b="1" dirty="0">
                <a:solidFill>
                  <a:srgbClr val="C00000"/>
                </a:solidFill>
                <a:latin typeface="Arial" panose="020B0604020202020204" pitchFamily="34" charset="0"/>
              </a:rPr>
              <a:t>2.</a:t>
            </a:r>
            <a:r>
              <a:rPr lang="zh-CN" altLang="en-US" sz="2800" b="1" dirty="0">
                <a:solidFill>
                  <a:srgbClr val="C00000"/>
                </a:solidFill>
                <a:latin typeface="Arial" panose="020B0604020202020204" pitchFamily="34" charset="0"/>
              </a:rPr>
              <a:t>毛毯担架（床单等）</a:t>
            </a:r>
            <a:endParaRPr lang="zh-CN" altLang="en-US" sz="2800" b="1" dirty="0">
              <a:solidFill>
                <a:srgbClr val="C00000"/>
              </a:solidFill>
              <a:latin typeface="Arial" panose="020B0604020202020204" pitchFamily="34" charset="0"/>
            </a:endParaRPr>
          </a:p>
        </p:txBody>
      </p:sp>
      <p:pic>
        <p:nvPicPr>
          <p:cNvPr id="18" name="Picture 7" descr="2005041815392756368">
            <a:hlinkClick r:id="rId2" action="ppaction://hlinkfile"/>
          </p:cNvPr>
          <p:cNvPicPr>
            <a:picLocks noChangeAspect="1"/>
          </p:cNvPicPr>
          <p:nvPr/>
        </p:nvPicPr>
        <p:blipFill>
          <a:blip r:embed="rId3"/>
          <a:stretch>
            <a:fillRect/>
          </a:stretch>
        </p:blipFill>
        <p:spPr>
          <a:xfrm>
            <a:off x="539750" y="1700213"/>
            <a:ext cx="2090738" cy="1912937"/>
          </a:xfrm>
          <a:prstGeom prst="rect">
            <a:avLst/>
          </a:prstGeom>
          <a:noFill/>
          <a:ln w="9525">
            <a:noFill/>
          </a:ln>
        </p:spPr>
      </p:pic>
      <p:sp>
        <p:nvSpPr>
          <p:cNvPr id="19" name="椭圆形标注 18"/>
          <p:cNvSpPr/>
          <p:nvPr/>
        </p:nvSpPr>
        <p:spPr>
          <a:xfrm>
            <a:off x="2483768" y="980728"/>
            <a:ext cx="2794841" cy="1903428"/>
          </a:xfrm>
          <a:prstGeom prst="wedgeEllipseCallout">
            <a:avLst>
              <a:gd name="adj1" fmla="val -40747"/>
              <a:gd name="adj2" fmla="val 61549"/>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rPr>
              <a:t>可搬运急性发病，不能或不可行走的病人</a:t>
            </a:r>
            <a:endParaRPr kumimoji="0" lang="zh-CN" altLang="en-US" sz="2400" b="0" i="0" u="none" strike="noStrike" kern="1200" cap="none" spc="0" normalizeH="0" baseline="0" noProof="0" dirty="0">
              <a:ln>
                <a:noFill/>
              </a:ln>
              <a:solidFill>
                <a:schemeClr val="tx1">
                  <a:lumMod val="65000"/>
                  <a:lumOff val="35000"/>
                </a:schemeClr>
              </a:solidFill>
              <a:effectLst/>
              <a:uLnTx/>
              <a:uFillTx/>
              <a:latin typeface="宋体" panose="02010600030101010101" pitchFamily="2" charset="-122"/>
              <a:ea typeface="宋体" panose="02010600030101010101" pitchFamily="2" charset="-122"/>
              <a:cs typeface="+mn-cs"/>
            </a:endParaRPr>
          </a:p>
        </p:txBody>
      </p:sp>
      <p:pic>
        <p:nvPicPr>
          <p:cNvPr id="4" name="图片 3" descr="图片1"/>
          <p:cNvPicPr>
            <a:picLocks noChangeAspect="1"/>
          </p:cNvPicPr>
          <p:nvPr/>
        </p:nvPicPr>
        <p:blipFill>
          <a:blip r:embed="rId4"/>
          <a:stretch>
            <a:fillRect/>
          </a:stretch>
        </p:blipFill>
        <p:spPr>
          <a:xfrm>
            <a:off x="-6350" y="6114415"/>
            <a:ext cx="9156700" cy="79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2000"/>
                                        <p:tgtEl>
                                          <p:spTgt spid="15"/>
                                        </p:tgtEl>
                                      </p:cBhvr>
                                    </p:animEffect>
                                  </p:childTnLst>
                                </p:cTn>
                              </p:par>
                            </p:childTnLst>
                          </p:cTn>
                        </p:par>
                        <p:par>
                          <p:cTn id="12" fill="hold">
                            <p:stCondLst>
                              <p:cond delay="2500"/>
                            </p:stCondLst>
                            <p:childTnLst>
                              <p:par>
                                <p:cTn id="13" presetID="26"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00000"/>
                                          </p:val>
                                        </p:tav>
                                        <p:tav tm="100000">
                                          <p:val>
                                            <p:fltVal val="1.000000"/>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000000"/>
                                          </p:val>
                                        </p:tav>
                                        <p:tav tm="100000">
                                          <p:val>
                                            <p:fltVal val="1.000000"/>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000000"/>
                                          </p:val>
                                        </p:tav>
                                        <p:tav tm="100000">
                                          <p:val>
                                            <p:fltVal val="1.000000"/>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000000"/>
                                          </p:val>
                                        </p:tav>
                                        <p:tav tm="100000">
                                          <p:val>
                                            <p:fltVal val="1.000000"/>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par>
                          <p:cTn id="29" fill="hold">
                            <p:stCondLst>
                              <p:cond delay="4500"/>
                            </p:stCondLst>
                            <p:childTnLst>
                              <p:par>
                                <p:cTn id="30" presetID="2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主题​​">
  <a:themeElements>
    <a:clrScheme name="自定义 3">
      <a:dk1>
        <a:sysClr val="windowText" lastClr="000000"/>
      </a:dk1>
      <a:lt1>
        <a:sysClr val="window" lastClr="FFFFFF"/>
      </a:lt1>
      <a:dk2>
        <a:srgbClr val="4E5B6F"/>
      </a:dk2>
      <a:lt2>
        <a:srgbClr val="D6ECFF"/>
      </a:lt2>
      <a:accent1>
        <a:srgbClr val="FF0000"/>
      </a:accent1>
      <a:accent2>
        <a:srgbClr val="FF3300"/>
      </a:accent2>
      <a:accent3>
        <a:srgbClr val="FF6600"/>
      </a:accent3>
      <a:accent4>
        <a:srgbClr val="FFC000"/>
      </a:accent4>
      <a:accent5>
        <a:srgbClr val="FFCC00"/>
      </a:accent5>
      <a:accent6>
        <a:srgbClr val="FFFFFF"/>
      </a:accent6>
      <a:hlink>
        <a:srgbClr val="000000"/>
      </a:hlink>
      <a:folHlink>
        <a:srgbClr val="000000"/>
      </a:folHlink>
    </a:clrScheme>
    <a:fontScheme name="自定义 2">
      <a:majorFont>
        <a:latin typeface="Times New Roman"/>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7405</Words>
  <Application>WPS 演示</Application>
  <PresentationFormat/>
  <Paragraphs>1095</Paragraphs>
  <Slides>119</Slides>
  <Notes>2</Notes>
  <HiddenSlides>0</HiddenSlides>
  <MMClips>1</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2</vt:i4>
      </vt:variant>
      <vt:variant>
        <vt:lpstr>幻灯片标题</vt:lpstr>
      </vt:variant>
      <vt:variant>
        <vt:i4>119</vt:i4>
      </vt:variant>
    </vt:vector>
  </HeadingPairs>
  <TitlesOfParts>
    <vt:vector size="143" baseType="lpstr">
      <vt:lpstr>Arial</vt:lpstr>
      <vt:lpstr>宋体</vt:lpstr>
      <vt:lpstr>Wingdings</vt:lpstr>
      <vt:lpstr>微软雅黑</vt:lpstr>
      <vt:lpstr>Times New Roman</vt:lpstr>
      <vt:lpstr>Calibri</vt:lpstr>
      <vt:lpstr>华文彩云</vt:lpstr>
      <vt:lpstr>Arial Unicode MS</vt:lpstr>
      <vt:lpstr>黑体</vt:lpstr>
      <vt:lpstr>Tahoma</vt:lpstr>
      <vt:lpstr>华文新魏</vt:lpstr>
      <vt:lpstr>PMingLiU</vt:lpstr>
      <vt:lpstr>华文楷体</vt:lpstr>
      <vt:lpstr>Impact</vt:lpstr>
      <vt:lpstr>华文琥珀</vt:lpstr>
      <vt:lpstr>楷体_GB2312</vt:lpstr>
      <vt:lpstr>幼圆</vt:lpstr>
      <vt:lpstr>DFKai-SB</vt:lpstr>
      <vt:lpstr>Microsoft Himalaya</vt:lpstr>
      <vt:lpstr>MingLiU-ExtB</vt:lpstr>
      <vt:lpstr>新宋体</vt:lpstr>
      <vt:lpstr>Office 主题​​</vt:lpstr>
      <vt:lpstr>MS_ClipArt_Gallery.5</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创伤后的三个死亡高峰</vt:lpstr>
      <vt:lpstr>PowerPoint 演示文稿</vt:lpstr>
      <vt:lpstr>创伤急救的基本原则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summer</dc:creator>
  <cp:lastModifiedBy>心愿</cp:lastModifiedBy>
  <cp:revision>755</cp:revision>
  <dcterms:created xsi:type="dcterms:W3CDTF">2014-08-09T12:12:00Z</dcterms:created>
  <dcterms:modified xsi:type="dcterms:W3CDTF">2018-08-15T14:24:20Z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