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gif" ContentType="image/gif"/>
  <Default Extension="jpeg" ContentType="image/jpe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8"/>
  </p:notesMasterIdLst>
  <p:sldIdLst>
    <p:sldId id="308" r:id="rId4"/>
    <p:sldId id="394" r:id="rId5"/>
    <p:sldId id="531" r:id="rId6"/>
    <p:sldId id="764" r:id="rId7"/>
    <p:sldId id="765" r:id="rId9"/>
    <p:sldId id="767" r:id="rId10"/>
    <p:sldId id="770" r:id="rId11"/>
    <p:sldId id="771" r:id="rId12"/>
    <p:sldId id="772" r:id="rId13"/>
    <p:sldId id="769" r:id="rId14"/>
    <p:sldId id="775" r:id="rId15"/>
    <p:sldId id="776" r:id="rId16"/>
    <p:sldId id="398" r:id="rId17"/>
    <p:sldId id="500" r:id="rId18"/>
    <p:sldId id="778" r:id="rId19"/>
    <p:sldId id="763" r:id="rId20"/>
    <p:sldId id="773" r:id="rId21"/>
    <p:sldId id="1143" r:id="rId22"/>
    <p:sldId id="774" r:id="rId23"/>
    <p:sldId id="523" r:id="rId24"/>
    <p:sldId id="524" r:id="rId25"/>
    <p:sldId id="525" r:id="rId26"/>
    <p:sldId id="526" r:id="rId27"/>
    <p:sldId id="258" r:id="rId28"/>
    <p:sldId id="261" r:id="rId29"/>
    <p:sldId id="1276" r:id="rId30"/>
    <p:sldId id="263" r:id="rId31"/>
    <p:sldId id="397" r:id="rId32"/>
    <p:sldId id="320" r:id="rId33"/>
    <p:sldId id="317" r:id="rId34"/>
    <p:sldId id="318" r:id="rId35"/>
    <p:sldId id="396" r:id="rId36"/>
    <p:sldId id="399" r:id="rId37"/>
    <p:sldId id="303" r:id="rId38"/>
    <p:sldId id="401" r:id="rId39"/>
    <p:sldId id="400" r:id="rId40"/>
    <p:sldId id="265" r:id="rId41"/>
    <p:sldId id="266" r:id="rId42"/>
    <p:sldId id="267" r:id="rId43"/>
    <p:sldId id="268" r:id="rId44"/>
    <p:sldId id="271" r:id="rId45"/>
    <p:sldId id="272" r:id="rId46"/>
    <p:sldId id="302" r:id="rId47"/>
    <p:sldId id="310" r:id="rId48"/>
    <p:sldId id="404" r:id="rId49"/>
    <p:sldId id="311" r:id="rId50"/>
    <p:sldId id="312" r:id="rId51"/>
    <p:sldId id="314" r:id="rId52"/>
    <p:sldId id="315" r:id="rId53"/>
    <p:sldId id="407" r:id="rId54"/>
    <p:sldId id="316" r:id="rId55"/>
    <p:sldId id="406" r:id="rId56"/>
    <p:sldId id="408" r:id="rId57"/>
    <p:sldId id="409" r:id="rId58"/>
    <p:sldId id="410" r:id="rId59"/>
    <p:sldId id="411" r:id="rId60"/>
    <p:sldId id="412" r:id="rId61"/>
    <p:sldId id="413" r:id="rId62"/>
    <p:sldId id="321" r:id="rId63"/>
    <p:sldId id="322" r:id="rId64"/>
    <p:sldId id="323" r:id="rId65"/>
    <p:sldId id="324" r:id="rId66"/>
    <p:sldId id="414" r:id="rId67"/>
    <p:sldId id="415" r:id="rId68"/>
    <p:sldId id="325" r:id="rId69"/>
    <p:sldId id="419" r:id="rId70"/>
    <p:sldId id="417" r:id="rId71"/>
    <p:sldId id="326" r:id="rId72"/>
    <p:sldId id="418" r:id="rId73"/>
    <p:sldId id="327" r:id="rId74"/>
    <p:sldId id="328" r:id="rId75"/>
    <p:sldId id="319" r:id="rId76"/>
    <p:sldId id="329" r:id="rId77"/>
    <p:sldId id="330" r:id="rId78"/>
    <p:sldId id="331" r:id="rId79"/>
    <p:sldId id="332" r:id="rId80"/>
    <p:sldId id="333" r:id="rId81"/>
    <p:sldId id="334" r:id="rId82"/>
    <p:sldId id="335" r:id="rId83"/>
    <p:sldId id="336" r:id="rId84"/>
    <p:sldId id="339" r:id="rId85"/>
    <p:sldId id="340" r:id="rId86"/>
    <p:sldId id="338" r:id="rId87"/>
    <p:sldId id="341" r:id="rId88"/>
    <p:sldId id="342" r:id="rId89"/>
    <p:sldId id="343" r:id="rId90"/>
    <p:sldId id="344" r:id="rId91"/>
    <p:sldId id="345" r:id="rId92"/>
    <p:sldId id="346" r:id="rId93"/>
    <p:sldId id="662" r:id="rId94"/>
    <p:sldId id="350" r:id="rId95"/>
    <p:sldId id="337" r:id="rId96"/>
    <p:sldId id="758" r:id="rId97"/>
    <p:sldId id="761" r:id="rId98"/>
    <p:sldId id="762" r:id="rId99"/>
    <p:sldId id="760" r:id="rId100"/>
    <p:sldId id="759" r:id="rId101"/>
    <p:sldId id="1144" r:id="rId102"/>
    <p:sldId id="1125" r:id="rId103"/>
    <p:sldId id="1126" r:id="rId104"/>
    <p:sldId id="1127" r:id="rId105"/>
    <p:sldId id="1128" r:id="rId106"/>
    <p:sldId id="1129" r:id="rId107"/>
    <p:sldId id="1130" r:id="rId108"/>
    <p:sldId id="1131" r:id="rId109"/>
    <p:sldId id="1132" r:id="rId110"/>
    <p:sldId id="1133" r:id="rId111"/>
    <p:sldId id="1134" r:id="rId112"/>
    <p:sldId id="1135" r:id="rId113"/>
    <p:sldId id="1136" r:id="rId114"/>
    <p:sldId id="1137" r:id="rId115"/>
    <p:sldId id="1138" r:id="rId116"/>
    <p:sldId id="1139" r:id="rId117"/>
    <p:sldId id="1140" r:id="rId118"/>
    <p:sldId id="1141" r:id="rId119"/>
    <p:sldId id="1142" r:id="rId120"/>
    <p:sldId id="721" r:id="rId121"/>
    <p:sldId id="690" r:id="rId122"/>
    <p:sldId id="691" r:id="rId123"/>
    <p:sldId id="692" r:id="rId124"/>
    <p:sldId id="693" r:id="rId125"/>
    <p:sldId id="694" r:id="rId126"/>
    <p:sldId id="695" r:id="rId127"/>
    <p:sldId id="696" r:id="rId128"/>
    <p:sldId id="697" r:id="rId129"/>
    <p:sldId id="698" r:id="rId130"/>
    <p:sldId id="699" r:id="rId131"/>
    <p:sldId id="700" r:id="rId132"/>
    <p:sldId id="701" r:id="rId133"/>
    <p:sldId id="702" r:id="rId134"/>
    <p:sldId id="703" r:id="rId135"/>
    <p:sldId id="704" r:id="rId136"/>
    <p:sldId id="705" r:id="rId137"/>
    <p:sldId id="706" r:id="rId138"/>
    <p:sldId id="707" r:id="rId139"/>
    <p:sldId id="708" r:id="rId140"/>
    <p:sldId id="709" r:id="rId141"/>
    <p:sldId id="710" r:id="rId142"/>
    <p:sldId id="711" r:id="rId143"/>
    <p:sldId id="722" r:id="rId144"/>
    <p:sldId id="712" r:id="rId145"/>
    <p:sldId id="713" r:id="rId146"/>
    <p:sldId id="714" r:id="rId147"/>
    <p:sldId id="715" r:id="rId148"/>
    <p:sldId id="716" r:id="rId149"/>
    <p:sldId id="717" r:id="rId150"/>
    <p:sldId id="718" r:id="rId151"/>
    <p:sldId id="719" r:id="rId152"/>
    <p:sldId id="720" r:id="rId153"/>
    <p:sldId id="442" r:id="rId154"/>
    <p:sldId id="364" r:id="rId155"/>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0000"/>
    <a:srgbClr val="FFCC66"/>
    <a:srgbClr val="FF33CC"/>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Objects="1" showGuides="1">
      <p:cViewPr varScale="1">
        <p:scale>
          <a:sx n="69" d="100"/>
          <a:sy n="69" d="100"/>
        </p:scale>
        <p:origin x="-1404" y="-90"/>
      </p:cViewPr>
      <p:guideLst>
        <p:guide orient="horz" pos="2158"/>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notesMaster" Target="notesMasters/notesMaster1.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8" Type="http://schemas.openxmlformats.org/officeDocument/2006/relationships/tableStyles" Target="tableStyles.xml"/><Relationship Id="rId157" Type="http://schemas.openxmlformats.org/officeDocument/2006/relationships/viewProps" Target="viewProps.xml"/><Relationship Id="rId156" Type="http://schemas.openxmlformats.org/officeDocument/2006/relationships/presProps" Target="presProps.xml"/><Relationship Id="rId155" Type="http://schemas.openxmlformats.org/officeDocument/2006/relationships/slide" Target="slides/slide151.xml"/><Relationship Id="rId154" Type="http://schemas.openxmlformats.org/officeDocument/2006/relationships/slide" Target="slides/slide150.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0" Type="http://schemas.openxmlformats.org/officeDocument/2006/relationships/slide" Target="slides/slide146.xml"/><Relationship Id="rId15" Type="http://schemas.openxmlformats.org/officeDocument/2006/relationships/slide" Target="slides/slide11.xml"/><Relationship Id="rId149" Type="http://schemas.openxmlformats.org/officeDocument/2006/relationships/slide" Target="slides/slide145.xml"/><Relationship Id="rId148" Type="http://schemas.openxmlformats.org/officeDocument/2006/relationships/slide" Target="slides/slide144.xml"/><Relationship Id="rId147" Type="http://schemas.openxmlformats.org/officeDocument/2006/relationships/slide" Target="slides/slide143.xml"/><Relationship Id="rId146" Type="http://schemas.openxmlformats.org/officeDocument/2006/relationships/slide" Target="slides/slide142.xml"/><Relationship Id="rId145" Type="http://schemas.openxmlformats.org/officeDocument/2006/relationships/slide" Target="slides/slide141.xml"/><Relationship Id="rId144" Type="http://schemas.openxmlformats.org/officeDocument/2006/relationships/slide" Target="slides/slide140.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14" Type="http://schemas.openxmlformats.org/officeDocument/2006/relationships/slide" Target="slides/slide10.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 Type="http://schemas.openxmlformats.org/officeDocument/2006/relationships/slide" Target="slides/slide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125" Type="http://schemas.openxmlformats.org/officeDocument/2006/relationships/slide" Target="slides/slide121.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121" Type="http://schemas.openxmlformats.org/officeDocument/2006/relationships/slide" Target="slides/slide117.xml"/><Relationship Id="rId120" Type="http://schemas.openxmlformats.org/officeDocument/2006/relationships/slide" Target="slides/slide116.xml"/><Relationship Id="rId12" Type="http://schemas.openxmlformats.org/officeDocument/2006/relationships/slide" Target="slides/slide8.xml"/><Relationship Id="rId119" Type="http://schemas.openxmlformats.org/officeDocument/2006/relationships/slide" Target="slides/slide115.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4" Type="http://schemas.openxmlformats.org/officeDocument/2006/relationships/slide" Target="slides/slide110.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110" Type="http://schemas.openxmlformats.org/officeDocument/2006/relationships/slide" Target="slides/slide106.xml"/><Relationship Id="rId11" Type="http://schemas.openxmlformats.org/officeDocument/2006/relationships/slide" Target="slides/slide7.xml"/><Relationship Id="rId109" Type="http://schemas.openxmlformats.org/officeDocument/2006/relationships/slide" Target="slides/slide105.xml"/><Relationship Id="rId108" Type="http://schemas.openxmlformats.org/officeDocument/2006/relationships/slide" Target="slides/slide104.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169" name="幻灯片图像占位符 1"/>
          <p:cNvSpPr>
            <a:spLocks noGrp="1" noRot="1" noChangeAspect="1" noTextEdit="1"/>
          </p:cNvSpPr>
          <p:nvPr>
            <p:ph type="sldImg"/>
          </p:nvPr>
        </p:nvSpPr>
        <p:spPr>
          <a:ln>
            <a:miter/>
          </a:ln>
        </p:spPr>
      </p:sp>
      <p:sp>
        <p:nvSpPr>
          <p:cNvPr id="7170" name="备注占位符 2"/>
          <p:cNvSpPr>
            <a:spLocks noGrp="1" noRot="1"/>
          </p:cNvSpPr>
          <p:nvPr>
            <p:ph type="body"/>
          </p:nvPr>
        </p:nvSpPr>
        <p:spPr/>
        <p:txBody>
          <a:bodyPr wrap="square" lIns="91440" tIns="45720" rIns="91440" bIns="45720" anchor="t"/>
          <a:p>
            <a:pPr lvl="0" eaLnBrk="1" hangingPunct="1"/>
            <a:endParaRPr lang="en-US" altLang="zh-CN" dirty="0">
              <a:solidFill>
                <a:srgbClr val="595959"/>
              </a:solidFill>
            </a:endParaRPr>
          </a:p>
          <a:p>
            <a:pPr lvl="0" eaLnBrk="1" hangingPunct="1"/>
            <a:endParaRPr lang="en-US" altLang="zh-CN" dirty="0">
              <a:solidFill>
                <a:srgbClr val="595959"/>
              </a:solidFill>
            </a:endParaRPr>
          </a:p>
          <a:p>
            <a:pPr lvl="0" eaLnBrk="1" hangingPunct="1"/>
            <a:r>
              <a:rPr lang="zh-CN" altLang="en-US" dirty="0">
                <a:solidFill>
                  <a:srgbClr val="595959"/>
                </a:solidFill>
              </a:rPr>
              <a:t>好发人群：多见于老年人及儿童</a:t>
            </a:r>
            <a:endParaRPr lang="en-US" altLang="zh-CN" dirty="0">
              <a:solidFill>
                <a:srgbClr val="595959"/>
              </a:solidFill>
            </a:endParaRPr>
          </a:p>
          <a:p>
            <a:pPr lvl="0" eaLnBrk="1" hangingPunct="1"/>
            <a:endParaRPr lang="en-US" altLang="zh-CN" dirty="0">
              <a:solidFill>
                <a:srgbClr val="595959"/>
              </a:solidFill>
            </a:endParaRPr>
          </a:p>
          <a:p>
            <a:pPr lvl="0" eaLnBrk="1" hangingPunct="1"/>
            <a:r>
              <a:rPr lang="zh-CN" altLang="en-US" dirty="0">
                <a:solidFill>
                  <a:srgbClr val="595959"/>
                </a:solidFill>
              </a:rPr>
              <a:t>引起梗阻的物体常见于：花生、糖果、果冻等</a:t>
            </a:r>
            <a:endParaRPr lang="zh-CN" altLang="en-US" dirty="0">
              <a:solidFill>
                <a:srgbClr val="595959"/>
              </a:solidFill>
            </a:endParaRPr>
          </a:p>
          <a:p>
            <a:pPr lvl="0" eaLnBrk="1" hangingPunct="1"/>
            <a:endParaRPr lang="en-US" altLang="zh-CN" dirty="0">
              <a:solidFill>
                <a:srgbClr val="595959"/>
              </a:solidFill>
            </a:endParaRPr>
          </a:p>
          <a:p>
            <a:pPr lvl="0" eaLnBrk="1" hangingPunct="1"/>
            <a:endParaRPr lang="en-US" altLang="zh-CN" dirty="0">
              <a:solidFill>
                <a:srgbClr val="595959"/>
              </a:solidFill>
            </a:endParaRPr>
          </a:p>
          <a:p>
            <a:pPr lvl="0" eaLnBrk="1" hangingPunct="1"/>
            <a:r>
              <a:rPr lang="zh-CN" altLang="en-US" dirty="0">
                <a:solidFill>
                  <a:srgbClr val="595959"/>
                </a:solidFill>
              </a:rPr>
              <a:t>气道梗阻的早期识别是抢救成功的关键，</a:t>
            </a:r>
            <a:endParaRPr lang="en-US" altLang="zh-CN" dirty="0">
              <a:solidFill>
                <a:srgbClr val="595959"/>
              </a:solidFill>
            </a:endParaRPr>
          </a:p>
          <a:p>
            <a:pPr lvl="0" eaLnBrk="1" hangingPunct="1"/>
            <a:r>
              <a:rPr lang="zh-CN" altLang="en-US" dirty="0">
                <a:solidFill>
                  <a:srgbClr val="595959"/>
                </a:solidFill>
              </a:rPr>
              <a:t>如不解救及时，数分钟可导致死亡。</a:t>
            </a:r>
            <a:endParaRPr lang="en-US" altLang="zh-CN" dirty="0">
              <a:solidFill>
                <a:srgbClr val="595959"/>
              </a:solidFill>
            </a:endParaRPr>
          </a:p>
          <a:p>
            <a:pPr lvl="0" eaLnBrk="1" hangingPunct="1"/>
            <a:endParaRPr lang="en-US" altLang="zh-CN" dirty="0">
              <a:solidFill>
                <a:srgbClr val="595959"/>
              </a:solidFill>
            </a:endParaRPr>
          </a:p>
          <a:p>
            <a:pPr lvl="0" eaLnBrk="1" hangingPunct="1">
              <a:lnSpc>
                <a:spcPct val="150000"/>
              </a:lnSpc>
              <a:buClr>
                <a:srgbClr val="FF0000"/>
              </a:buClr>
              <a:buBlip>
                <a:blip r:embed="rId3"/>
              </a:buBlip>
            </a:pPr>
            <a:r>
              <a:rPr lang="zh-CN" altLang="en-US" dirty="0"/>
              <a:t> 特殊表现</a:t>
            </a:r>
            <a:endParaRPr lang="en-US" altLang="zh-CN" dirty="0">
              <a:solidFill>
                <a:srgbClr val="262626"/>
              </a:solidFill>
            </a:endParaRPr>
          </a:p>
          <a:p>
            <a:pPr lvl="0" eaLnBrk="1" hangingPunct="1">
              <a:lnSpc>
                <a:spcPct val="150000"/>
              </a:lnSpc>
              <a:buClr>
                <a:srgbClr val="FF0000"/>
              </a:buClr>
            </a:pPr>
            <a:r>
              <a:rPr lang="en-US" altLang="zh-CN" dirty="0">
                <a:solidFill>
                  <a:srgbClr val="262626"/>
                </a:solidFill>
              </a:rPr>
              <a:t>V</a:t>
            </a:r>
            <a:r>
              <a:rPr lang="zh-CN" altLang="en-US" dirty="0">
                <a:solidFill>
                  <a:srgbClr val="262626"/>
                </a:solidFill>
              </a:rPr>
              <a:t>字形手型</a:t>
            </a:r>
            <a:endParaRPr lang="en-US" altLang="zh-CN" dirty="0">
              <a:solidFill>
                <a:srgbClr val="262626"/>
              </a:solidFill>
            </a:endParaRPr>
          </a:p>
          <a:p>
            <a:pPr lvl="0" eaLnBrk="1" hangingPunct="1">
              <a:lnSpc>
                <a:spcPct val="150000"/>
              </a:lnSpc>
              <a:buClr>
                <a:srgbClr val="FF0000"/>
              </a:buClr>
            </a:pPr>
            <a:r>
              <a:rPr lang="zh-CN" altLang="en-US" dirty="0">
                <a:solidFill>
                  <a:srgbClr val="262626"/>
                </a:solidFill>
              </a:rPr>
              <a:t>极度不适、会以</a:t>
            </a:r>
            <a:r>
              <a:rPr lang="en-US" altLang="zh-CN" dirty="0">
                <a:solidFill>
                  <a:srgbClr val="262626"/>
                </a:solidFill>
              </a:rPr>
              <a:t>V</a:t>
            </a:r>
            <a:r>
              <a:rPr lang="zh-CN" altLang="en-US" dirty="0">
                <a:solidFill>
                  <a:srgbClr val="262626"/>
                </a:solidFill>
              </a:rPr>
              <a:t>字型手紧贴于颈前喉部，苦不堪言</a:t>
            </a:r>
            <a:endParaRPr lang="en-US" altLang="zh-CN" dirty="0">
              <a:solidFill>
                <a:srgbClr val="262626"/>
              </a:solidFill>
            </a:endParaRPr>
          </a:p>
          <a:p>
            <a:pPr lvl="0" eaLnBrk="1" hangingPunct="1"/>
            <a:endParaRPr lang="en-US" altLang="zh-CN" dirty="0"/>
          </a:p>
          <a:p>
            <a:pPr lvl="0" eaLnBrk="1" hangingPunct="1">
              <a:buClr>
                <a:srgbClr val="FF0000"/>
              </a:buClr>
              <a:buBlip>
                <a:blip r:embed="rId3"/>
              </a:buBlip>
            </a:pPr>
            <a:r>
              <a:rPr lang="zh-CN" altLang="en-US" dirty="0"/>
              <a:t>  </a:t>
            </a:r>
            <a:r>
              <a:rPr lang="zh-CN" altLang="en-US" dirty="0">
                <a:solidFill>
                  <a:srgbClr val="262626"/>
                </a:solidFill>
              </a:rPr>
              <a:t>气道不完全阻塞</a:t>
            </a:r>
            <a:endParaRPr lang="en-US" altLang="zh-CN" dirty="0">
              <a:solidFill>
                <a:srgbClr val="262626"/>
              </a:solidFill>
            </a:endParaRPr>
          </a:p>
          <a:p>
            <a:pPr lvl="0" eaLnBrk="1" hangingPunct="1"/>
            <a:r>
              <a:rPr lang="zh-CN" altLang="en-US" dirty="0">
                <a:solidFill>
                  <a:srgbClr val="7F7F7F"/>
                </a:solidFill>
              </a:rPr>
              <a:t>呛咳、喘息及</a:t>
            </a:r>
            <a:r>
              <a:rPr lang="en-US" altLang="zh-CN" dirty="0">
                <a:solidFill>
                  <a:srgbClr val="7F7F7F"/>
                </a:solidFill>
              </a:rPr>
              <a:t>V</a:t>
            </a:r>
            <a:r>
              <a:rPr lang="zh-CN" altLang="en-US" dirty="0">
                <a:solidFill>
                  <a:srgbClr val="7F7F7F"/>
                </a:solidFill>
              </a:rPr>
              <a:t>字形手型</a:t>
            </a:r>
            <a:endParaRPr lang="en-US" altLang="zh-CN" dirty="0">
              <a:solidFill>
                <a:srgbClr val="7F7F7F"/>
              </a:solidFill>
            </a:endParaRPr>
          </a:p>
          <a:p>
            <a:pPr lvl="0" eaLnBrk="1" hangingPunct="1"/>
            <a:endParaRPr lang="en-US" altLang="zh-CN" dirty="0"/>
          </a:p>
          <a:p>
            <a:pPr lvl="0" eaLnBrk="1" hangingPunct="1">
              <a:buClr>
                <a:srgbClr val="FF0000"/>
              </a:buClr>
            </a:pPr>
            <a:r>
              <a:rPr lang="zh-CN" altLang="en-US" dirty="0"/>
              <a:t>  </a:t>
            </a:r>
            <a:r>
              <a:rPr lang="zh-CN" altLang="en-US" dirty="0">
                <a:solidFill>
                  <a:srgbClr val="262626"/>
                </a:solidFill>
              </a:rPr>
              <a:t>气道完全阻塞</a:t>
            </a:r>
            <a:endParaRPr lang="en-US" altLang="zh-CN" dirty="0">
              <a:solidFill>
                <a:srgbClr val="262626"/>
              </a:solidFill>
            </a:endParaRPr>
          </a:p>
          <a:p>
            <a:pPr lvl="0" eaLnBrk="1" hangingPunct="1">
              <a:lnSpc>
                <a:spcPct val="150000"/>
              </a:lnSpc>
            </a:pPr>
            <a:r>
              <a:rPr lang="zh-CN" altLang="en-US" dirty="0">
                <a:solidFill>
                  <a:srgbClr val="7F7F7F"/>
                </a:solidFill>
              </a:rPr>
              <a:t>不能说话、不能咳嗽、不能呼吸、面色灰暗青紫、失去知觉、窒息、呼吸停止。</a:t>
            </a:r>
            <a:endParaRPr lang="zh-CN" altLang="en-US" dirty="0"/>
          </a:p>
          <a:p>
            <a:pPr lvl="0" eaLnBrk="1" hangingPunct="1"/>
            <a:endParaRPr lang="zh-CN" altLang="en-US" dirty="0"/>
          </a:p>
        </p:txBody>
      </p:sp>
      <p:sp>
        <p:nvSpPr>
          <p:cNvPr id="7171" name="灯片编号占位符 3"/>
          <p:cNvSpPr txBox="1">
            <a:spLocks noGrp="1"/>
          </p:cNvSpPr>
          <p:nvPr>
            <p:ph type="sldNum" sz="quarter"/>
          </p:nvPr>
        </p:nvSpPr>
        <p:spPr>
          <a:xfrm>
            <a:off x="3884613" y="8685213"/>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幻灯片图像占位符 1"/>
          <p:cNvSpPr>
            <a:spLocks noGrp="1" noRot="1" noChangeAspect="1" noTextEdit="1"/>
          </p:cNvSpPr>
          <p:nvPr>
            <p:ph type="sldImg"/>
          </p:nvPr>
        </p:nvSpPr>
        <p:spPr>
          <a:ln>
            <a:miter/>
          </a:ln>
        </p:spPr>
      </p:sp>
      <p:sp>
        <p:nvSpPr>
          <p:cNvPr id="11266"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1267"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fld id="{9A0DB2DC-4C9A-4742-B13C-FB6460FD3503}" type="slidenum">
              <a:rPr lang="zh-CN" altLang="en-US" dirty="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a:ln>
            <a:miter/>
          </a:ln>
        </p:spPr>
      </p:sp>
      <p:sp>
        <p:nvSpPr>
          <p:cNvPr id="14338" name="备注占位符 2"/>
          <p:cNvSpPr>
            <a:spLocks noGrp="1"/>
          </p:cNvSpPr>
          <p:nvPr>
            <p:ph type="body"/>
          </p:nvPr>
        </p:nvSpPr>
        <p:spPr/>
        <p:txBody>
          <a:bodyPr wrap="square" lIns="91440" tIns="45720" rIns="91440" bIns="45720" anchor="t"/>
          <a:p>
            <a:pPr lvl="0" eaLnBrk="1" hangingPunct="1"/>
            <a:endParaRPr lang="zh-CN" altLang="en-US" dirty="0"/>
          </a:p>
        </p:txBody>
      </p:sp>
      <p:sp>
        <p:nvSpPr>
          <p:cNvPr id="14339" name="灯片编号占位符 3"/>
          <p:cNvSpPr txBox="1">
            <a:spLocks noGrp="1"/>
          </p:cNvSpPr>
          <p:nvPr>
            <p:ph type="sldNum" sz="quarter"/>
          </p:nvPr>
        </p:nvSpPr>
        <p:spPr>
          <a:xfrm>
            <a:off x="3884613" y="8685213"/>
            <a:ext cx="2971800" cy="458787"/>
          </a:xfrm>
          <a:prstGeom prst="rect">
            <a:avLst/>
          </a:prstGeom>
          <a:noFill/>
          <a:ln w="9525">
            <a:noFill/>
          </a:ln>
        </p:spPr>
        <p:txBody>
          <a:bodyPr wrap="square" lIns="91440" tIns="45720" rIns="91440" bIns="45720" anchor="b"/>
          <a:p>
            <a:pPr lvl="0" indent="0"/>
            <a:fld id="{9A0DB2DC-4C9A-4742-B13C-FB6460FD3503}" type="slidenum">
              <a:rPr lang="zh-CN" altLang="en-US" dirty="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p:nvPr>
            <p:ph type="body"/>
          </p:nvPr>
        </p:nvSpPr>
        <p:spPr/>
        <p:txBody>
          <a:bodyPr wrap="square" lIns="91440" tIns="45720" rIns="91440" bIns="45720" anchor="t"/>
          <a:p>
            <a:pPr lvl="0"/>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noTextEdit="1"/>
          </p:cNvSpPr>
          <p:nvPr>
            <p:ph type="sldImg"/>
          </p:nvPr>
        </p:nvSpPr>
        <p:spPr>
          <a:ln>
            <a:miter/>
          </a:ln>
        </p:spPr>
      </p:sp>
      <p:sp>
        <p:nvSpPr>
          <p:cNvPr id="31746" name="备注占位符 2"/>
          <p:cNvSpPr>
            <a:spLocks noGrp="1" noRot="1"/>
          </p:cNvSpPr>
          <p:nvPr>
            <p:ph type="body"/>
          </p:nvPr>
        </p:nvSpPr>
        <p:spPr/>
        <p:txBody>
          <a:bodyPr wrap="square" lIns="91440" tIns="45720" rIns="91440" bIns="45720" anchor="t"/>
          <a:p>
            <a:pPr lvl="0" eaLnBrk="1" hangingPunct="1">
              <a:lnSpc>
                <a:spcPct val="150000"/>
              </a:lnSpc>
              <a:buClr>
                <a:srgbClr val="FF0000"/>
              </a:buClr>
            </a:pPr>
            <a:r>
              <a:rPr lang="zh-CN" altLang="en-US" b="1" dirty="0">
                <a:solidFill>
                  <a:srgbClr val="595959"/>
                </a:solidFill>
              </a:rPr>
              <a:t>海氏手法原理</a:t>
            </a:r>
            <a:endParaRPr lang="en-US" altLang="zh-CN" b="1" dirty="0">
              <a:solidFill>
                <a:srgbClr val="595959"/>
              </a:solidFill>
            </a:endParaRPr>
          </a:p>
          <a:p>
            <a:pPr lvl="0" eaLnBrk="1" hangingPunct="1">
              <a:lnSpc>
                <a:spcPct val="150000"/>
              </a:lnSpc>
              <a:buClr>
                <a:srgbClr val="FF0000"/>
              </a:buClr>
            </a:pPr>
            <a:r>
              <a:rPr lang="zh-CN" altLang="en-US" dirty="0">
                <a:solidFill>
                  <a:srgbClr val="595959"/>
                </a:solidFill>
              </a:rPr>
              <a:t>通过冲击腹部及膈肌下软组织，</a:t>
            </a:r>
            <a:endParaRPr lang="en-US" altLang="zh-CN" dirty="0">
              <a:solidFill>
                <a:srgbClr val="595959"/>
              </a:solidFill>
            </a:endParaRPr>
          </a:p>
          <a:p>
            <a:pPr lvl="0" eaLnBrk="1" hangingPunct="1">
              <a:lnSpc>
                <a:spcPct val="150000"/>
              </a:lnSpc>
              <a:buClr>
                <a:srgbClr val="FF0000"/>
              </a:buClr>
            </a:pPr>
            <a:r>
              <a:rPr lang="zh-CN" altLang="en-US" dirty="0">
                <a:solidFill>
                  <a:srgbClr val="595959"/>
                </a:solidFill>
              </a:rPr>
              <a:t>产生向上的压力，</a:t>
            </a:r>
            <a:endParaRPr lang="en-US" altLang="zh-CN" dirty="0">
              <a:solidFill>
                <a:srgbClr val="595959"/>
              </a:solidFill>
            </a:endParaRPr>
          </a:p>
          <a:p>
            <a:pPr lvl="0" eaLnBrk="1" hangingPunct="1">
              <a:lnSpc>
                <a:spcPct val="150000"/>
              </a:lnSpc>
              <a:buClr>
                <a:srgbClr val="FF0000"/>
              </a:buClr>
            </a:pPr>
            <a:r>
              <a:rPr lang="zh-CN" altLang="en-US" dirty="0">
                <a:solidFill>
                  <a:srgbClr val="595959"/>
                </a:solidFill>
              </a:rPr>
              <a:t>压迫两肺下部，促使肺部的残留气体，</a:t>
            </a:r>
            <a:endParaRPr lang="en-US" altLang="zh-CN" dirty="0">
              <a:solidFill>
                <a:srgbClr val="595959"/>
              </a:solidFill>
            </a:endParaRPr>
          </a:p>
          <a:p>
            <a:pPr lvl="0" eaLnBrk="1" hangingPunct="1">
              <a:lnSpc>
                <a:spcPct val="150000"/>
              </a:lnSpc>
              <a:buClr>
                <a:srgbClr val="FF0000"/>
              </a:buClr>
            </a:pPr>
            <a:r>
              <a:rPr lang="zh-CN" altLang="en-US" dirty="0">
                <a:solidFill>
                  <a:srgbClr val="595959"/>
                </a:solidFill>
              </a:rPr>
              <a:t>形成一股气流，长驱直入气管，</a:t>
            </a:r>
            <a:endParaRPr lang="en-US" altLang="zh-CN" dirty="0">
              <a:solidFill>
                <a:srgbClr val="595959"/>
              </a:solidFill>
            </a:endParaRPr>
          </a:p>
          <a:p>
            <a:pPr lvl="0" eaLnBrk="1" hangingPunct="1">
              <a:lnSpc>
                <a:spcPct val="150000"/>
              </a:lnSpc>
              <a:buClr>
                <a:srgbClr val="FF0000"/>
              </a:buClr>
            </a:pPr>
            <a:r>
              <a:rPr lang="zh-CN" altLang="en-US" dirty="0">
                <a:solidFill>
                  <a:srgbClr val="595959"/>
                </a:solidFill>
              </a:rPr>
              <a:t>将阻塞住气管、咽喉部的异物驱除。</a:t>
            </a:r>
            <a:endParaRPr lang="en-US" altLang="zh-CN" dirty="0">
              <a:solidFill>
                <a:srgbClr val="595959"/>
              </a:solidFill>
            </a:endParaRPr>
          </a:p>
          <a:p>
            <a:pPr lvl="0" eaLnBrk="1" hangingPunct="1">
              <a:buClr>
                <a:srgbClr val="FF0000"/>
              </a:buClr>
            </a:pPr>
            <a:endParaRPr lang="en-US" altLang="zh-CN" b="1" dirty="0">
              <a:solidFill>
                <a:srgbClr val="595959"/>
              </a:solidFill>
            </a:endParaRPr>
          </a:p>
          <a:p>
            <a:pPr lvl="0" eaLnBrk="1" hangingPunct="1">
              <a:lnSpc>
                <a:spcPct val="150000"/>
              </a:lnSpc>
            </a:pPr>
            <a:r>
              <a:rPr lang="zh-CN" altLang="en-US" b="1" dirty="0">
                <a:solidFill>
                  <a:srgbClr val="7F7F7F"/>
                </a:solidFill>
              </a:rPr>
              <a:t>海氏手法</a:t>
            </a:r>
            <a:endParaRPr lang="en-US" altLang="zh-CN" b="1" dirty="0">
              <a:solidFill>
                <a:srgbClr val="7F7F7F"/>
              </a:solidFill>
            </a:endParaRPr>
          </a:p>
          <a:p>
            <a:pPr lvl="0" eaLnBrk="1" hangingPunct="1">
              <a:lnSpc>
                <a:spcPct val="150000"/>
              </a:lnSpc>
              <a:buBlip>
                <a:blip r:embed="rId3"/>
              </a:buBlip>
            </a:pPr>
            <a:r>
              <a:rPr lang="zh-CN" altLang="en-US" dirty="0">
                <a:solidFill>
                  <a:srgbClr val="7F7F7F"/>
                </a:solidFill>
              </a:rPr>
              <a:t>患者取立位，抢救者站在患者身后， 一腿在前，插入患者两腿之间呈弓步，另一腿在后伸直；</a:t>
            </a:r>
            <a:endParaRPr lang="zh-CN" altLang="en-US" dirty="0">
              <a:solidFill>
                <a:srgbClr val="7F7F7F"/>
              </a:solidFill>
            </a:endParaRPr>
          </a:p>
          <a:p>
            <a:pPr lvl="0" eaLnBrk="1" hangingPunct="1">
              <a:lnSpc>
                <a:spcPct val="150000"/>
              </a:lnSpc>
              <a:buBlip>
                <a:blip r:embed="rId3"/>
              </a:buBlip>
            </a:pPr>
            <a:r>
              <a:rPr lang="zh-CN" altLang="en-US" dirty="0">
                <a:solidFill>
                  <a:srgbClr val="7F7F7F"/>
                </a:solidFill>
              </a:rPr>
              <a:t>同时双臂环抱患者腰腹部，一手握拳，拳眼置于脐与剑突之间；</a:t>
            </a:r>
            <a:endParaRPr lang="zh-CN" altLang="en-US" dirty="0">
              <a:solidFill>
                <a:srgbClr val="7F7F7F"/>
              </a:solidFill>
            </a:endParaRPr>
          </a:p>
          <a:p>
            <a:pPr lvl="0" eaLnBrk="1" hangingPunct="1">
              <a:lnSpc>
                <a:spcPct val="150000"/>
              </a:lnSpc>
              <a:buBlip>
                <a:blip r:embed="rId3"/>
              </a:buBlip>
            </a:pPr>
            <a:r>
              <a:rPr lang="zh-CN" altLang="en-US" dirty="0">
                <a:solidFill>
                  <a:srgbClr val="7F7F7F"/>
                </a:solidFill>
              </a:rPr>
              <a:t>另一手固定拳头，并突然连续用力向患者上腹部的后上方快速冲击，一般一次性冲击</a:t>
            </a:r>
            <a:r>
              <a:rPr lang="en-US" altLang="zh-CN" dirty="0">
                <a:solidFill>
                  <a:srgbClr val="7F7F7F"/>
                </a:solidFill>
              </a:rPr>
              <a:t>5</a:t>
            </a:r>
            <a:r>
              <a:rPr lang="zh-CN" altLang="en-US" dirty="0">
                <a:solidFill>
                  <a:srgbClr val="7F7F7F"/>
                </a:solidFill>
              </a:rPr>
              <a:t>次，反复操作；</a:t>
            </a:r>
            <a:endParaRPr lang="en-US" altLang="zh-CN" dirty="0">
              <a:solidFill>
                <a:srgbClr val="7F7F7F"/>
              </a:solidFill>
            </a:endParaRPr>
          </a:p>
          <a:p>
            <a:pPr lvl="0" eaLnBrk="1" hangingPunct="1">
              <a:lnSpc>
                <a:spcPct val="150000"/>
              </a:lnSpc>
            </a:pPr>
            <a:r>
              <a:rPr lang="zh-CN" altLang="en-US" dirty="0">
                <a:solidFill>
                  <a:srgbClr val="7F7F7F"/>
                </a:solidFill>
              </a:rPr>
              <a:t>直至气道内异物排出。</a:t>
            </a:r>
            <a:endParaRPr lang="zh-CN" altLang="en-US" dirty="0">
              <a:latin typeface="Arial" panose="020B0604020202020204" pitchFamily="34" charset="0"/>
            </a:endParaRPr>
          </a:p>
          <a:p>
            <a:pPr lvl="0" eaLnBrk="1" hangingPunct="1">
              <a:buClr>
                <a:srgbClr val="FF0000"/>
              </a:buClr>
            </a:pPr>
            <a:endParaRPr lang="en-US" altLang="zh-CN" b="1" dirty="0">
              <a:solidFill>
                <a:srgbClr val="595959"/>
              </a:solidFill>
            </a:endParaRPr>
          </a:p>
        </p:txBody>
      </p:sp>
      <p:sp>
        <p:nvSpPr>
          <p:cNvPr id="31747" name="灯片编号占位符 3"/>
          <p:cNvSpPr txBox="1">
            <a:spLocks noGrp="1"/>
          </p:cNvSpPr>
          <p:nvPr>
            <p:ph type="sldNum" sz="quarter"/>
          </p:nvPr>
        </p:nvSpPr>
        <p:spPr>
          <a:xfrm>
            <a:off x="3884613" y="8685213"/>
            <a:ext cx="2971800" cy="457200"/>
          </a:xfrm>
          <a:prstGeom prst="rect">
            <a:avLst/>
          </a:prstGeom>
          <a:noFill/>
          <a:ln w="9525">
            <a:noFill/>
          </a:ln>
        </p:spPr>
        <p:txBody>
          <a:bodyPr wrap="square" lIns="91440" tIns="45720" rIns="91440" bIns="45720" anchor="b"/>
          <a:p>
            <a:pPr lvl="0" indent="0" algn="r"/>
            <a:fld id="{9A0DB2DC-4C9A-4742-B13C-FB6460FD3503}" type="slidenum">
              <a:rPr lang="zh-CN" altLang="en-US" sz="1200" dirty="0">
                <a:latin typeface="Calibri" panose="020F0502020204030204" charset="0"/>
              </a:rPr>
            </a:fld>
            <a:endParaRPr lang="zh-CN" altLang="en-US" sz="1200" dirty="0">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3074" name="组合 2049"/>
          <p:cNvGrpSpPr/>
          <p:nvPr/>
        </p:nvGrpSpPr>
        <p:grpSpPr>
          <a:xfrm>
            <a:off x="-4762" y="20638"/>
            <a:ext cx="9142412" cy="6858000"/>
            <a:chOff x="0" y="0"/>
            <a:chExt cx="5760" cy="4320"/>
          </a:xfrm>
        </p:grpSpPr>
        <p:sp>
          <p:nvSpPr>
            <p:cNvPr id="3075" name="未知"/>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zh-CN" altLang="en-US"/>
            </a:p>
          </p:txBody>
        </p:sp>
        <p:sp>
          <p:nvSpPr>
            <p:cNvPr id="3076" name="未知"/>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zh-CN" altLang="en-US"/>
            </a:p>
          </p:txBody>
        </p:sp>
      </p:grpSp>
      <p:sp>
        <p:nvSpPr>
          <p:cNvPr id="3077" name="未知"/>
          <p:cNvSpPr/>
          <p:nvPr/>
        </p:nvSpPr>
        <p:spPr>
          <a:xfrm>
            <a:off x="6242050" y="626903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zh-CN" altLang="en-US"/>
          </a:p>
        </p:txBody>
      </p:sp>
      <p:grpSp>
        <p:nvGrpSpPr>
          <p:cNvPr id="3078" name="组合 2053"/>
          <p:cNvGrpSpPr/>
          <p:nvPr/>
        </p:nvGrpSpPr>
        <p:grpSpPr>
          <a:xfrm>
            <a:off x="0" y="6034088"/>
            <a:ext cx="7843838" cy="850900"/>
            <a:chOff x="0" y="0"/>
            <a:chExt cx="4942" cy="536"/>
          </a:xfrm>
        </p:grpSpPr>
        <p:sp>
          <p:nvSpPr>
            <p:cNvPr id="3079" name="未知"/>
            <p:cNvSpPr/>
            <p:nvPr userDrawn="1"/>
          </p:nvSpPr>
          <p:spPr>
            <a:xfrm>
              <a:off x="1488" y="0"/>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zh-CN" altLang="en-US"/>
            </a:p>
          </p:txBody>
        </p:sp>
        <p:grpSp>
          <p:nvGrpSpPr>
            <p:cNvPr id="3080" name="组合 2055"/>
            <p:cNvGrpSpPr/>
            <p:nvPr userDrawn="1"/>
          </p:nvGrpSpPr>
          <p:grpSpPr>
            <a:xfrm>
              <a:off x="2486" y="0"/>
              <a:ext cx="2456" cy="536"/>
              <a:chOff x="0" y="0"/>
              <a:chExt cx="2456" cy="536"/>
            </a:xfrm>
          </p:grpSpPr>
          <p:sp>
            <p:nvSpPr>
              <p:cNvPr id="3081" name="未知"/>
              <p:cNvSpPr/>
              <p:nvPr userDrawn="1"/>
            </p:nvSpPr>
            <p:spPr>
              <a:xfrm>
                <a:off x="1462" y="7"/>
                <a:ext cx="994" cy="529"/>
              </a:xfrm>
              <a:custGeom>
                <a:avLst/>
                <a:gdLst/>
                <a:ahLst/>
                <a:cxnLst/>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ln>
            </p:spPr>
            <p:txBody>
              <a:bodyPr/>
              <a:p>
                <a:endParaRPr lang="zh-CN" altLang="en-US"/>
              </a:p>
            </p:txBody>
          </p:sp>
          <p:sp>
            <p:nvSpPr>
              <p:cNvPr id="3082" name="未知"/>
              <p:cNvSpPr/>
              <p:nvPr userDrawn="1"/>
            </p:nvSpPr>
            <p:spPr>
              <a:xfrm>
                <a:off x="191" y="0"/>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zh-CN" altLang="en-US"/>
              </a:p>
            </p:txBody>
          </p:sp>
          <p:sp>
            <p:nvSpPr>
              <p:cNvPr id="3083" name="未知"/>
              <p:cNvSpPr/>
              <p:nvPr userDrawn="1"/>
            </p:nvSpPr>
            <p:spPr>
              <a:xfrm>
                <a:off x="544" y="101"/>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zh-CN" altLang="en-US"/>
              </a:p>
            </p:txBody>
          </p:sp>
          <p:sp>
            <p:nvSpPr>
              <p:cNvPr id="3084" name="未知"/>
              <p:cNvSpPr/>
              <p:nvPr userDrawn="1"/>
            </p:nvSpPr>
            <p:spPr>
              <a:xfrm>
                <a:off x="1142" y="74"/>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zh-CN" altLang="en-US"/>
              </a:p>
            </p:txBody>
          </p:sp>
          <p:sp>
            <p:nvSpPr>
              <p:cNvPr id="3085" name="未知"/>
              <p:cNvSpPr/>
              <p:nvPr userDrawn="1"/>
            </p:nvSpPr>
            <p:spPr>
              <a:xfrm>
                <a:off x="0" y="67"/>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zh-CN" altLang="en-US"/>
              </a:p>
            </p:txBody>
          </p:sp>
        </p:grpSp>
        <p:sp>
          <p:nvSpPr>
            <p:cNvPr id="3086" name="未知"/>
            <p:cNvSpPr/>
            <p:nvPr userDrawn="1"/>
          </p:nvSpPr>
          <p:spPr>
            <a:xfrm>
              <a:off x="0" y="0"/>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zh-CN" altLang="en-US"/>
            </a:p>
          </p:txBody>
        </p:sp>
      </p:grpSp>
      <p:grpSp>
        <p:nvGrpSpPr>
          <p:cNvPr id="3087" name="组合 2062"/>
          <p:cNvGrpSpPr/>
          <p:nvPr/>
        </p:nvGrpSpPr>
        <p:grpSpPr>
          <a:xfrm>
            <a:off x="627063" y="6021388"/>
            <a:ext cx="5684837" cy="849312"/>
            <a:chOff x="0" y="0"/>
            <a:chExt cx="3581" cy="535"/>
          </a:xfrm>
        </p:grpSpPr>
        <p:sp>
          <p:nvSpPr>
            <p:cNvPr id="3088" name="未知"/>
            <p:cNvSpPr/>
            <p:nvPr userDrawn="1"/>
          </p:nvSpPr>
          <p:spPr>
            <a:xfrm>
              <a:off x="801" y="0"/>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zh-CN" altLang="en-US"/>
            </a:p>
          </p:txBody>
        </p:sp>
        <p:sp>
          <p:nvSpPr>
            <p:cNvPr id="3089" name="未知"/>
            <p:cNvSpPr/>
            <p:nvPr userDrawn="1"/>
          </p:nvSpPr>
          <p:spPr>
            <a:xfrm>
              <a:off x="1548" y="36"/>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zh-CN" altLang="en-US"/>
            </a:p>
          </p:txBody>
        </p:sp>
        <p:sp>
          <p:nvSpPr>
            <p:cNvPr id="3090" name="未知"/>
            <p:cNvSpPr/>
            <p:nvPr userDrawn="1"/>
          </p:nvSpPr>
          <p:spPr>
            <a:xfrm>
              <a:off x="1435" y="30"/>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zh-CN" altLang="en-US"/>
            </a:p>
          </p:txBody>
        </p:sp>
        <p:sp>
          <p:nvSpPr>
            <p:cNvPr id="3091" name="未知"/>
            <p:cNvSpPr/>
            <p:nvPr userDrawn="1"/>
          </p:nvSpPr>
          <p:spPr>
            <a:xfrm>
              <a:off x="460" y="49"/>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zh-CN" altLang="en-US"/>
            </a:p>
          </p:txBody>
        </p:sp>
        <p:sp>
          <p:nvSpPr>
            <p:cNvPr id="3092" name="未知"/>
            <p:cNvSpPr/>
            <p:nvPr userDrawn="1"/>
          </p:nvSpPr>
          <p:spPr>
            <a:xfrm>
              <a:off x="311" y="61"/>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zh-CN" altLang="en-US"/>
            </a:p>
          </p:txBody>
        </p:sp>
        <p:sp>
          <p:nvSpPr>
            <p:cNvPr id="3093" name="未知"/>
            <p:cNvSpPr/>
            <p:nvPr userDrawn="1"/>
          </p:nvSpPr>
          <p:spPr>
            <a:xfrm>
              <a:off x="0" y="18"/>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zh-CN" altLang="en-US"/>
            </a:p>
          </p:txBody>
        </p:sp>
      </p:grpSp>
      <p:sp>
        <p:nvSpPr>
          <p:cNvPr id="2070" name="标题 2069"/>
          <p:cNvSpPr>
            <a:spLocks noGrp="1"/>
          </p:cNvSpPr>
          <p:nvPr>
            <p:ph type="ctrTitle" sz="quarter"/>
          </p:nvPr>
        </p:nvSpPr>
        <p:spPr>
          <a:xfrm>
            <a:off x="457200" y="1447800"/>
            <a:ext cx="8229600" cy="1736725"/>
          </a:xfrm>
          <a:prstGeom prst="rect">
            <a:avLst/>
          </a:prstGeom>
          <a:noFill/>
          <a:ln w="9525">
            <a:noFill/>
          </a:ln>
        </p:spPr>
        <p:txBody>
          <a:bodyPr anchor="ctr"/>
          <a:lstStyle>
            <a:lvl1pPr lvl="0">
              <a:defRPr sz="5400"/>
            </a:lvl1pPr>
          </a:lstStyle>
          <a:p>
            <a:pPr lvl="0" fontAlgn="base"/>
            <a:r>
              <a:rPr lang="zh-CN" altLang="en-US" strike="noStrike" noProof="1"/>
              <a:t>单击此处编辑母版标题样式</a:t>
            </a:r>
            <a:endParaRPr lang="zh-CN" altLang="en-US" strike="noStrike" noProof="1"/>
          </a:p>
        </p:txBody>
      </p:sp>
      <p:sp>
        <p:nvSpPr>
          <p:cNvPr id="2071" name="副标题 2070"/>
          <p:cNvSpPr>
            <a:spLocks noGrp="1"/>
          </p:cNvSpPr>
          <p:nvPr>
            <p:ph type="subTitle" sz="quarter" idx="1"/>
          </p:nvPr>
        </p:nvSpPr>
        <p:spPr>
          <a:xfrm>
            <a:off x="1371600" y="3429000"/>
            <a:ext cx="6400800" cy="1752600"/>
          </a:xfrm>
          <a:prstGeom prst="rect">
            <a:avLst/>
          </a:prstGeom>
          <a:noFill/>
          <a:ln w="9525">
            <a:noFill/>
          </a:ln>
        </p:spPr>
        <p:txBody>
          <a:bodyPr anchor="t"/>
          <a:lstStyle>
            <a:lvl1pPr marL="0" lvl="0" indent="0" algn="ctr">
              <a:buNone/>
              <a:defRPr>
                <a:effectLst>
                  <a:outerShdw blurRad="38100" dist="38100" dir="2700000">
                    <a:srgbClr val="C0C0C0"/>
                  </a:outerShdw>
                </a:effectLst>
              </a:defRPr>
            </a:lvl1pPr>
            <a:lvl2pPr marL="457200" lvl="1" indent="0" algn="ctr">
              <a:buNone/>
              <a:defRPr>
                <a:effectLst>
                  <a:outerShdw blurRad="38100" dist="38100" dir="2700000">
                    <a:srgbClr val="C0C0C0"/>
                  </a:outerShdw>
                </a:effectLst>
              </a:defRPr>
            </a:lvl2pPr>
            <a:lvl3pPr marL="914400" lvl="2" indent="0" algn="ctr">
              <a:buNone/>
              <a:defRPr>
                <a:effectLst>
                  <a:outerShdw blurRad="38100" dist="38100" dir="2700000">
                    <a:srgbClr val="C0C0C0"/>
                  </a:outerShdw>
                </a:effectLst>
              </a:defRPr>
            </a:lvl3pPr>
            <a:lvl4pPr marL="1371600" lvl="3" indent="0" algn="ctr">
              <a:buNone/>
              <a:defRPr>
                <a:effectLst>
                  <a:outerShdw blurRad="38100" dist="38100" dir="2700000">
                    <a:srgbClr val="C0C0C0"/>
                  </a:outerShdw>
                </a:effectLst>
              </a:defRPr>
            </a:lvl4pPr>
            <a:lvl5pPr marL="1828800" lvl="4" indent="0" algn="ctr">
              <a:buNone/>
              <a:defRPr>
                <a:effectLst>
                  <a:outerShdw blurRad="38100" dist="38100" dir="2700000">
                    <a:srgbClr val="C0C0C0"/>
                  </a:outerShdw>
                </a:effectLst>
              </a:defRPr>
            </a:lvl5pPr>
          </a:lstStyle>
          <a:p>
            <a:pPr lvl="0" fontAlgn="base"/>
            <a:r>
              <a:rPr lang="zh-CN" altLang="en-US" strike="noStrike" noProof="1"/>
              <a:t>单击此处编辑母版副标题样式</a:t>
            </a:r>
            <a:endParaRPr lang="zh-CN" altLang="en-US" strike="noStrike" noProof="1"/>
          </a:p>
        </p:txBody>
      </p:sp>
      <p:sp>
        <p:nvSpPr>
          <p:cNvPr id="2072" name="日期占位符 2071"/>
          <p:cNvSpPr>
            <a:spLocks noGrp="1"/>
          </p:cNvSpPr>
          <p:nvPr>
            <p:ph type="dt" sz="quarter" idx="2"/>
          </p:nvPr>
        </p:nvSpPr>
        <p:spPr>
          <a:xfrm>
            <a:off x="457200" y="6248400"/>
            <a:ext cx="2133600" cy="457200"/>
          </a:xfrm>
          <a:prstGeom prst="rect">
            <a:avLst/>
          </a:prstGeom>
          <a:noFill/>
          <a:ln w="9525">
            <a:noFill/>
          </a:ln>
        </p:spPr>
        <p:txBody>
          <a:bodyPr anchor="b"/>
          <a:lstStyle>
            <a:lvl1pPr>
              <a:defRPr sz="1200"/>
            </a:lvl1pPr>
          </a:lstStyle>
          <a:p>
            <a:pPr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2073" name="灯片编号占位符 2072"/>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2074" name="页脚占位符 2073"/>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fontAlgn="base"/>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67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28600"/>
            <a:ext cx="6052930" cy="5867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联机映像占位符 3"/>
          <p:cNvSpPr>
            <a:spLocks noGrp="1"/>
          </p:cNvSpPr>
          <p:nvPr>
            <p:ph type="clipArt" sz="half" idx="2"/>
          </p:nvPr>
        </p:nvSpPr>
        <p:spPr>
          <a:xfrm>
            <a:off x="4629150" y="1825625"/>
            <a:ext cx="3886200" cy="4351338"/>
          </a:xfrm>
        </p:spPr>
        <p:txBody>
          <a:bodyPr/>
          <a:lstStyle/>
          <a:p>
            <a:pPr fontAlgn="base"/>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quarter" idx="2"/>
          </p:nvPr>
        </p:nvSpPr>
        <p:spPr>
          <a:xfrm>
            <a:off x="4629150" y="1825625"/>
            <a:ext cx="3886200" cy="20986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内容占位符 4"/>
          <p:cNvSpPr>
            <a:spLocks noGrp="1"/>
          </p:cNvSpPr>
          <p:nvPr>
            <p:ph sz="quarter" idx="3"/>
          </p:nvPr>
        </p:nvSpPr>
        <p:spPr>
          <a:xfrm>
            <a:off x="4629150" y="4076700"/>
            <a:ext cx="3886200" cy="21002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6" name="日期占位符 5"/>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页脚占位符 6"/>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8" name="灯片编号占位符 7"/>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28600"/>
            <a:ext cx="8229600" cy="58674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showMasterPhAnim="0" showMasterSp="0">
  <p:cSld name="标题幻灯片">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4098" name="组合 5121"/>
          <p:cNvGrpSpPr/>
          <p:nvPr/>
        </p:nvGrpSpPr>
        <p:grpSpPr>
          <a:xfrm>
            <a:off x="-4762" y="20638"/>
            <a:ext cx="9142412" cy="6858000"/>
            <a:chOff x="0" y="0"/>
            <a:chExt cx="5760" cy="4320"/>
          </a:xfrm>
        </p:grpSpPr>
        <p:sp>
          <p:nvSpPr>
            <p:cNvPr id="4099" name="未知"/>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zh-CN" altLang="en-US"/>
            </a:p>
          </p:txBody>
        </p:sp>
        <p:sp>
          <p:nvSpPr>
            <p:cNvPr id="4100" name="未知"/>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zh-CN" altLang="en-US"/>
            </a:p>
          </p:txBody>
        </p:sp>
      </p:grpSp>
      <p:sp>
        <p:nvSpPr>
          <p:cNvPr id="4101" name="未知"/>
          <p:cNvSpPr/>
          <p:nvPr/>
        </p:nvSpPr>
        <p:spPr>
          <a:xfrm>
            <a:off x="6242050" y="626903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zh-CN" altLang="en-US"/>
          </a:p>
        </p:txBody>
      </p:sp>
      <p:grpSp>
        <p:nvGrpSpPr>
          <p:cNvPr id="4102" name="组合 5125"/>
          <p:cNvGrpSpPr/>
          <p:nvPr/>
        </p:nvGrpSpPr>
        <p:grpSpPr>
          <a:xfrm>
            <a:off x="0" y="6034088"/>
            <a:ext cx="7843838" cy="850900"/>
            <a:chOff x="0" y="0"/>
            <a:chExt cx="4942" cy="536"/>
          </a:xfrm>
        </p:grpSpPr>
        <p:sp>
          <p:nvSpPr>
            <p:cNvPr id="4103" name="未知"/>
            <p:cNvSpPr/>
            <p:nvPr userDrawn="1"/>
          </p:nvSpPr>
          <p:spPr>
            <a:xfrm>
              <a:off x="1488" y="0"/>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zh-CN" altLang="en-US"/>
            </a:p>
          </p:txBody>
        </p:sp>
        <p:grpSp>
          <p:nvGrpSpPr>
            <p:cNvPr id="4104" name="组合 5127"/>
            <p:cNvGrpSpPr/>
            <p:nvPr userDrawn="1"/>
          </p:nvGrpSpPr>
          <p:grpSpPr>
            <a:xfrm>
              <a:off x="2486" y="0"/>
              <a:ext cx="2456" cy="536"/>
              <a:chOff x="0" y="0"/>
              <a:chExt cx="2456" cy="536"/>
            </a:xfrm>
          </p:grpSpPr>
          <p:sp>
            <p:nvSpPr>
              <p:cNvPr id="4105" name="未知"/>
              <p:cNvSpPr/>
              <p:nvPr userDrawn="1"/>
            </p:nvSpPr>
            <p:spPr>
              <a:xfrm>
                <a:off x="1462" y="7"/>
                <a:ext cx="994" cy="529"/>
              </a:xfrm>
              <a:custGeom>
                <a:avLst/>
                <a:gdLst/>
                <a:ahLst/>
                <a:cxnLst/>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ln>
            </p:spPr>
            <p:txBody>
              <a:bodyPr/>
              <a:p>
                <a:endParaRPr lang="zh-CN" altLang="en-US"/>
              </a:p>
            </p:txBody>
          </p:sp>
          <p:sp>
            <p:nvSpPr>
              <p:cNvPr id="4106" name="未知"/>
              <p:cNvSpPr/>
              <p:nvPr userDrawn="1"/>
            </p:nvSpPr>
            <p:spPr>
              <a:xfrm>
                <a:off x="191" y="0"/>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zh-CN" altLang="en-US"/>
              </a:p>
            </p:txBody>
          </p:sp>
          <p:sp>
            <p:nvSpPr>
              <p:cNvPr id="4107" name="未知"/>
              <p:cNvSpPr/>
              <p:nvPr userDrawn="1"/>
            </p:nvSpPr>
            <p:spPr>
              <a:xfrm>
                <a:off x="544" y="101"/>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zh-CN" altLang="en-US"/>
              </a:p>
            </p:txBody>
          </p:sp>
          <p:sp>
            <p:nvSpPr>
              <p:cNvPr id="4108" name="未知"/>
              <p:cNvSpPr/>
              <p:nvPr userDrawn="1"/>
            </p:nvSpPr>
            <p:spPr>
              <a:xfrm>
                <a:off x="1142" y="74"/>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zh-CN" altLang="en-US"/>
              </a:p>
            </p:txBody>
          </p:sp>
          <p:sp>
            <p:nvSpPr>
              <p:cNvPr id="4109" name="未知"/>
              <p:cNvSpPr/>
              <p:nvPr userDrawn="1"/>
            </p:nvSpPr>
            <p:spPr>
              <a:xfrm>
                <a:off x="0" y="67"/>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zh-CN" altLang="en-US"/>
              </a:p>
            </p:txBody>
          </p:sp>
        </p:grpSp>
        <p:sp>
          <p:nvSpPr>
            <p:cNvPr id="4110" name="未知"/>
            <p:cNvSpPr/>
            <p:nvPr userDrawn="1"/>
          </p:nvSpPr>
          <p:spPr>
            <a:xfrm>
              <a:off x="0" y="0"/>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zh-CN" altLang="en-US"/>
            </a:p>
          </p:txBody>
        </p:sp>
      </p:grpSp>
      <p:grpSp>
        <p:nvGrpSpPr>
          <p:cNvPr id="4111" name="组合 5134"/>
          <p:cNvGrpSpPr/>
          <p:nvPr/>
        </p:nvGrpSpPr>
        <p:grpSpPr>
          <a:xfrm>
            <a:off x="627063" y="6021388"/>
            <a:ext cx="5684837" cy="849312"/>
            <a:chOff x="0" y="0"/>
            <a:chExt cx="3581" cy="535"/>
          </a:xfrm>
        </p:grpSpPr>
        <p:sp>
          <p:nvSpPr>
            <p:cNvPr id="4112" name="未知"/>
            <p:cNvSpPr/>
            <p:nvPr userDrawn="1"/>
          </p:nvSpPr>
          <p:spPr>
            <a:xfrm>
              <a:off x="801" y="0"/>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zh-CN" altLang="en-US"/>
            </a:p>
          </p:txBody>
        </p:sp>
        <p:sp>
          <p:nvSpPr>
            <p:cNvPr id="4113" name="未知"/>
            <p:cNvSpPr/>
            <p:nvPr userDrawn="1"/>
          </p:nvSpPr>
          <p:spPr>
            <a:xfrm>
              <a:off x="1548" y="36"/>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zh-CN" altLang="en-US"/>
            </a:p>
          </p:txBody>
        </p:sp>
        <p:sp>
          <p:nvSpPr>
            <p:cNvPr id="4114" name="未知"/>
            <p:cNvSpPr/>
            <p:nvPr userDrawn="1"/>
          </p:nvSpPr>
          <p:spPr>
            <a:xfrm>
              <a:off x="1435" y="30"/>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zh-CN" altLang="en-US"/>
            </a:p>
          </p:txBody>
        </p:sp>
        <p:sp>
          <p:nvSpPr>
            <p:cNvPr id="4115" name="未知"/>
            <p:cNvSpPr/>
            <p:nvPr userDrawn="1"/>
          </p:nvSpPr>
          <p:spPr>
            <a:xfrm>
              <a:off x="460" y="49"/>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zh-CN" altLang="en-US"/>
            </a:p>
          </p:txBody>
        </p:sp>
        <p:sp>
          <p:nvSpPr>
            <p:cNvPr id="4116" name="未知"/>
            <p:cNvSpPr/>
            <p:nvPr userDrawn="1"/>
          </p:nvSpPr>
          <p:spPr>
            <a:xfrm>
              <a:off x="311" y="61"/>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zh-CN" altLang="en-US"/>
            </a:p>
          </p:txBody>
        </p:sp>
        <p:sp>
          <p:nvSpPr>
            <p:cNvPr id="4117" name="未知"/>
            <p:cNvSpPr/>
            <p:nvPr userDrawn="1"/>
          </p:nvSpPr>
          <p:spPr>
            <a:xfrm>
              <a:off x="0" y="18"/>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zh-CN" altLang="en-US"/>
            </a:p>
          </p:txBody>
        </p:sp>
      </p:grpSp>
      <p:sp>
        <p:nvSpPr>
          <p:cNvPr id="5142" name="标题 5141"/>
          <p:cNvSpPr>
            <a:spLocks noGrp="1"/>
          </p:cNvSpPr>
          <p:nvPr>
            <p:ph type="ctrTitle" sz="quarter"/>
          </p:nvPr>
        </p:nvSpPr>
        <p:spPr>
          <a:xfrm>
            <a:off x="457200" y="1447800"/>
            <a:ext cx="8229600" cy="1736725"/>
          </a:xfrm>
          <a:prstGeom prst="rect">
            <a:avLst/>
          </a:prstGeom>
          <a:noFill/>
          <a:ln w="9525">
            <a:noFill/>
          </a:ln>
        </p:spPr>
        <p:txBody>
          <a:bodyPr anchor="ctr"/>
          <a:lstStyle>
            <a:lvl1pPr lvl="0">
              <a:defRPr sz="5400"/>
            </a:lvl1pPr>
          </a:lstStyle>
          <a:p>
            <a:pPr lvl="0" fontAlgn="base"/>
            <a:r>
              <a:rPr lang="zh-CN" altLang="en-US" strike="noStrike" noProof="1"/>
              <a:t>单击此处编辑母版标题样式</a:t>
            </a:r>
            <a:endParaRPr lang="zh-CN" altLang="en-US" strike="noStrike" noProof="1"/>
          </a:p>
        </p:txBody>
      </p:sp>
      <p:sp>
        <p:nvSpPr>
          <p:cNvPr id="5143" name="副标题 5142"/>
          <p:cNvSpPr>
            <a:spLocks noGrp="1"/>
          </p:cNvSpPr>
          <p:nvPr>
            <p:ph type="subTitle" sz="quarter" idx="1"/>
          </p:nvPr>
        </p:nvSpPr>
        <p:spPr>
          <a:xfrm>
            <a:off x="1371600" y="3429000"/>
            <a:ext cx="6400800" cy="1752600"/>
          </a:xfrm>
          <a:prstGeom prst="rect">
            <a:avLst/>
          </a:prstGeom>
          <a:noFill/>
          <a:ln w="9525">
            <a:noFill/>
          </a:ln>
        </p:spPr>
        <p:txBody>
          <a:bodyPr anchor="t"/>
          <a:lstStyle>
            <a:lvl1pPr marL="0" lvl="0" indent="0" algn="ctr">
              <a:buNone/>
              <a:defRPr>
                <a:effectLst>
                  <a:outerShdw blurRad="38100" dist="38100" dir="2700000">
                    <a:srgbClr val="C0C0C0"/>
                  </a:outerShdw>
                </a:effectLst>
              </a:defRPr>
            </a:lvl1pPr>
            <a:lvl2pPr marL="457200" lvl="1" indent="0" algn="ctr">
              <a:buNone/>
              <a:defRPr>
                <a:effectLst>
                  <a:outerShdw blurRad="38100" dist="38100" dir="2700000">
                    <a:srgbClr val="C0C0C0"/>
                  </a:outerShdw>
                </a:effectLst>
              </a:defRPr>
            </a:lvl2pPr>
            <a:lvl3pPr marL="914400" lvl="2" indent="0" algn="ctr">
              <a:buNone/>
              <a:defRPr>
                <a:effectLst>
                  <a:outerShdw blurRad="38100" dist="38100" dir="2700000">
                    <a:srgbClr val="C0C0C0"/>
                  </a:outerShdw>
                </a:effectLst>
              </a:defRPr>
            </a:lvl3pPr>
            <a:lvl4pPr marL="1371600" lvl="3" indent="0" algn="ctr">
              <a:buNone/>
              <a:defRPr>
                <a:effectLst>
                  <a:outerShdw blurRad="38100" dist="38100" dir="2700000">
                    <a:srgbClr val="C0C0C0"/>
                  </a:outerShdw>
                </a:effectLst>
              </a:defRPr>
            </a:lvl4pPr>
            <a:lvl5pPr marL="1828800" lvl="4" indent="0" algn="ctr">
              <a:buNone/>
              <a:defRPr>
                <a:effectLst>
                  <a:outerShdw blurRad="38100" dist="38100" dir="2700000">
                    <a:srgbClr val="C0C0C0"/>
                  </a:outerShdw>
                </a:effectLst>
              </a:defRPr>
            </a:lvl5pPr>
          </a:lstStyle>
          <a:p>
            <a:pPr lvl="0" fontAlgn="base"/>
            <a:r>
              <a:rPr lang="zh-CN" altLang="en-US" strike="noStrike" noProof="1"/>
              <a:t>单击此处编辑母版副标题样式</a:t>
            </a:r>
            <a:endParaRPr lang="zh-CN" altLang="en-US" strike="noStrike" noProof="1"/>
          </a:p>
        </p:txBody>
      </p:sp>
      <p:sp>
        <p:nvSpPr>
          <p:cNvPr id="5144" name="日期占位符 5143"/>
          <p:cNvSpPr>
            <a:spLocks noGrp="1"/>
          </p:cNvSpPr>
          <p:nvPr>
            <p:ph type="dt" sz="quarter" idx="2"/>
          </p:nvPr>
        </p:nvSpPr>
        <p:spPr>
          <a:xfrm>
            <a:off x="457200" y="6248400"/>
            <a:ext cx="2133600" cy="457200"/>
          </a:xfrm>
          <a:prstGeom prst="rect">
            <a:avLst/>
          </a:prstGeom>
          <a:noFill/>
          <a:ln w="9525">
            <a:noFill/>
          </a:ln>
        </p:spPr>
        <p:txBody>
          <a:bodyPr anchor="b"/>
          <a:lstStyle>
            <a:lvl1pPr>
              <a:defRPr sz="1200"/>
            </a:lvl1pPr>
          </a:lstStyle>
          <a:p>
            <a:pPr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145" name="灯片编号占位符 5144"/>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146" name="页脚占位符 5145"/>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fontAlgn="base"/>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495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495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28600"/>
            <a:ext cx="2057400" cy="5867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28600"/>
            <a:ext cx="6052930" cy="5867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495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495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2"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1026" name="组合 1025"/>
          <p:cNvGrpSpPr/>
          <p:nvPr/>
        </p:nvGrpSpPr>
        <p:grpSpPr>
          <a:xfrm>
            <a:off x="0" y="0"/>
            <a:ext cx="9144000" cy="6858000"/>
            <a:chOff x="0" y="0"/>
            <a:chExt cx="5760" cy="4320"/>
          </a:xfrm>
        </p:grpSpPr>
        <p:sp>
          <p:nvSpPr>
            <p:cNvPr id="1027" name="未知"/>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zh-CN" altLang="en-US"/>
            </a:p>
          </p:txBody>
        </p:sp>
        <p:sp>
          <p:nvSpPr>
            <p:cNvPr id="1028" name="未知"/>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zh-CN" altLang="en-US"/>
            </a:p>
          </p:txBody>
        </p:sp>
      </p:grpSp>
      <p:sp>
        <p:nvSpPr>
          <p:cNvPr id="1029" name="未知"/>
          <p:cNvSpPr/>
          <p:nvPr/>
        </p:nvSpPr>
        <p:spPr>
          <a:xfrm>
            <a:off x="6248400" y="626268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zh-CN" altLang="en-US"/>
          </a:p>
        </p:txBody>
      </p:sp>
      <p:grpSp>
        <p:nvGrpSpPr>
          <p:cNvPr id="1030" name="组合 1029"/>
          <p:cNvGrpSpPr/>
          <p:nvPr/>
        </p:nvGrpSpPr>
        <p:grpSpPr>
          <a:xfrm>
            <a:off x="0" y="6019800"/>
            <a:ext cx="7848600" cy="857250"/>
            <a:chOff x="0" y="0"/>
            <a:chExt cx="4944" cy="540"/>
          </a:xfrm>
        </p:grpSpPr>
        <p:sp>
          <p:nvSpPr>
            <p:cNvPr id="1031" name="未知"/>
            <p:cNvSpPr/>
            <p:nvPr userDrawn="1"/>
          </p:nvSpPr>
          <p:spPr>
            <a:xfrm>
              <a:off x="1488" y="0"/>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zh-CN" altLang="en-US"/>
            </a:p>
          </p:txBody>
        </p:sp>
        <p:grpSp>
          <p:nvGrpSpPr>
            <p:cNvPr id="1032" name="组合 1031"/>
            <p:cNvGrpSpPr/>
            <p:nvPr userDrawn="1"/>
          </p:nvGrpSpPr>
          <p:grpSpPr>
            <a:xfrm>
              <a:off x="2486" y="0"/>
              <a:ext cx="2458" cy="540"/>
              <a:chOff x="0" y="0"/>
              <a:chExt cx="2458" cy="540"/>
            </a:xfrm>
          </p:grpSpPr>
          <p:sp>
            <p:nvSpPr>
              <p:cNvPr id="1033" name="未知"/>
              <p:cNvSpPr/>
              <p:nvPr userDrawn="1"/>
            </p:nvSpPr>
            <p:spPr>
              <a:xfrm>
                <a:off x="1462" y="7"/>
                <a:ext cx="996" cy="533"/>
              </a:xfrm>
              <a:custGeom>
                <a:avLst/>
                <a:gdLst/>
                <a:ahLst/>
                <a:cxnLst/>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ln>
            </p:spPr>
            <p:txBody>
              <a:bodyPr/>
              <a:p>
                <a:endParaRPr lang="zh-CN" altLang="en-US"/>
              </a:p>
            </p:txBody>
          </p:sp>
          <p:sp>
            <p:nvSpPr>
              <p:cNvPr id="1034" name="未知"/>
              <p:cNvSpPr/>
              <p:nvPr userDrawn="1"/>
            </p:nvSpPr>
            <p:spPr>
              <a:xfrm>
                <a:off x="191" y="0"/>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zh-CN" altLang="en-US"/>
              </a:p>
            </p:txBody>
          </p:sp>
          <p:sp>
            <p:nvSpPr>
              <p:cNvPr id="1035" name="未知"/>
              <p:cNvSpPr/>
              <p:nvPr userDrawn="1"/>
            </p:nvSpPr>
            <p:spPr>
              <a:xfrm>
                <a:off x="544" y="101"/>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zh-CN" altLang="en-US"/>
              </a:p>
            </p:txBody>
          </p:sp>
          <p:sp>
            <p:nvSpPr>
              <p:cNvPr id="1036" name="未知"/>
              <p:cNvSpPr/>
              <p:nvPr userDrawn="1"/>
            </p:nvSpPr>
            <p:spPr>
              <a:xfrm>
                <a:off x="1142" y="74"/>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zh-CN" altLang="en-US"/>
              </a:p>
            </p:txBody>
          </p:sp>
          <p:sp>
            <p:nvSpPr>
              <p:cNvPr id="1037" name="未知"/>
              <p:cNvSpPr/>
              <p:nvPr userDrawn="1"/>
            </p:nvSpPr>
            <p:spPr>
              <a:xfrm>
                <a:off x="0" y="67"/>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zh-CN" altLang="en-US"/>
              </a:p>
            </p:txBody>
          </p:sp>
        </p:grpSp>
        <p:sp>
          <p:nvSpPr>
            <p:cNvPr id="1038" name="未知"/>
            <p:cNvSpPr/>
            <p:nvPr userDrawn="1"/>
          </p:nvSpPr>
          <p:spPr>
            <a:xfrm>
              <a:off x="0" y="0"/>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zh-CN" altLang="en-US"/>
            </a:p>
          </p:txBody>
        </p:sp>
      </p:grpSp>
      <p:grpSp>
        <p:nvGrpSpPr>
          <p:cNvPr id="1039" name="组合 1038"/>
          <p:cNvGrpSpPr/>
          <p:nvPr/>
        </p:nvGrpSpPr>
        <p:grpSpPr>
          <a:xfrm>
            <a:off x="627063" y="6021388"/>
            <a:ext cx="5684837" cy="849312"/>
            <a:chOff x="0" y="0"/>
            <a:chExt cx="3581" cy="535"/>
          </a:xfrm>
        </p:grpSpPr>
        <p:sp>
          <p:nvSpPr>
            <p:cNvPr id="1040" name="未知"/>
            <p:cNvSpPr/>
            <p:nvPr/>
          </p:nvSpPr>
          <p:spPr>
            <a:xfrm>
              <a:off x="801" y="0"/>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zh-CN" altLang="en-US"/>
            </a:p>
          </p:txBody>
        </p:sp>
        <p:sp>
          <p:nvSpPr>
            <p:cNvPr id="1041" name="未知"/>
            <p:cNvSpPr/>
            <p:nvPr/>
          </p:nvSpPr>
          <p:spPr>
            <a:xfrm>
              <a:off x="1548" y="36"/>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zh-CN" altLang="en-US"/>
            </a:p>
          </p:txBody>
        </p:sp>
        <p:sp>
          <p:nvSpPr>
            <p:cNvPr id="1042" name="未知"/>
            <p:cNvSpPr/>
            <p:nvPr/>
          </p:nvSpPr>
          <p:spPr>
            <a:xfrm>
              <a:off x="1435" y="30"/>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zh-CN" altLang="en-US"/>
            </a:p>
          </p:txBody>
        </p:sp>
        <p:sp>
          <p:nvSpPr>
            <p:cNvPr id="1043" name="未知"/>
            <p:cNvSpPr/>
            <p:nvPr/>
          </p:nvSpPr>
          <p:spPr>
            <a:xfrm>
              <a:off x="460" y="49"/>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zh-CN" altLang="en-US"/>
            </a:p>
          </p:txBody>
        </p:sp>
        <p:sp>
          <p:nvSpPr>
            <p:cNvPr id="1044" name="未知"/>
            <p:cNvSpPr/>
            <p:nvPr/>
          </p:nvSpPr>
          <p:spPr>
            <a:xfrm>
              <a:off x="311" y="61"/>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zh-CN" altLang="en-US"/>
            </a:p>
          </p:txBody>
        </p:sp>
        <p:sp>
          <p:nvSpPr>
            <p:cNvPr id="1045" name="未知"/>
            <p:cNvSpPr/>
            <p:nvPr/>
          </p:nvSpPr>
          <p:spPr>
            <a:xfrm>
              <a:off x="0" y="18"/>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zh-CN" altLang="en-US"/>
            </a:p>
          </p:txBody>
        </p:sp>
      </p:grpSp>
      <p:sp>
        <p:nvSpPr>
          <p:cNvPr id="1046" name="标题 1045"/>
          <p:cNvSpPr>
            <a:spLocks noGrp="1"/>
          </p:cNvSpPr>
          <p:nvPr>
            <p:ph type="title"/>
          </p:nvPr>
        </p:nvSpPr>
        <p:spPr>
          <a:xfrm>
            <a:off x="457200" y="228600"/>
            <a:ext cx="8229600" cy="1143000"/>
          </a:xfrm>
          <a:prstGeom prst="rect">
            <a:avLst/>
          </a:prstGeom>
          <a:noFill/>
          <a:ln w="9525">
            <a:noFill/>
          </a:ln>
        </p:spPr>
        <p:txBody>
          <a:bodyPr anchor="ctr"/>
          <a:p>
            <a:pPr lvl="0" fontAlgn="base"/>
            <a:r>
              <a:rPr lang="zh-CN" altLang="en-US" strike="noStrike" noProof="1"/>
              <a:t>单击此处编辑母版标题样式</a:t>
            </a:r>
            <a:endParaRPr lang="zh-CN" altLang="en-US" strike="noStrike" noProof="1"/>
          </a:p>
        </p:txBody>
      </p:sp>
      <p:sp>
        <p:nvSpPr>
          <p:cNvPr id="1047" name="文本占位符 1046"/>
          <p:cNvSpPr>
            <a:spLocks noGrp="1"/>
          </p:cNvSpPr>
          <p:nvPr>
            <p:ph type="body"/>
          </p:nvPr>
        </p:nvSpPr>
        <p:spPr>
          <a:xfrm>
            <a:off x="457200" y="1600200"/>
            <a:ext cx="8229600" cy="4495800"/>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48" name="日期占位符 1047"/>
          <p:cNvSpPr>
            <a:spLocks noGrp="1"/>
          </p:cNvSpPr>
          <p:nvPr>
            <p:ph type="dt" sz="half" idx="2"/>
          </p:nvPr>
        </p:nvSpPr>
        <p:spPr>
          <a:xfrm>
            <a:off x="457200" y="6248400"/>
            <a:ext cx="2133600" cy="457200"/>
          </a:xfrm>
          <a:prstGeom prst="rect">
            <a:avLst/>
          </a:prstGeom>
          <a:noFill/>
          <a:ln w="9525">
            <a:noFill/>
          </a:ln>
        </p:spPr>
        <p:txBody>
          <a:bodyPr anchor="b"/>
          <a:lstStyle>
            <a:lvl1pPr>
              <a:defRPr sz="1200"/>
            </a:lvl1pPr>
          </a:lstStyle>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1049" name="页脚占位符 1048"/>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1050" name="灯片编号占位符 1049"/>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tx2"/>
        </a:buClr>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tileRect/>
        </a:gradFill>
        <a:effectLst/>
      </p:bgPr>
    </p:bg>
    <p:spTree>
      <p:nvGrpSpPr>
        <p:cNvPr id="1" name=""/>
        <p:cNvGrpSpPr/>
        <p:nvPr/>
      </p:nvGrpSpPr>
      <p:grpSpPr/>
      <p:grpSp>
        <p:nvGrpSpPr>
          <p:cNvPr id="2050" name="组合 4097"/>
          <p:cNvGrpSpPr/>
          <p:nvPr/>
        </p:nvGrpSpPr>
        <p:grpSpPr>
          <a:xfrm>
            <a:off x="0" y="0"/>
            <a:ext cx="9144000" cy="6858000"/>
            <a:chOff x="0" y="0"/>
            <a:chExt cx="5760" cy="4320"/>
          </a:xfrm>
        </p:grpSpPr>
        <p:sp>
          <p:nvSpPr>
            <p:cNvPr id="2051" name="未知"/>
            <p:cNvSpPr/>
            <p:nvPr/>
          </p:nvSpPr>
          <p:spPr>
            <a:xfrm>
              <a:off x="0" y="3072"/>
              <a:ext cx="5760" cy="1248"/>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tileRect/>
            </a:gradFill>
            <a:ln w="9525">
              <a:noFill/>
            </a:ln>
          </p:spPr>
          <p:txBody>
            <a:bodyPr/>
            <a:p>
              <a:endParaRPr lang="zh-CN" altLang="en-US"/>
            </a:p>
          </p:txBody>
        </p:sp>
        <p:sp>
          <p:nvSpPr>
            <p:cNvPr id="2052" name="未知"/>
            <p:cNvSpPr/>
            <p:nvPr/>
          </p:nvSpPr>
          <p:spPr>
            <a:xfrm>
              <a:off x="0" y="0"/>
              <a:ext cx="5760" cy="3072"/>
            </a:xfrm>
            <a:custGeom>
              <a:avLst/>
              <a:gdLst/>
              <a:ahLst/>
              <a:cxnLst/>
              <a:pathLst>
                <a:path w="6027" h="2296">
                  <a:moveTo>
                    <a:pt x="6027" y="2296"/>
                  </a:moveTo>
                  <a:lnTo>
                    <a:pt x="0" y="2296"/>
                  </a:lnTo>
                  <a:lnTo>
                    <a:pt x="0" y="0"/>
                  </a:lnTo>
                  <a:lnTo>
                    <a:pt x="6027" y="0"/>
                  </a:lnTo>
                  <a:lnTo>
                    <a:pt x="6027" y="2296"/>
                  </a:lnTo>
                  <a:lnTo>
                    <a:pt x="6027" y="2296"/>
                  </a:lnTo>
                  <a:close/>
                </a:path>
              </a:pathLst>
            </a:custGeom>
            <a:gradFill rotWithShape="0">
              <a:gsLst>
                <a:gs pos="0">
                  <a:srgbClr val="001847"/>
                </a:gs>
                <a:gs pos="100000">
                  <a:schemeClr val="bg1"/>
                </a:gs>
              </a:gsLst>
              <a:lin ang="5400000" scaled="1"/>
              <a:tileRect/>
            </a:gradFill>
            <a:ln w="9525">
              <a:noFill/>
            </a:ln>
          </p:spPr>
          <p:txBody>
            <a:bodyPr/>
            <a:p>
              <a:endParaRPr lang="zh-CN" altLang="en-US"/>
            </a:p>
          </p:txBody>
        </p:sp>
      </p:grpSp>
      <p:sp>
        <p:nvSpPr>
          <p:cNvPr id="2053" name="未知"/>
          <p:cNvSpPr/>
          <p:nvPr/>
        </p:nvSpPr>
        <p:spPr>
          <a:xfrm>
            <a:off x="6248400" y="6262688"/>
            <a:ext cx="2895600" cy="609600"/>
          </a:xfrm>
          <a:custGeom>
            <a:avLst/>
            <a:gdLst/>
            <a:ahLst/>
            <a:cxnLst/>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tileRect/>
          </a:gradFill>
          <a:ln w="9525">
            <a:noFill/>
          </a:ln>
        </p:spPr>
        <p:txBody>
          <a:bodyPr/>
          <a:p>
            <a:endParaRPr lang="zh-CN" altLang="en-US"/>
          </a:p>
        </p:txBody>
      </p:sp>
      <p:grpSp>
        <p:nvGrpSpPr>
          <p:cNvPr id="2054" name="组合 4101"/>
          <p:cNvGrpSpPr/>
          <p:nvPr/>
        </p:nvGrpSpPr>
        <p:grpSpPr>
          <a:xfrm>
            <a:off x="0" y="6019800"/>
            <a:ext cx="7848600" cy="857250"/>
            <a:chOff x="0" y="0"/>
            <a:chExt cx="4944" cy="540"/>
          </a:xfrm>
        </p:grpSpPr>
        <p:sp>
          <p:nvSpPr>
            <p:cNvPr id="2055" name="未知"/>
            <p:cNvSpPr/>
            <p:nvPr userDrawn="1"/>
          </p:nvSpPr>
          <p:spPr>
            <a:xfrm>
              <a:off x="1488" y="0"/>
              <a:ext cx="3240" cy="536"/>
            </a:xfrm>
            <a:custGeom>
              <a:avLst/>
              <a:gdLst/>
              <a:ahLst/>
              <a:cxnLst/>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rgbClr val="847864"/>
                </a:gs>
                <a:gs pos="100000">
                  <a:schemeClr val="bg2"/>
                </a:gs>
              </a:gsLst>
              <a:lin ang="5400000" scaled="1"/>
              <a:tileRect/>
            </a:gradFill>
            <a:ln w="9525">
              <a:noFill/>
            </a:ln>
          </p:spPr>
          <p:txBody>
            <a:bodyPr/>
            <a:p>
              <a:endParaRPr lang="zh-CN" altLang="en-US"/>
            </a:p>
          </p:txBody>
        </p:sp>
        <p:grpSp>
          <p:nvGrpSpPr>
            <p:cNvPr id="2056" name="组合 4103"/>
            <p:cNvGrpSpPr/>
            <p:nvPr userDrawn="1"/>
          </p:nvGrpSpPr>
          <p:grpSpPr>
            <a:xfrm>
              <a:off x="2486" y="0"/>
              <a:ext cx="2458" cy="540"/>
              <a:chOff x="0" y="0"/>
              <a:chExt cx="2458" cy="540"/>
            </a:xfrm>
          </p:grpSpPr>
          <p:sp>
            <p:nvSpPr>
              <p:cNvPr id="2057" name="未知"/>
              <p:cNvSpPr/>
              <p:nvPr userDrawn="1"/>
            </p:nvSpPr>
            <p:spPr>
              <a:xfrm>
                <a:off x="1462" y="7"/>
                <a:ext cx="996" cy="533"/>
              </a:xfrm>
              <a:custGeom>
                <a:avLst/>
                <a:gdLst/>
                <a:ahLst/>
                <a:cxnLst/>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ln>
            </p:spPr>
            <p:txBody>
              <a:bodyPr/>
              <a:p>
                <a:endParaRPr lang="zh-CN" altLang="en-US"/>
              </a:p>
            </p:txBody>
          </p:sp>
          <p:sp>
            <p:nvSpPr>
              <p:cNvPr id="2058" name="未知"/>
              <p:cNvSpPr/>
              <p:nvPr userDrawn="1"/>
            </p:nvSpPr>
            <p:spPr>
              <a:xfrm>
                <a:off x="191" y="0"/>
                <a:ext cx="186" cy="395"/>
              </a:xfrm>
              <a:custGeom>
                <a:avLst/>
                <a:gdLst/>
                <a:ahLst/>
                <a:cxnLst/>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ln>
            </p:spPr>
            <p:txBody>
              <a:bodyPr/>
              <a:p>
                <a:endParaRPr lang="zh-CN" altLang="en-US"/>
              </a:p>
            </p:txBody>
          </p:sp>
          <p:sp>
            <p:nvSpPr>
              <p:cNvPr id="2059" name="未知"/>
              <p:cNvSpPr/>
              <p:nvPr userDrawn="1"/>
            </p:nvSpPr>
            <p:spPr>
              <a:xfrm>
                <a:off x="544" y="101"/>
                <a:ext cx="378" cy="271"/>
              </a:xfrm>
              <a:custGeom>
                <a:avLst/>
                <a:gdLst/>
                <a:ahLst/>
                <a:cxnLst/>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ln>
            </p:spPr>
            <p:txBody>
              <a:bodyPr/>
              <a:p>
                <a:endParaRPr lang="zh-CN" altLang="en-US"/>
              </a:p>
            </p:txBody>
          </p:sp>
          <p:sp>
            <p:nvSpPr>
              <p:cNvPr id="2060" name="未知"/>
              <p:cNvSpPr/>
              <p:nvPr userDrawn="1"/>
            </p:nvSpPr>
            <p:spPr>
              <a:xfrm>
                <a:off x="1142" y="74"/>
                <a:ext cx="155" cy="74"/>
              </a:xfrm>
              <a:custGeom>
                <a:avLst/>
                <a:gdLst/>
                <a:ahLst/>
                <a:cxnLst/>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ln>
            </p:spPr>
            <p:txBody>
              <a:bodyPr/>
              <a:p>
                <a:endParaRPr lang="zh-CN" altLang="en-US"/>
              </a:p>
            </p:txBody>
          </p:sp>
          <p:sp>
            <p:nvSpPr>
              <p:cNvPr id="2061" name="未知"/>
              <p:cNvSpPr/>
              <p:nvPr userDrawn="1"/>
            </p:nvSpPr>
            <p:spPr>
              <a:xfrm>
                <a:off x="0" y="67"/>
                <a:ext cx="42" cy="81"/>
              </a:xfrm>
              <a:custGeom>
                <a:avLst/>
                <a:gdLst/>
                <a:ahLst/>
                <a:cxnLst/>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ln>
            </p:spPr>
            <p:txBody>
              <a:bodyPr/>
              <a:p>
                <a:endParaRPr lang="zh-CN" altLang="en-US"/>
              </a:p>
            </p:txBody>
          </p:sp>
        </p:grpSp>
        <p:sp>
          <p:nvSpPr>
            <p:cNvPr id="2062" name="未知"/>
            <p:cNvSpPr/>
            <p:nvPr userDrawn="1"/>
          </p:nvSpPr>
          <p:spPr>
            <a:xfrm>
              <a:off x="0" y="0"/>
              <a:ext cx="3976" cy="535"/>
            </a:xfrm>
            <a:custGeom>
              <a:avLst/>
              <a:gdLst/>
              <a:ahLst/>
              <a:cxnLst/>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rgbClr val="73654F"/>
                </a:gs>
                <a:gs pos="100000">
                  <a:schemeClr val="bg2"/>
                </a:gs>
              </a:gsLst>
              <a:lin ang="5400000" scaled="1"/>
              <a:tileRect/>
            </a:gradFill>
            <a:ln w="9525">
              <a:noFill/>
            </a:ln>
          </p:spPr>
          <p:txBody>
            <a:bodyPr/>
            <a:p>
              <a:endParaRPr lang="zh-CN" altLang="en-US"/>
            </a:p>
          </p:txBody>
        </p:sp>
      </p:grpSp>
      <p:grpSp>
        <p:nvGrpSpPr>
          <p:cNvPr id="2063" name="组合 4110"/>
          <p:cNvGrpSpPr/>
          <p:nvPr/>
        </p:nvGrpSpPr>
        <p:grpSpPr>
          <a:xfrm>
            <a:off x="627063" y="6021388"/>
            <a:ext cx="5684837" cy="849312"/>
            <a:chOff x="0" y="0"/>
            <a:chExt cx="3581" cy="535"/>
          </a:xfrm>
        </p:grpSpPr>
        <p:sp>
          <p:nvSpPr>
            <p:cNvPr id="2064" name="未知"/>
            <p:cNvSpPr/>
            <p:nvPr/>
          </p:nvSpPr>
          <p:spPr>
            <a:xfrm>
              <a:off x="801" y="0"/>
              <a:ext cx="365" cy="291"/>
            </a:xfrm>
            <a:custGeom>
              <a:avLst/>
              <a:gdLst/>
              <a:ahLst/>
              <a:cxnLst/>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ln>
          </p:spPr>
          <p:txBody>
            <a:bodyPr/>
            <a:p>
              <a:endParaRPr lang="zh-CN" altLang="en-US"/>
            </a:p>
          </p:txBody>
        </p:sp>
        <p:sp>
          <p:nvSpPr>
            <p:cNvPr id="2065" name="未知"/>
            <p:cNvSpPr/>
            <p:nvPr/>
          </p:nvSpPr>
          <p:spPr>
            <a:xfrm>
              <a:off x="1548" y="36"/>
              <a:ext cx="2033" cy="499"/>
            </a:xfrm>
            <a:custGeom>
              <a:avLst/>
              <a:gdLst/>
              <a:ahLst/>
              <a:cxnLst/>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ln>
          </p:spPr>
          <p:txBody>
            <a:bodyPr/>
            <a:p>
              <a:endParaRPr lang="zh-CN" altLang="en-US"/>
            </a:p>
          </p:txBody>
        </p:sp>
        <p:sp>
          <p:nvSpPr>
            <p:cNvPr id="2066" name="未知"/>
            <p:cNvSpPr/>
            <p:nvPr/>
          </p:nvSpPr>
          <p:spPr>
            <a:xfrm>
              <a:off x="1435" y="30"/>
              <a:ext cx="71" cy="61"/>
            </a:xfrm>
            <a:custGeom>
              <a:avLst/>
              <a:gdLst/>
              <a:ahLst/>
              <a:cxnLst/>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ln>
          </p:spPr>
          <p:txBody>
            <a:bodyPr/>
            <a:p>
              <a:endParaRPr lang="zh-CN" altLang="en-US"/>
            </a:p>
          </p:txBody>
        </p:sp>
        <p:sp>
          <p:nvSpPr>
            <p:cNvPr id="2067" name="未知"/>
            <p:cNvSpPr/>
            <p:nvPr/>
          </p:nvSpPr>
          <p:spPr>
            <a:xfrm>
              <a:off x="460" y="49"/>
              <a:ext cx="161" cy="164"/>
            </a:xfrm>
            <a:custGeom>
              <a:avLst/>
              <a:gdLst/>
              <a:ahLst/>
              <a:cxnLst/>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ln>
          </p:spPr>
          <p:txBody>
            <a:bodyPr/>
            <a:p>
              <a:endParaRPr lang="zh-CN" altLang="en-US"/>
            </a:p>
          </p:txBody>
        </p:sp>
        <p:sp>
          <p:nvSpPr>
            <p:cNvPr id="2068" name="未知"/>
            <p:cNvSpPr/>
            <p:nvPr/>
          </p:nvSpPr>
          <p:spPr>
            <a:xfrm>
              <a:off x="311" y="61"/>
              <a:ext cx="59" cy="61"/>
            </a:xfrm>
            <a:custGeom>
              <a:avLst/>
              <a:gdLst/>
              <a:ahLst/>
              <a:cxnLst/>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ln>
          </p:spPr>
          <p:txBody>
            <a:bodyPr/>
            <a:p>
              <a:endParaRPr lang="zh-CN" altLang="en-US"/>
            </a:p>
          </p:txBody>
        </p:sp>
        <p:sp>
          <p:nvSpPr>
            <p:cNvPr id="2069" name="未知"/>
            <p:cNvSpPr/>
            <p:nvPr/>
          </p:nvSpPr>
          <p:spPr>
            <a:xfrm>
              <a:off x="0" y="18"/>
              <a:ext cx="245" cy="207"/>
            </a:xfrm>
            <a:custGeom>
              <a:avLst/>
              <a:gdLst/>
              <a:ahLst/>
              <a:cxnLst/>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ln>
          </p:spPr>
          <p:txBody>
            <a:bodyPr/>
            <a:p>
              <a:endParaRPr lang="zh-CN" altLang="en-US"/>
            </a:p>
          </p:txBody>
        </p:sp>
      </p:grpSp>
      <p:sp>
        <p:nvSpPr>
          <p:cNvPr id="4118" name="标题 4117"/>
          <p:cNvSpPr>
            <a:spLocks noGrp="1"/>
          </p:cNvSpPr>
          <p:nvPr>
            <p:ph type="title"/>
          </p:nvPr>
        </p:nvSpPr>
        <p:spPr>
          <a:xfrm>
            <a:off x="457200" y="228600"/>
            <a:ext cx="8229600" cy="1143000"/>
          </a:xfrm>
          <a:prstGeom prst="rect">
            <a:avLst/>
          </a:prstGeom>
          <a:noFill/>
          <a:ln w="9525">
            <a:noFill/>
          </a:ln>
        </p:spPr>
        <p:txBody>
          <a:bodyPr anchor="ctr"/>
          <a:p>
            <a:pPr lvl="0" fontAlgn="base"/>
            <a:r>
              <a:rPr lang="zh-CN" altLang="en-US" strike="noStrike" noProof="1"/>
              <a:t>单击此处编辑母版标题样式</a:t>
            </a:r>
            <a:endParaRPr lang="zh-CN" altLang="en-US" strike="noStrike" noProof="1"/>
          </a:p>
        </p:txBody>
      </p:sp>
      <p:sp>
        <p:nvSpPr>
          <p:cNvPr id="2071" name="文本占位符 4118"/>
          <p:cNvSpPr>
            <a:spLocks noGrp="1"/>
          </p:cNvSpPr>
          <p:nvPr>
            <p:ph type="body"/>
          </p:nvPr>
        </p:nvSpPr>
        <p:spPr>
          <a:xfrm>
            <a:off x="457200" y="1600200"/>
            <a:ext cx="8229600" cy="4495800"/>
          </a:xfrm>
          <a:prstGeom prst="rect">
            <a:avLst/>
          </a:prstGeom>
          <a:noFill/>
          <a:ln w="9525">
            <a:noFill/>
          </a:ln>
        </p:spPr>
        <p:txBody>
          <a:bodyPr anchor="t"/>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120" name="日期占位符 4119"/>
          <p:cNvSpPr>
            <a:spLocks noGrp="1"/>
          </p:cNvSpPr>
          <p:nvPr>
            <p:ph type="dt" sz="half" idx="2"/>
          </p:nvPr>
        </p:nvSpPr>
        <p:spPr>
          <a:xfrm>
            <a:off x="457200" y="6248400"/>
            <a:ext cx="2133600" cy="457200"/>
          </a:xfrm>
          <a:prstGeom prst="rect">
            <a:avLst/>
          </a:prstGeom>
          <a:noFill/>
          <a:ln w="9525">
            <a:noFill/>
          </a:ln>
        </p:spPr>
        <p:txBody>
          <a:bodyPr anchor="b"/>
          <a:lstStyle>
            <a:lvl1pPr>
              <a:defRPr sz="1200"/>
            </a:lvl1pPr>
          </a:lstStyle>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121" name="页脚占位符 4120"/>
          <p:cNvSpPr>
            <a:spLocks noGrp="1"/>
          </p:cNvSpPr>
          <p:nvPr>
            <p:ph type="ftr" sz="quarter" idx="3"/>
          </p:nvPr>
        </p:nvSpPr>
        <p:spPr>
          <a:xfrm>
            <a:off x="3124200" y="6248400"/>
            <a:ext cx="2895600" cy="457200"/>
          </a:xfrm>
          <a:prstGeom prst="rect">
            <a:avLst/>
          </a:prstGeom>
          <a:noFill/>
          <a:ln w="9525">
            <a:noFill/>
          </a:ln>
        </p:spPr>
        <p:txBody>
          <a:bodyPr anchor="b"/>
          <a:lstStyle>
            <a:lvl1pPr algn="ctr">
              <a:defRPr sz="1200"/>
            </a:lvl1pPr>
          </a:lstStyle>
          <a:p>
            <a:pPr lvl="0" fontAlgn="base"/>
            <a:endParaRPr lang="zh-CN" altLang="en-US" strike="noStrike" noProof="1" dirty="0">
              <a:effectLst>
                <a:outerShdw blurRad="38100" dist="38100" dir="2700000">
                  <a:srgbClr val="C0C0C0"/>
                </a:outerShdw>
              </a:effectLst>
              <a:latin typeface="Arial" panose="020B0604020202020204" pitchFamily="34" charset="0"/>
            </a:endParaRPr>
          </a:p>
        </p:txBody>
      </p:sp>
      <p:sp>
        <p:nvSpPr>
          <p:cNvPr id="4122" name="灯片编号占位符 4121"/>
          <p:cNvSpPr>
            <a:spLocks noGrp="1"/>
          </p:cNvSpPr>
          <p:nvPr>
            <p:ph type="sldNum" sz="quarter" idx="4"/>
          </p:nvPr>
        </p:nvSpPr>
        <p:spPr>
          <a:xfrm>
            <a:off x="6553200" y="6248400"/>
            <a:ext cx="2133600" cy="457200"/>
          </a:xfrm>
          <a:prstGeom prst="rect">
            <a:avLst/>
          </a:prstGeom>
          <a:noFill/>
          <a:ln w="9525">
            <a:noFill/>
          </a:ln>
        </p:spPr>
        <p:txBody>
          <a:bodyPr anchor="b"/>
          <a:lstStyle>
            <a:lvl1pPr algn="r">
              <a:defRPr sz="1200"/>
            </a:lvl1pPr>
          </a:lstStyle>
          <a:p>
            <a:pPr lvl="0" fontAlgn="base"/>
            <a:fld id="{9A0DB2DC-4C9A-4742-B13C-FB6460FD3503}" type="slidenum">
              <a:rPr lang="zh-CN" altLang="en-US"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fld>
            <a:endParaRPr lang="zh-CN" altLang="en-US" strike="noStrike" noProof="1" dirty="0">
              <a:effectLst>
                <a:outerShdw blurRad="38100" dist="38100" dir="2700000">
                  <a:srgbClr val="C0C0C0"/>
                </a:outerShdw>
              </a:effectLst>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effectLst>
            <a:outerShdw blurRad="38100" dist="38100" dir="2700000">
              <a:srgbClr val="C0C0C0"/>
            </a:outerShdw>
          </a:effectLst>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tx2"/>
        </a:buClr>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1.png"/></Relationships>
</file>

<file path=ppt/slides/_rels/slide10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3.jpeg"/><Relationship Id="rId2" Type="http://schemas.openxmlformats.org/officeDocument/2006/relationships/hyperlink" Target="&#23460;&#39076;" TargetMode="External"/><Relationship Id="rId1" Type="http://schemas.openxmlformats.org/officeDocument/2006/relationships/image" Target="../media/image92.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5.jpeg"/><Relationship Id="rId1" Type="http://schemas.openxmlformats.org/officeDocument/2006/relationships/image" Target="../media/image94.jpeg"/></Relationships>
</file>

<file path=ppt/slides/_rels/slide105.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96.png"/><Relationship Id="rId1" Type="http://schemas.openxmlformats.org/officeDocument/2006/relationships/oleObject" Target="../embeddings/oleObject1.bin"/></Relationships>
</file>

<file path=ppt/slides/_rels/slide106.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oleObject" Target="../embeddings/oleObject4.bin"/><Relationship Id="rId4" Type="http://schemas.openxmlformats.org/officeDocument/2006/relationships/image" Target="../media/image98.png"/><Relationship Id="rId3" Type="http://schemas.openxmlformats.org/officeDocument/2006/relationships/oleObject" Target="../embeddings/oleObject3.bin"/><Relationship Id="rId2" Type="http://schemas.openxmlformats.org/officeDocument/2006/relationships/image" Target="../media/image97.png"/><Relationship Id="rId1" Type="http://schemas.openxmlformats.org/officeDocument/2006/relationships/oleObject" Target="../embeddings/oleObject2.bin"/></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0.jpe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s>
</file>

<file path=ppt/slides/_rels/slide1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slide" Target="slide1.xml"/></Relationships>
</file>

<file path=ppt/slides/_rels/slide1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108.jpe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110.jpeg"/></Relationships>
</file>

<file path=ppt/slides/_rels/slide121.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111.jpeg"/></Relationships>
</file>

<file path=ppt/slides/_rels/slide122.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7.xml"/><Relationship Id="rId3" Type="http://schemas.openxmlformats.org/officeDocument/2006/relationships/tags" Target="../tags/tag5.xml"/><Relationship Id="rId2" Type="http://schemas.openxmlformats.org/officeDocument/2006/relationships/image" Target="../media/image112.wmf"/><Relationship Id="rId1" Type="http://schemas.openxmlformats.org/officeDocument/2006/relationships/oleObject" Target="../embeddings/oleObject5.bin"/></Relationships>
</file>

<file path=ppt/slides/_rels/slide12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7.xml"/><Relationship Id="rId3" Type="http://schemas.openxmlformats.org/officeDocument/2006/relationships/tags" Target="../tags/tag6.xml"/><Relationship Id="rId2" Type="http://schemas.openxmlformats.org/officeDocument/2006/relationships/image" Target="../media/image114.jpeg"/><Relationship Id="rId1" Type="http://schemas.openxmlformats.org/officeDocument/2006/relationships/image" Target="../media/image113.jpe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image" Target="../media/image115.GIF"/></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image" Target="../media/image116.jpe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image" Target="../media/image117.jpe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image" Target="../media/image118.jpe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image" Target="../media/image119.GIF"/></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image" Target="../media/image120.GI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130.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image" Target="../media/image121.jpeg"/></Relationships>
</file>

<file path=ppt/slides/_rels/slide1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xml"/><Relationship Id="rId4" Type="http://schemas.openxmlformats.org/officeDocument/2006/relationships/image" Target="../media/image123.png"/><Relationship Id="rId3" Type="http://schemas.microsoft.com/office/2007/relationships/media" Target="file:///E:\CloudMusic\MKJ%20-%20Time.mp3" TargetMode="External"/><Relationship Id="rId2" Type="http://schemas.openxmlformats.org/officeDocument/2006/relationships/audio" Target="file:///E:\CloudMusic\MKJ%20-%20Time.mp3" TargetMode="External"/><Relationship Id="rId1" Type="http://schemas.openxmlformats.org/officeDocument/2006/relationships/image" Target="../media/image122.jpe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xml"/><Relationship Id="rId1" Type="http://schemas.openxmlformats.org/officeDocument/2006/relationships/image" Target="../media/image124.jpe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xml"/><Relationship Id="rId1" Type="http://schemas.openxmlformats.org/officeDocument/2006/relationships/image" Target="../media/image125.jpe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image" Target="../media/image126.jpe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8.xml"/><Relationship Id="rId1" Type="http://schemas.openxmlformats.org/officeDocument/2006/relationships/image" Target="../media/image127.jpe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image" Target="../media/image128.jpe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image" Target="../media/image129.jpeg"/></Relationships>
</file>

<file path=ppt/slides/_rels/slide13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7.xml"/><Relationship Id="rId2" Type="http://schemas.openxmlformats.org/officeDocument/2006/relationships/tags" Target="../tags/tag21.xml"/><Relationship Id="rId1" Type="http://schemas.openxmlformats.org/officeDocument/2006/relationships/image" Target="../media/image130.jpeg"/></Relationships>
</file>

<file path=ppt/slides/_rels/slide13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2.xml"/><Relationship Id="rId2" Type="http://schemas.openxmlformats.org/officeDocument/2006/relationships/image" Target="../media/image132.jpeg"/><Relationship Id="rId1" Type="http://schemas.openxmlformats.org/officeDocument/2006/relationships/image" Target="../media/image13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14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GIF"/><Relationship Id="rId3" Type="http://schemas.openxmlformats.org/officeDocument/2006/relationships/slide" Target="slide1.xml"/><Relationship Id="rId2" Type="http://schemas.openxmlformats.org/officeDocument/2006/relationships/image" Target="../media/image134.jpeg"/><Relationship Id="rId1" Type="http://schemas.openxmlformats.org/officeDocument/2006/relationships/image" Target="../media/image133.jpeg"/></Relationships>
</file>

<file path=ppt/slides/_rels/slide14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3.xml"/><Relationship Id="rId4" Type="http://schemas.openxmlformats.org/officeDocument/2006/relationships/image" Target="../media/image138.jpeg"/><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image" Target="../media/image135.jpeg"/></Relationships>
</file>

<file path=ppt/slides/_rels/slide14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4.xml"/><Relationship Id="rId2" Type="http://schemas.openxmlformats.org/officeDocument/2006/relationships/image" Target="../media/image140.jpeg"/><Relationship Id="rId1" Type="http://schemas.openxmlformats.org/officeDocument/2006/relationships/image" Target="../media/image139.jpe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5.xml"/><Relationship Id="rId1" Type="http://schemas.openxmlformats.org/officeDocument/2006/relationships/image" Target="../media/image141.png"/></Relationships>
</file>

<file path=ppt/slides/_rels/slide14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6.xml"/><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image" Target="../media/image142.jpeg"/></Relationships>
</file>

<file path=ppt/slides/_rels/slide14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7.xml"/><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image" Target="../media/image145.jpeg"/></Relationships>
</file>

<file path=ppt/slides/_rels/slide14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8.xml"/><Relationship Id="rId2" Type="http://schemas.openxmlformats.org/officeDocument/2006/relationships/image" Target="../media/image149.png"/><Relationship Id="rId1" Type="http://schemas.openxmlformats.org/officeDocument/2006/relationships/image" Target="../media/image148.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xml"/><Relationship Id="rId1" Type="http://schemas.openxmlformats.org/officeDocument/2006/relationships/image" Target="../media/image150.jpeg"/></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image" Target="../media/image15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audio" Target="../media/audio5.wav"/><Relationship Id="rId3" Type="http://schemas.openxmlformats.org/officeDocument/2006/relationships/audio" Target="../media/audio4.wav"/><Relationship Id="rId2" Type="http://schemas.openxmlformats.org/officeDocument/2006/relationships/image" Target="../media/image153.GIF"/><Relationship Id="rId1" Type="http://schemas.openxmlformats.org/officeDocument/2006/relationships/image" Target="../media/image152.jpe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15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hyperlink" Target="20&#20998;&#38047;&#19978;&#28436;&#29983;&#21629;&#22855;&#36857;%20120208%20&#21271;&#20140;&#26032;&#38395;.flv" TargetMode="Externa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GIF"/><Relationship Id="rId2" Type="http://schemas.openxmlformats.org/officeDocument/2006/relationships/slide" Target="slide20.xml"/><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GIF"/><Relationship Id="rId2" Type="http://schemas.openxmlformats.org/officeDocument/2006/relationships/slide" Target="slide23.xml"/><Relationship Id="rId1" Type="http://schemas.openxmlformats.org/officeDocument/2006/relationships/image" Target="../media/image12.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image" Target="../media/image1.GIF"/><Relationship Id="rId2" Type="http://schemas.openxmlformats.org/officeDocument/2006/relationships/slide" Target="slide23.xml"/><Relationship Id="rId1" Type="http://schemas.openxmlformats.org/officeDocument/2006/relationships/image" Target="../media/image13.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14.png"/><Relationship Id="rId2" Type="http://schemas.openxmlformats.org/officeDocument/2006/relationships/image" Target="../media/image1.GIF"/><Relationship Id="rId1" Type="http://schemas.openxmlformats.org/officeDocument/2006/relationships/slide" Target="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GIF"/></Relationships>
</file>

<file path=ppt/slides/_rels/slide25.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wmf"/><Relationship Id="rId7" Type="http://schemas.openxmlformats.org/officeDocument/2006/relationships/image" Target="../media/image21.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 Id="rId3" Type="http://schemas.openxmlformats.org/officeDocument/2006/relationships/image" Target="../media/image17.wmf"/><Relationship Id="rId2" Type="http://schemas.openxmlformats.org/officeDocument/2006/relationships/image" Target="../media/image16.wmf"/><Relationship Id="rId12" Type="http://schemas.openxmlformats.org/officeDocument/2006/relationships/slideLayout" Target="../slideLayouts/slideLayout2.xml"/><Relationship Id="rId11" Type="http://schemas.openxmlformats.org/officeDocument/2006/relationships/audio" Target="../media/audio2.wav"/><Relationship Id="rId10" Type="http://schemas.openxmlformats.org/officeDocument/2006/relationships/audio" Target="../media/audio1.wav"/><Relationship Id="rId1" Type="http://schemas.openxmlformats.org/officeDocument/2006/relationships/image" Target="../media/image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3.wav"/><Relationship Id="rId3" Type="http://schemas.openxmlformats.org/officeDocument/2006/relationships/image" Target="../media/image1.GIF"/><Relationship Id="rId2" Type="http://schemas.openxmlformats.org/officeDocument/2006/relationships/image" Target="../media/image24.jpeg"/><Relationship Id="rId1"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hyperlink" Target="&#23460;&#3907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26.GIF"/></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27.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28.wmf"/><Relationship Id="rId1"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29.GI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2.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34.jpeg"/><Relationship Id="rId1" Type="http://schemas.openxmlformats.org/officeDocument/2006/relationships/image" Target="../media/image33.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37.jpeg"/><Relationship Id="rId1"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hyperlink" Target="&#23460;&#39076;"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GIF"/><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1.GIF"/></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48.jpeg"/><Relationship Id="rId1"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0.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2.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3.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4.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5.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6.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0.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1.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GIF"/></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5.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66.wmf"/></Relationships>
</file>

<file path=ppt/slides/_rels/slide7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GIF"/><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67.jpe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70.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71.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1.GIF"/></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73.png"/><Relationship Id="rId1" Type="http://schemas.openxmlformats.org/officeDocument/2006/relationships/image" Target="../media/image72.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74.jpeg"/></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hyperlink" Target="&#23460;&#39076;" TargetMode="External"/><Relationship Id="rId1" Type="http://schemas.openxmlformats.org/officeDocument/2006/relationships/image" Target="../media/image75.jpeg"/></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77.jpeg"/><Relationship Id="rId1" Type="http://schemas.openxmlformats.org/officeDocument/2006/relationships/image" Target="../media/image76.jpeg"/></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GIF"/><Relationship Id="rId2" Type="http://schemas.openxmlformats.org/officeDocument/2006/relationships/image" Target="../media/image79.jpeg"/><Relationship Id="rId1" Type="http://schemas.openxmlformats.org/officeDocument/2006/relationships/image" Target="../media/image78.jpe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80.wmf"/></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GIF"/><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81.jpe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87.wmf"/></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GIF"/><Relationship Id="rId1"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1.GIF"/></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GIF"/></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0.GIF"/><Relationship Id="rId1" Type="http://schemas.openxmlformats.org/officeDocument/2006/relationships/image" Target="../media/image1.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矩形 7169"/>
          <p:cNvSpPr>
            <a:spLocks noGrp="1"/>
          </p:cNvSpPr>
          <p:nvPr/>
        </p:nvSpPr>
        <p:spPr>
          <a:xfrm>
            <a:off x="684213" y="1557338"/>
            <a:ext cx="8228012" cy="1584325"/>
          </a:xfrm>
          <a:prstGeom prst="rect">
            <a:avLst/>
          </a:prstGeom>
          <a:noFill/>
          <a:ln w="9525">
            <a:noFill/>
          </a:ln>
        </p:spPr>
        <p:txBody>
          <a:bodyPr lIns="90000" tIns="46800" rIns="90000" bIns="46800" anchor="t"/>
          <a:p>
            <a:pPr marL="342900" indent="-342900">
              <a:spcBef>
                <a:spcPct val="20000"/>
              </a:spcBef>
              <a:buClr>
                <a:schemeClr val="tx2"/>
              </a:buClr>
            </a:pPr>
            <a:r>
              <a:rPr lang="zh-CN" altLang="en-US" sz="8000" b="1">
                <a:latin typeface="Arial" panose="020B0604020202020204" pitchFamily="34" charset="0"/>
                <a:ea typeface="黑体" panose="02010609060101010101" pitchFamily="49" charset="-122"/>
              </a:rPr>
              <a:t>      </a:t>
            </a:r>
            <a:r>
              <a:rPr lang="zh-CN" altLang="en-US" sz="8000" b="1">
                <a:solidFill>
                  <a:srgbClr val="FF0000"/>
                </a:solidFill>
                <a:latin typeface="Arial" panose="020B0604020202020204" pitchFamily="34" charset="0"/>
                <a:ea typeface="黑体" panose="02010609060101010101" pitchFamily="49" charset="-122"/>
              </a:rPr>
              <a:t>心肺复苏</a:t>
            </a:r>
            <a:endParaRPr lang="zh-CN" altLang="en-US" sz="8000" b="1">
              <a:solidFill>
                <a:srgbClr val="FF0000"/>
              </a:solidFill>
              <a:latin typeface="Arial" panose="020B0604020202020204" pitchFamily="34" charset="0"/>
              <a:ea typeface="黑体" panose="02010609060101010101" pitchFamily="49" charset="-122"/>
            </a:endParaRPr>
          </a:p>
        </p:txBody>
      </p:sp>
      <p:sp>
        <p:nvSpPr>
          <p:cNvPr id="7171" name="文本框 7170"/>
          <p:cNvSpPr txBox="1"/>
          <p:nvPr/>
        </p:nvSpPr>
        <p:spPr>
          <a:xfrm>
            <a:off x="684530" y="4171950"/>
            <a:ext cx="7967345" cy="1506855"/>
          </a:xfrm>
          <a:prstGeom prst="rect">
            <a:avLst/>
          </a:prstGeom>
          <a:noFill/>
          <a:ln w="9525">
            <a:noFill/>
          </a:ln>
        </p:spPr>
        <p:txBody>
          <a:bodyPr wrap="square" anchor="t">
            <a:spAutoFit/>
          </a:bodyPr>
          <a:p>
            <a:pPr>
              <a:spcBef>
                <a:spcPct val="50000"/>
              </a:spcBef>
            </a:pPr>
            <a:r>
              <a:rPr lang="zh-CN" altLang="en-US" sz="4400" dirty="0">
                <a:solidFill>
                  <a:schemeClr val="bg1"/>
                </a:solidFill>
                <a:latin typeface="Arial" panose="020B0604020202020204" pitchFamily="34" charset="0"/>
                <a:ea typeface="黑体" panose="02010609060101010101" pitchFamily="49" charset="-122"/>
              </a:rPr>
              <a:t> </a:t>
            </a:r>
            <a:r>
              <a:rPr lang="zh-CN" altLang="en-US" sz="3200" b="1" dirty="0">
                <a:solidFill>
                  <a:srgbClr val="FFFF00"/>
                </a:solidFill>
                <a:latin typeface="黑体" panose="02010609060101010101" pitchFamily="49" charset="-122"/>
                <a:ea typeface="黑体" panose="02010609060101010101" pitchFamily="49" charset="-122"/>
              </a:rPr>
              <a:t>柳林县红十字会应急救护培训师：陈林华</a:t>
            </a:r>
            <a:endParaRPr lang="zh-CN" altLang="en-US" sz="3200" b="1" dirty="0">
              <a:solidFill>
                <a:srgbClr val="FFFF00"/>
              </a:solidFill>
              <a:latin typeface="黑体" panose="02010609060101010101" pitchFamily="49" charset="-122"/>
              <a:ea typeface="黑体" panose="02010609060101010101" pitchFamily="49" charset="-122"/>
            </a:endParaRPr>
          </a:p>
          <a:p>
            <a:pPr>
              <a:spcBef>
                <a:spcPct val="50000"/>
              </a:spcBef>
            </a:pPr>
            <a:endParaRPr lang="zh-CN" altLang="en-US" sz="3200" b="1" dirty="0">
              <a:solidFill>
                <a:srgbClr val="FFFF00"/>
              </a:solidFill>
              <a:latin typeface="黑体" panose="02010609060101010101" pitchFamily="49" charset="-122"/>
              <a:ea typeface="黑体" panose="02010609060101010101" pitchFamily="49" charset="-122"/>
            </a:endParaRPr>
          </a:p>
        </p:txBody>
      </p:sp>
      <p:grpSp>
        <p:nvGrpSpPr>
          <p:cNvPr id="5123" name="组合 7171"/>
          <p:cNvGrpSpPr/>
          <p:nvPr/>
        </p:nvGrpSpPr>
        <p:grpSpPr>
          <a:xfrm>
            <a:off x="0" y="-6667"/>
            <a:ext cx="9142413" cy="6856412"/>
            <a:chOff x="0" y="0"/>
            <a:chExt cx="5760" cy="4320"/>
          </a:xfrm>
        </p:grpSpPr>
        <p:sp>
          <p:nvSpPr>
            <p:cNvPr id="512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12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12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12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12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170"/>
                                        </p:tgtEl>
                                        <p:attrNameLst>
                                          <p:attrName>style.visibility</p:attrName>
                                        </p:attrNameLst>
                                      </p:cBhvr>
                                      <p:to>
                                        <p:strVal val="visible"/>
                                      </p:to>
                                    </p:set>
                                    <p:set>
                                      <p:cBhvr>
                                        <p:cTn id="7" dur="455" fill="hold">
                                          <p:stCondLst>
                                            <p:cond delay="0"/>
                                          </p:stCondLst>
                                        </p:cTn>
                                        <p:tgtEl>
                                          <p:spTgt spid="7170"/>
                                        </p:tgtEl>
                                        <p:attrNameLst>
                                          <p:attrName>style.rotation</p:attrName>
                                        </p:attrNameLst>
                                      </p:cBhvr>
                                      <p:to>
                                        <p:strVal val="-45.0"/>
                                      </p:to>
                                    </p:set>
                                    <p:anim calcmode="lin" valueType="num">
                                      <p:cBhvr>
                                        <p:cTn id="8" dur="455" fill="hold">
                                          <p:stCondLst>
                                            <p:cond delay="455"/>
                                          </p:stCondLst>
                                        </p:cTn>
                                        <p:tgtEl>
                                          <p:spTgt spid="7170"/>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9" dur="455" fill="hold">
                                          <p:stCondLst>
                                            <p:cond delay="0"/>
                                          </p:stCondLst>
                                        </p:cTn>
                                        <p:tgtEl>
                                          <p:spTgt spid="717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17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170"/>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7171"/>
                                        </p:tgtEl>
                                        <p:attrNameLst>
                                          <p:attrName>style.visibility</p:attrName>
                                        </p:attrNameLst>
                                      </p:cBhvr>
                                      <p:to>
                                        <p:strVal val="visible"/>
                                      </p:to>
                                    </p:set>
                                    <p:set>
                                      <p:cBhvr>
                                        <p:cTn id="16" dur="455" fill="hold">
                                          <p:stCondLst>
                                            <p:cond delay="0"/>
                                          </p:stCondLst>
                                        </p:cTn>
                                        <p:tgtEl>
                                          <p:spTgt spid="7171"/>
                                        </p:tgtEl>
                                        <p:attrNameLst>
                                          <p:attrName>style.rotation</p:attrName>
                                        </p:attrNameLst>
                                      </p:cBhvr>
                                      <p:to>
                                        <p:strVal val="-45.0"/>
                                      </p:to>
                                    </p:set>
                                    <p:anim calcmode="lin" valueType="num">
                                      <p:cBhvr>
                                        <p:cTn id="17" dur="455" fill="hold">
                                          <p:stCondLst>
                                            <p:cond delay="455"/>
                                          </p:stCondLst>
                                        </p:cTn>
                                        <p:tgtEl>
                                          <p:spTgt spid="7171"/>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18" dur="455" fill="hold">
                                          <p:stCondLst>
                                            <p:cond delay="0"/>
                                          </p:stCondLst>
                                        </p:cTn>
                                        <p:tgtEl>
                                          <p:spTgt spid="7171"/>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7171"/>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717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67"/>
          <p:cNvGrpSpPr/>
          <p:nvPr/>
        </p:nvGrpSpPr>
        <p:grpSpPr>
          <a:xfrm>
            <a:off x="5178563" y="857250"/>
            <a:ext cx="3965438" cy="5143500"/>
            <a:chOff x="6904750" y="0"/>
            <a:chExt cx="5287250" cy="6858000"/>
          </a:xfrm>
        </p:grpSpPr>
        <p:sp>
          <p:nvSpPr>
            <p:cNvPr id="69" name="矩形 68"/>
            <p:cNvSpPr/>
            <p:nvPr/>
          </p:nvSpPr>
          <p:spPr>
            <a:xfrm>
              <a:off x="6904750" y="0"/>
              <a:ext cx="528725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0" name="矩形 69"/>
            <p:cNvSpPr/>
            <p:nvPr/>
          </p:nvSpPr>
          <p:spPr>
            <a:xfrm>
              <a:off x="6904750" y="0"/>
              <a:ext cx="5287250" cy="68580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
        <p:nvSpPr>
          <p:cNvPr id="71" name="矩形 70"/>
          <p:cNvSpPr/>
          <p:nvPr/>
        </p:nvSpPr>
        <p:spPr>
          <a:xfrm>
            <a:off x="303733" y="857377"/>
            <a:ext cx="3880200" cy="5862320"/>
          </a:xfrm>
          <a:prstGeom prst="rect">
            <a:avLst/>
          </a:prstGeom>
        </p:spPr>
        <p:txBody>
          <a:bodyPr wrap="square">
            <a:spAutoFit/>
          </a:bodyPr>
          <a:lstStyle/>
          <a:p>
            <a:pPr marL="266700" indent="-266700">
              <a:lnSpc>
                <a:spcPct val="150000"/>
              </a:lnSpc>
              <a:spcAft>
                <a:spcPts val="600"/>
              </a:spcAft>
              <a:buFont typeface="Wingdings" panose="05000000000000000000" pitchFamily="2" charset="2"/>
              <a:buChar char="l"/>
            </a:pPr>
            <a:r>
              <a:rPr lang="en-US" altLang="zh-CN" sz="1200" dirty="0">
                <a:solidFill>
                  <a:schemeClr val="tx2">
                    <a:lumMod val="60000"/>
                    <a:lumOff val="40000"/>
                  </a:schemeClr>
                </a:solidFill>
              </a:rPr>
              <a:t>      </a:t>
            </a:r>
            <a:r>
              <a:rPr lang="en-US" altLang="zh-CN" sz="1200" dirty="0">
                <a:solidFill>
                  <a:schemeClr val="tx1"/>
                </a:solidFill>
                <a:effectLst>
                  <a:outerShdw blurRad="38100" dist="19050" dir="2700000" algn="tl" rotWithShape="0">
                    <a:schemeClr val="dk1">
                      <a:alpha val="40000"/>
                    </a:schemeClr>
                  </a:outerShdw>
                </a:effectLst>
              </a:rPr>
              <a:t> </a:t>
            </a:r>
            <a:r>
              <a:rPr lang="zh-CN" altLang="en-US" sz="1600" dirty="0">
                <a:solidFill>
                  <a:schemeClr val="tx1"/>
                </a:solidFill>
                <a:effectLst>
                  <a:outerShdw blurRad="38100" dist="19050" dir="2700000" algn="tl" rotWithShape="0">
                    <a:schemeClr val="dk1">
                      <a:alpha val="40000"/>
                    </a:schemeClr>
                  </a:outerShdw>
                </a:effectLst>
              </a:rPr>
              <a:t>导致心脏猝死的主要原因是</a:t>
            </a:r>
            <a:r>
              <a:rPr lang="zh-CN" altLang="en-US" sz="1600" dirty="0">
                <a:solidFill>
                  <a:srgbClr val="FF0000"/>
                </a:solidFill>
                <a:effectLst>
                  <a:outerShdw blurRad="38100" dist="19050" dir="2700000" algn="tl" rotWithShape="0">
                    <a:schemeClr val="dk1">
                      <a:alpha val="40000"/>
                    </a:schemeClr>
                  </a:outerShdw>
                </a:effectLst>
              </a:rPr>
              <a:t>心肌梗死</a:t>
            </a:r>
            <a:r>
              <a:rPr lang="zh-CN" altLang="en-US" sz="1600" dirty="0">
                <a:solidFill>
                  <a:schemeClr val="tx1"/>
                </a:solidFill>
                <a:effectLst>
                  <a:outerShdw blurRad="38100" dist="19050" dir="2700000" algn="tl" rotWithShape="0">
                    <a:schemeClr val="dk1">
                      <a:alpha val="40000"/>
                    </a:schemeClr>
                  </a:outerShdw>
                </a:effectLst>
              </a:rPr>
              <a:t>，心梗</a:t>
            </a:r>
            <a:r>
              <a:rPr lang="zh-CN" altLang="en-US" sz="1600" dirty="0">
                <a:solidFill>
                  <a:srgbClr val="FF0000"/>
                </a:solidFill>
                <a:effectLst>
                  <a:outerShdw blurRad="38100" dist="19050" dir="2700000" algn="tl" rotWithShape="0">
                    <a:schemeClr val="dk1">
                      <a:alpha val="40000"/>
                    </a:schemeClr>
                  </a:outerShdw>
                </a:effectLst>
              </a:rPr>
              <a:t>发病快</a:t>
            </a:r>
            <a:r>
              <a:rPr lang="zh-CN" altLang="en-US" sz="1600" dirty="0">
                <a:solidFill>
                  <a:schemeClr val="tx1"/>
                </a:solidFill>
                <a:effectLst>
                  <a:outerShdw blurRad="38100" dist="19050" dir="2700000" algn="tl" rotWithShape="0">
                    <a:schemeClr val="dk1">
                      <a:alpha val="40000"/>
                    </a:schemeClr>
                  </a:outerShdw>
                </a:effectLst>
              </a:rPr>
              <a:t>、死亡率</a:t>
            </a:r>
            <a:r>
              <a:rPr lang="zh-CN" altLang="en-US" sz="1600" dirty="0">
                <a:solidFill>
                  <a:srgbClr val="FF0000"/>
                </a:solidFill>
                <a:effectLst>
                  <a:outerShdw blurRad="38100" dist="19050" dir="2700000" algn="tl" rotWithShape="0">
                    <a:schemeClr val="dk1">
                      <a:alpha val="40000"/>
                    </a:schemeClr>
                  </a:outerShdw>
                </a:effectLst>
              </a:rPr>
              <a:t>高</a:t>
            </a:r>
            <a:r>
              <a:rPr lang="zh-CN" altLang="en-US" sz="1600" dirty="0">
                <a:solidFill>
                  <a:schemeClr val="tx1"/>
                </a:solidFill>
                <a:effectLst>
                  <a:outerShdw blurRad="38100" dist="19050" dir="2700000" algn="tl" rotWithShape="0">
                    <a:schemeClr val="dk1">
                      <a:alpha val="40000"/>
                    </a:schemeClr>
                  </a:outerShdw>
                </a:effectLst>
              </a:rPr>
              <a:t>，是一种严重危害人类身体健康的心血管</a:t>
            </a:r>
            <a:r>
              <a:rPr lang="zh-CN" altLang="en-US" sz="1600" dirty="0">
                <a:solidFill>
                  <a:srgbClr val="FF0000"/>
                </a:solidFill>
                <a:effectLst>
                  <a:outerShdw blurRad="38100" dist="19050" dir="2700000" algn="tl" rotWithShape="0">
                    <a:schemeClr val="dk1">
                      <a:alpha val="40000"/>
                    </a:schemeClr>
                  </a:outerShdw>
                </a:effectLst>
              </a:rPr>
              <a:t>疾病</a:t>
            </a:r>
            <a:r>
              <a:rPr lang="zh-CN" altLang="en-US" sz="1600" dirty="0">
                <a:solidFill>
                  <a:schemeClr val="tx1"/>
                </a:solidFill>
                <a:effectLst>
                  <a:outerShdw blurRad="38100" dist="19050" dir="2700000" algn="tl" rotWithShape="0">
                    <a:schemeClr val="dk1">
                      <a:alpha val="40000"/>
                    </a:schemeClr>
                  </a:outerShdw>
                </a:effectLst>
              </a:rPr>
              <a:t>；如果不及时救治，很容易危及患者生命。据资料报告，现在医院收治的心肌梗死病人中，</a:t>
            </a:r>
            <a:r>
              <a:rPr lang="zh-CN" altLang="en-US" sz="1600" dirty="0">
                <a:solidFill>
                  <a:srgbClr val="FF0000"/>
                </a:solidFill>
                <a:effectLst>
                  <a:outerShdw blurRad="38100" dist="19050" dir="2700000" algn="tl" rotWithShape="0">
                    <a:schemeClr val="dk1">
                      <a:alpha val="40000"/>
                    </a:schemeClr>
                  </a:outerShdw>
                </a:effectLst>
              </a:rPr>
              <a:t>45岁以下</a:t>
            </a:r>
            <a:r>
              <a:rPr lang="zh-CN" altLang="en-US" sz="1600" dirty="0">
                <a:solidFill>
                  <a:schemeClr val="tx1"/>
                </a:solidFill>
                <a:effectLst>
                  <a:outerShdw blurRad="38100" dist="19050" dir="2700000" algn="tl" rotWithShape="0">
                    <a:schemeClr val="dk1">
                      <a:alpha val="40000"/>
                    </a:schemeClr>
                  </a:outerShdw>
                </a:effectLst>
              </a:rPr>
              <a:t>患者可占总数的</a:t>
            </a:r>
            <a:r>
              <a:rPr lang="zh-CN" altLang="en-US" sz="1600" dirty="0">
                <a:solidFill>
                  <a:srgbClr val="FF0000"/>
                </a:solidFill>
                <a:effectLst>
                  <a:outerShdw blurRad="38100" dist="19050" dir="2700000" algn="tl" rotWithShape="0">
                    <a:schemeClr val="dk1">
                      <a:alpha val="40000"/>
                    </a:schemeClr>
                  </a:outerShdw>
                </a:effectLst>
              </a:rPr>
              <a:t>20%还多</a:t>
            </a:r>
            <a:r>
              <a:rPr lang="zh-CN" altLang="en-US" sz="1600" dirty="0">
                <a:solidFill>
                  <a:schemeClr val="tx1"/>
                </a:solidFill>
                <a:effectLst>
                  <a:outerShdw blurRad="38100" dist="19050" dir="2700000" algn="tl" rotWithShape="0">
                    <a:schemeClr val="dk1">
                      <a:alpha val="40000"/>
                    </a:schemeClr>
                  </a:outerShdw>
                </a:effectLst>
              </a:rPr>
              <a:t>。</a:t>
            </a:r>
            <a:endParaRPr lang="zh-CN" altLang="en-US" sz="1600" dirty="0">
              <a:solidFill>
                <a:schemeClr val="tx1"/>
              </a:solidFill>
              <a:effectLst>
                <a:outerShdw blurRad="38100" dist="19050" dir="2700000" algn="tl" rotWithShape="0">
                  <a:schemeClr val="dk1">
                    <a:alpha val="40000"/>
                  </a:schemeClr>
                </a:outerShdw>
              </a:effectLst>
            </a:endParaRPr>
          </a:p>
          <a:p>
            <a:pPr marL="266700" indent="-266700">
              <a:lnSpc>
                <a:spcPct val="150000"/>
              </a:lnSpc>
              <a:spcAft>
                <a:spcPts val="600"/>
              </a:spcAft>
              <a:buFont typeface="Wingdings" panose="05000000000000000000" pitchFamily="2" charset="2"/>
              <a:buChar char="l"/>
            </a:pPr>
            <a:r>
              <a:rPr lang="zh-CN" altLang="en-US" sz="1600" dirty="0">
                <a:solidFill>
                  <a:schemeClr val="tx1"/>
                </a:solidFill>
                <a:effectLst>
                  <a:outerShdw blurRad="38100" dist="19050" dir="2700000" algn="tl" rotWithShape="0">
                    <a:schemeClr val="dk1">
                      <a:alpha val="40000"/>
                    </a:schemeClr>
                  </a:outerShdw>
                </a:effectLst>
                <a:sym typeface="+mn-ea"/>
              </a:rPr>
              <a:t>高发人群：</a:t>
            </a:r>
            <a:r>
              <a:rPr lang="zh-CN" altLang="en-US" sz="1600" dirty="0">
                <a:solidFill>
                  <a:srgbClr val="FF0000"/>
                </a:solidFill>
                <a:effectLst>
                  <a:outerShdw blurRad="38100" dist="19050" dir="2700000" algn="tl" rotWithShape="0">
                    <a:schemeClr val="dk1">
                      <a:alpha val="40000"/>
                    </a:schemeClr>
                  </a:outerShdw>
                </a:effectLst>
                <a:sym typeface="+mn-ea"/>
              </a:rPr>
              <a:t>体重过高、以车代步、精神紧张、工作繁忙、竞争激烈、吸烟、喝酒、熬夜的中青年男性</a:t>
            </a:r>
            <a:r>
              <a:rPr lang="zh-CN" altLang="en-US" sz="1600" dirty="0">
                <a:solidFill>
                  <a:schemeClr val="tx1"/>
                </a:solidFill>
                <a:effectLst>
                  <a:outerShdw blurRad="38100" dist="19050" dir="2700000" algn="tl" rotWithShape="0">
                    <a:schemeClr val="dk1">
                      <a:alpha val="40000"/>
                    </a:schemeClr>
                  </a:outerShdw>
                </a:effectLst>
                <a:sym typeface="+mn-ea"/>
              </a:rPr>
              <a:t>。</a:t>
            </a:r>
            <a:endParaRPr lang="en-US" altLang="zh-CN" sz="1600" dirty="0" smtClean="0">
              <a:solidFill>
                <a:schemeClr val="tx1"/>
              </a:solidFill>
              <a:effectLst>
                <a:outerShdw blurRad="38100" dist="19050" dir="2700000" algn="tl" rotWithShape="0">
                  <a:schemeClr val="dk1">
                    <a:alpha val="40000"/>
                  </a:schemeClr>
                </a:outerShdw>
              </a:effectLst>
            </a:endParaRPr>
          </a:p>
          <a:p>
            <a:pPr marL="266700" indent="-266700">
              <a:lnSpc>
                <a:spcPct val="150000"/>
              </a:lnSpc>
              <a:spcAft>
                <a:spcPts val="600"/>
              </a:spcAft>
              <a:buFont typeface="Wingdings" panose="05000000000000000000" pitchFamily="2" charset="2"/>
              <a:buChar char="l"/>
            </a:pPr>
            <a:r>
              <a:rPr lang="zh-CN" altLang="en-US" sz="1600">
                <a:latin typeface="微软雅黑" panose="020B0503020204020204" charset="-122"/>
                <a:ea typeface="微软雅黑" panose="020B0503020204020204" charset="-122"/>
                <a:sym typeface="+mn-ea"/>
              </a:rPr>
              <a:t>      全国心肌梗死每</a:t>
            </a:r>
            <a:r>
              <a:rPr lang="en-US" altLang="zh-CN" sz="1600">
                <a:solidFill>
                  <a:srgbClr val="FF0000"/>
                </a:solidFill>
                <a:latin typeface="微软雅黑" panose="020B0503020204020204" charset="-122"/>
                <a:ea typeface="微软雅黑" panose="020B0503020204020204" charset="-122"/>
                <a:sym typeface="+mn-ea"/>
              </a:rPr>
              <a:t>12</a:t>
            </a:r>
            <a:r>
              <a:rPr lang="zh-CN" altLang="en-US" sz="1600">
                <a:solidFill>
                  <a:srgbClr val="FF0000"/>
                </a:solidFill>
                <a:latin typeface="微软雅黑" panose="020B0503020204020204" charset="-122"/>
                <a:ea typeface="微软雅黑" panose="020B0503020204020204" charset="-122"/>
                <a:sym typeface="+mn-ea"/>
              </a:rPr>
              <a:t>秒</a:t>
            </a:r>
            <a:r>
              <a:rPr lang="en-US" altLang="zh-CN" sz="1600">
                <a:solidFill>
                  <a:srgbClr val="FF0000"/>
                </a:solidFill>
                <a:latin typeface="微软雅黑" panose="020B0503020204020204" charset="-122"/>
                <a:ea typeface="微软雅黑" panose="020B0503020204020204" charset="-122"/>
                <a:sym typeface="+mn-ea"/>
              </a:rPr>
              <a:t>1</a:t>
            </a:r>
            <a:r>
              <a:rPr lang="zh-CN" altLang="en-US" sz="1600">
                <a:solidFill>
                  <a:srgbClr val="FF0000"/>
                </a:solidFill>
                <a:latin typeface="微软雅黑" panose="020B0503020204020204" charset="-122"/>
                <a:ea typeface="微软雅黑" panose="020B0503020204020204" charset="-122"/>
                <a:sym typeface="+mn-ea"/>
              </a:rPr>
              <a:t>人</a:t>
            </a:r>
            <a:r>
              <a:rPr lang="zh-CN" altLang="en-US" sz="1600">
                <a:latin typeface="微软雅黑" panose="020B0503020204020204" charset="-122"/>
                <a:ea typeface="微软雅黑" panose="020B0503020204020204" charset="-122"/>
                <a:sym typeface="+mn-ea"/>
              </a:rPr>
              <a:t>，每年</a:t>
            </a:r>
            <a:r>
              <a:rPr lang="en-US" altLang="zh-CN" sz="1600">
                <a:latin typeface="微软雅黑" panose="020B0503020204020204" charset="-122"/>
                <a:ea typeface="微软雅黑" panose="020B0503020204020204" charset="-122"/>
                <a:sym typeface="+mn-ea"/>
              </a:rPr>
              <a:t>250</a:t>
            </a:r>
            <a:r>
              <a:rPr lang="zh-CN" altLang="en-US" sz="1600">
                <a:latin typeface="微软雅黑" panose="020B0503020204020204" charset="-122"/>
                <a:ea typeface="微软雅黑" panose="020B0503020204020204" charset="-122"/>
                <a:sym typeface="+mn-ea"/>
              </a:rPr>
              <a:t>万人。超癌症，是交通事故致死的</a:t>
            </a:r>
            <a:r>
              <a:rPr lang="en-US" altLang="zh-CN" sz="1600">
                <a:solidFill>
                  <a:srgbClr val="FF0000"/>
                </a:solidFill>
                <a:latin typeface="微软雅黑" panose="020B0503020204020204" charset="-122"/>
                <a:ea typeface="微软雅黑" panose="020B0503020204020204" charset="-122"/>
                <a:sym typeface="+mn-ea"/>
              </a:rPr>
              <a:t>70</a:t>
            </a:r>
            <a:r>
              <a:rPr lang="zh-CN" altLang="en-US" sz="1600">
                <a:solidFill>
                  <a:srgbClr val="FF0000"/>
                </a:solidFill>
                <a:latin typeface="微软雅黑" panose="020B0503020204020204" charset="-122"/>
                <a:ea typeface="微软雅黑" panose="020B0503020204020204" charset="-122"/>
                <a:sym typeface="+mn-ea"/>
              </a:rPr>
              <a:t>倍</a:t>
            </a:r>
            <a:r>
              <a:rPr lang="zh-CN" altLang="en-US" sz="1600">
                <a:latin typeface="微软雅黑" panose="020B0503020204020204" charset="-122"/>
                <a:ea typeface="微软雅黑" panose="020B0503020204020204" charset="-122"/>
                <a:sym typeface="+mn-ea"/>
              </a:rPr>
              <a:t>。</a:t>
            </a:r>
            <a:endParaRPr lang="en-US" altLang="zh-CN" sz="1600" dirty="0">
              <a:solidFill>
                <a:schemeClr val="tx2">
                  <a:lumMod val="60000"/>
                  <a:lumOff val="40000"/>
                </a:schemeClr>
              </a:solidFill>
            </a:endParaRPr>
          </a:p>
          <a:p>
            <a:pPr marL="266700" indent="-266700">
              <a:lnSpc>
                <a:spcPct val="150000"/>
              </a:lnSpc>
              <a:spcAft>
                <a:spcPts val="600"/>
              </a:spcAft>
              <a:buFont typeface="Wingdings" panose="05000000000000000000" pitchFamily="2" charset="2"/>
              <a:buChar char="l"/>
            </a:pPr>
            <a:r>
              <a:rPr lang="zh-CN" altLang="en-US" sz="1600">
                <a:latin typeface="微软雅黑" panose="020B0503020204020204" charset="-122"/>
                <a:ea typeface="微软雅黑" panose="020B0503020204020204" charset="-122"/>
                <a:sym typeface="+mn-ea"/>
              </a:rPr>
              <a:t>心肌梗塞</a:t>
            </a:r>
            <a:r>
              <a:rPr lang="zh-CN" altLang="en-US" sz="1600">
                <a:solidFill>
                  <a:srgbClr val="FF0000"/>
                </a:solidFill>
                <a:latin typeface="微软雅黑" panose="020B0503020204020204" charset="-122"/>
                <a:ea typeface="微软雅黑" panose="020B0503020204020204" charset="-122"/>
                <a:sym typeface="+mn-ea"/>
              </a:rPr>
              <a:t>院前死亡</a:t>
            </a:r>
            <a:r>
              <a:rPr lang="zh-CN" altLang="en-US" sz="1600">
                <a:latin typeface="微软雅黑" panose="020B0503020204020204" charset="-122"/>
                <a:ea typeface="微软雅黑" panose="020B0503020204020204" charset="-122"/>
                <a:sym typeface="+mn-ea"/>
              </a:rPr>
              <a:t>占总死亡的</a:t>
            </a:r>
            <a:r>
              <a:rPr lang="en-US" altLang="zh-CN" sz="1600">
                <a:latin typeface="微软雅黑" panose="020B0503020204020204" charset="-122"/>
                <a:ea typeface="微软雅黑" panose="020B0503020204020204" charset="-122"/>
                <a:sym typeface="+mn-ea"/>
              </a:rPr>
              <a:t>95%</a:t>
            </a:r>
            <a:r>
              <a:rPr lang="zh-CN" altLang="en-US" sz="1600">
                <a:latin typeface="微软雅黑" panose="020B0503020204020204" charset="-122"/>
                <a:ea typeface="微软雅黑" panose="020B0503020204020204" charset="-122"/>
                <a:sym typeface="+mn-ea"/>
              </a:rPr>
              <a:t>，其中</a:t>
            </a:r>
            <a:r>
              <a:rPr lang="en-US" altLang="zh-CN" sz="1600">
                <a:latin typeface="微软雅黑" panose="020B0503020204020204" charset="-122"/>
                <a:ea typeface="微软雅黑" panose="020B0503020204020204" charset="-122"/>
                <a:sym typeface="+mn-ea"/>
              </a:rPr>
              <a:t>64.8%</a:t>
            </a:r>
            <a:r>
              <a:rPr lang="zh-CN" altLang="en-US" sz="1600">
                <a:latin typeface="微软雅黑" panose="020B0503020204020204" charset="-122"/>
                <a:ea typeface="微软雅黑" panose="020B0503020204020204" charset="-122"/>
                <a:sym typeface="+mn-ea"/>
              </a:rPr>
              <a:t>发生在</a:t>
            </a:r>
            <a:r>
              <a:rPr lang="zh-CN" altLang="en-US" sz="1600">
                <a:solidFill>
                  <a:srgbClr val="FF0000"/>
                </a:solidFill>
                <a:latin typeface="微软雅黑" panose="020B0503020204020204" charset="-122"/>
                <a:ea typeface="微软雅黑" panose="020B0503020204020204" charset="-122"/>
                <a:sym typeface="+mn-ea"/>
              </a:rPr>
              <a:t>家中</a:t>
            </a:r>
            <a:r>
              <a:rPr lang="zh-CN" altLang="en-US" sz="1600">
                <a:latin typeface="微软雅黑" panose="020B0503020204020204" charset="-122"/>
                <a:ea typeface="微软雅黑" panose="020B0503020204020204" charset="-122"/>
                <a:sym typeface="+mn-ea"/>
              </a:rPr>
              <a:t>。</a:t>
            </a:r>
            <a:endParaRPr lang="zh-CN" altLang="en-US" sz="1600" dirty="0">
              <a:solidFill>
                <a:schemeClr val="tx2">
                  <a:lumMod val="60000"/>
                  <a:lumOff val="40000"/>
                </a:schemeClr>
              </a:solidFill>
            </a:endParaRPr>
          </a:p>
        </p:txBody>
      </p:sp>
      <p:grpSp>
        <p:nvGrpSpPr>
          <p:cNvPr id="76" name="组合 75"/>
          <p:cNvGrpSpPr/>
          <p:nvPr/>
        </p:nvGrpSpPr>
        <p:grpSpPr>
          <a:xfrm>
            <a:off x="4764881" y="3520254"/>
            <a:ext cx="827363" cy="827363"/>
            <a:chOff x="6353175" y="3550672"/>
            <a:chExt cx="1103150" cy="1103150"/>
          </a:xfrm>
        </p:grpSpPr>
        <p:sp>
          <p:nvSpPr>
            <p:cNvPr id="77" name="椭圆 76"/>
            <p:cNvSpPr/>
            <p:nvPr/>
          </p:nvSpPr>
          <p:spPr>
            <a:xfrm>
              <a:off x="6353175" y="355067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8" name="椭圆 77"/>
            <p:cNvSpPr/>
            <p:nvPr/>
          </p:nvSpPr>
          <p:spPr>
            <a:xfrm>
              <a:off x="6508750" y="3706247"/>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79" name="Freeform 61"/>
            <p:cNvSpPr>
              <a:spLocks noEditPoints="1"/>
            </p:cNvSpPr>
            <p:nvPr/>
          </p:nvSpPr>
          <p:spPr bwMode="auto">
            <a:xfrm>
              <a:off x="6743619" y="394008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chemeClr val="bg1"/>
            </a:solidFill>
            <a:ln>
              <a:noFill/>
            </a:ln>
          </p:spPr>
          <p:txBody>
            <a:bodyPr vert="horz" wrap="square" lIns="68580" tIns="34290" rIns="68580" bIns="34290" numCol="1" anchor="t" anchorCtr="0" compatLnSpc="1"/>
            <a:lstStyle/>
            <a:p>
              <a:endParaRPr lang="zh-CN" altLang="en-US" sz="100">
                <a:solidFill>
                  <a:schemeClr val="tx2"/>
                </a:solidFill>
              </a:endParaRPr>
            </a:p>
          </p:txBody>
        </p:sp>
      </p:grpSp>
      <p:grpSp>
        <p:nvGrpSpPr>
          <p:cNvPr id="80" name="组合 79"/>
          <p:cNvGrpSpPr/>
          <p:nvPr/>
        </p:nvGrpSpPr>
        <p:grpSpPr>
          <a:xfrm>
            <a:off x="4764881" y="2510385"/>
            <a:ext cx="827363" cy="827363"/>
            <a:chOff x="6353175" y="2204180"/>
            <a:chExt cx="1103150" cy="1103150"/>
          </a:xfrm>
        </p:grpSpPr>
        <p:sp>
          <p:nvSpPr>
            <p:cNvPr id="81" name="椭圆 80"/>
            <p:cNvSpPr/>
            <p:nvPr/>
          </p:nvSpPr>
          <p:spPr>
            <a:xfrm>
              <a:off x="6353175" y="2204180"/>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2" name="椭圆 81"/>
            <p:cNvSpPr/>
            <p:nvPr/>
          </p:nvSpPr>
          <p:spPr>
            <a:xfrm>
              <a:off x="6508750" y="2359755"/>
              <a:ext cx="792000" cy="792000"/>
            </a:xfrm>
            <a:prstGeom prst="ellipse">
              <a:avLst/>
            </a:prstGeom>
            <a:solidFill>
              <a:srgbClr val="3333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3" name="Freeform 84"/>
            <p:cNvSpPr>
              <a:spLocks noEditPoints="1"/>
            </p:cNvSpPr>
            <p:nvPr/>
          </p:nvSpPr>
          <p:spPr bwMode="auto">
            <a:xfrm>
              <a:off x="6743619" y="2594107"/>
              <a:ext cx="322263" cy="322263"/>
            </a:xfrm>
            <a:custGeom>
              <a:avLst/>
              <a:gdLst>
                <a:gd name="T0" fmla="*/ 1017 w 1019"/>
                <a:gd name="T1" fmla="*/ 375 h 1017"/>
                <a:gd name="T2" fmla="*/ 1014 w 1019"/>
                <a:gd name="T3" fmla="*/ 366 h 1017"/>
                <a:gd name="T4" fmla="*/ 757 w 1019"/>
                <a:gd name="T5" fmla="*/ 13 h 1017"/>
                <a:gd name="T6" fmla="*/ 750 w 1019"/>
                <a:gd name="T7" fmla="*/ 6 h 1017"/>
                <a:gd name="T8" fmla="*/ 749 w 1019"/>
                <a:gd name="T9" fmla="*/ 5 h 1017"/>
                <a:gd name="T10" fmla="*/ 739 w 1019"/>
                <a:gd name="T11" fmla="*/ 1 h 1017"/>
                <a:gd name="T12" fmla="*/ 739 w 1019"/>
                <a:gd name="T13" fmla="*/ 1 h 1017"/>
                <a:gd name="T14" fmla="*/ 286 w 1019"/>
                <a:gd name="T15" fmla="*/ 0 h 1017"/>
                <a:gd name="T16" fmla="*/ 279 w 1019"/>
                <a:gd name="T17" fmla="*/ 1 h 1017"/>
                <a:gd name="T18" fmla="*/ 278 w 1019"/>
                <a:gd name="T19" fmla="*/ 1 h 1017"/>
                <a:gd name="T20" fmla="*/ 269 w 1019"/>
                <a:gd name="T21" fmla="*/ 5 h 1017"/>
                <a:gd name="T22" fmla="*/ 267 w 1019"/>
                <a:gd name="T23" fmla="*/ 6 h 1017"/>
                <a:gd name="T24" fmla="*/ 6 w 1019"/>
                <a:gd name="T25" fmla="*/ 363 h 1017"/>
                <a:gd name="T26" fmla="*/ 5 w 1019"/>
                <a:gd name="T27" fmla="*/ 365 h 1017"/>
                <a:gd name="T28" fmla="*/ 3 w 1019"/>
                <a:gd name="T29" fmla="*/ 369 h 1017"/>
                <a:gd name="T30" fmla="*/ 1 w 1019"/>
                <a:gd name="T31" fmla="*/ 373 h 1017"/>
                <a:gd name="T32" fmla="*/ 0 w 1019"/>
                <a:gd name="T33" fmla="*/ 382 h 1017"/>
                <a:gd name="T34" fmla="*/ 0 w 1019"/>
                <a:gd name="T35" fmla="*/ 386 h 1017"/>
                <a:gd name="T36" fmla="*/ 3 w 1019"/>
                <a:gd name="T37" fmla="*/ 395 h 1017"/>
                <a:gd name="T38" fmla="*/ 4 w 1019"/>
                <a:gd name="T39" fmla="*/ 396 h 1017"/>
                <a:gd name="T40" fmla="*/ 7 w 1019"/>
                <a:gd name="T41" fmla="*/ 401 h 1017"/>
                <a:gd name="T42" fmla="*/ 485 w 1019"/>
                <a:gd name="T43" fmla="*/ 1007 h 1017"/>
                <a:gd name="T44" fmla="*/ 490 w 1019"/>
                <a:gd name="T45" fmla="*/ 1011 h 1017"/>
                <a:gd name="T46" fmla="*/ 493 w 1019"/>
                <a:gd name="T47" fmla="*/ 1013 h 1017"/>
                <a:gd name="T48" fmla="*/ 496 w 1019"/>
                <a:gd name="T49" fmla="*/ 1015 h 1017"/>
                <a:gd name="T50" fmla="*/ 501 w 1019"/>
                <a:gd name="T51" fmla="*/ 1017 h 1017"/>
                <a:gd name="T52" fmla="*/ 509 w 1019"/>
                <a:gd name="T53" fmla="*/ 1017 h 1017"/>
                <a:gd name="T54" fmla="*/ 509 w 1019"/>
                <a:gd name="T55" fmla="*/ 1017 h 1017"/>
                <a:gd name="T56" fmla="*/ 515 w 1019"/>
                <a:gd name="T57" fmla="*/ 1017 h 1017"/>
                <a:gd name="T58" fmla="*/ 518 w 1019"/>
                <a:gd name="T59" fmla="*/ 1016 h 1017"/>
                <a:gd name="T60" fmla="*/ 524 w 1019"/>
                <a:gd name="T61" fmla="*/ 1013 h 1017"/>
                <a:gd name="T62" fmla="*/ 525 w 1019"/>
                <a:gd name="T63" fmla="*/ 1013 h 1017"/>
                <a:gd name="T64" fmla="*/ 532 w 1019"/>
                <a:gd name="T65" fmla="*/ 1007 h 1017"/>
                <a:gd name="T66" fmla="*/ 1008 w 1019"/>
                <a:gd name="T67" fmla="*/ 404 h 1017"/>
                <a:gd name="T68" fmla="*/ 1015 w 1019"/>
                <a:gd name="T69" fmla="*/ 394 h 1017"/>
                <a:gd name="T70" fmla="*/ 1019 w 1019"/>
                <a:gd name="T71" fmla="*/ 382 h 1017"/>
                <a:gd name="T72" fmla="*/ 691 w 1019"/>
                <a:gd name="T73" fmla="*/ 63 h 1017"/>
                <a:gd name="T74" fmla="*/ 327 w 1019"/>
                <a:gd name="T75" fmla="*/ 63 h 1017"/>
                <a:gd name="T76" fmla="*/ 328 w 1019"/>
                <a:gd name="T77" fmla="*/ 350 h 1017"/>
                <a:gd name="T78" fmla="*/ 97 w 1019"/>
                <a:gd name="T79" fmla="*/ 413 h 1017"/>
                <a:gd name="T80" fmla="*/ 97 w 1019"/>
                <a:gd name="T81" fmla="*/ 413 h 1017"/>
                <a:gd name="T82" fmla="*/ 610 w 1019"/>
                <a:gd name="T83" fmla="*/ 413 h 1017"/>
                <a:gd name="T84" fmla="*/ 675 w 1019"/>
                <a:gd name="T85" fmla="*/ 413 h 1017"/>
                <a:gd name="T86" fmla="*/ 689 w 1019"/>
                <a:gd name="T87" fmla="*/ 350 h 1017"/>
                <a:gd name="T88" fmla="*/ 689 w 1019"/>
                <a:gd name="T89" fmla="*/ 35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9" h="1017">
                  <a:moveTo>
                    <a:pt x="1018" y="376"/>
                  </a:moveTo>
                  <a:lnTo>
                    <a:pt x="1018" y="376"/>
                  </a:lnTo>
                  <a:lnTo>
                    <a:pt x="1017" y="375"/>
                  </a:lnTo>
                  <a:lnTo>
                    <a:pt x="1017" y="375"/>
                  </a:lnTo>
                  <a:lnTo>
                    <a:pt x="1015" y="371"/>
                  </a:lnTo>
                  <a:lnTo>
                    <a:pt x="1014" y="366"/>
                  </a:lnTo>
                  <a:lnTo>
                    <a:pt x="1011" y="363"/>
                  </a:lnTo>
                  <a:lnTo>
                    <a:pt x="1008" y="358"/>
                  </a:lnTo>
                  <a:lnTo>
                    <a:pt x="757" y="13"/>
                  </a:lnTo>
                  <a:lnTo>
                    <a:pt x="757" y="13"/>
                  </a:lnTo>
                  <a:lnTo>
                    <a:pt x="754" y="10"/>
                  </a:lnTo>
                  <a:lnTo>
                    <a:pt x="750" y="6"/>
                  </a:lnTo>
                  <a:lnTo>
                    <a:pt x="750" y="6"/>
                  </a:lnTo>
                  <a:lnTo>
                    <a:pt x="749" y="5"/>
                  </a:lnTo>
                  <a:lnTo>
                    <a:pt x="749" y="5"/>
                  </a:lnTo>
                  <a:lnTo>
                    <a:pt x="744" y="2"/>
                  </a:lnTo>
                  <a:lnTo>
                    <a:pt x="739" y="1"/>
                  </a:lnTo>
                  <a:lnTo>
                    <a:pt x="739" y="1"/>
                  </a:lnTo>
                  <a:lnTo>
                    <a:pt x="739" y="1"/>
                  </a:lnTo>
                  <a:lnTo>
                    <a:pt x="739" y="1"/>
                  </a:lnTo>
                  <a:lnTo>
                    <a:pt x="739" y="1"/>
                  </a:lnTo>
                  <a:lnTo>
                    <a:pt x="739" y="1"/>
                  </a:lnTo>
                  <a:lnTo>
                    <a:pt x="731" y="0"/>
                  </a:lnTo>
                  <a:lnTo>
                    <a:pt x="286" y="0"/>
                  </a:lnTo>
                  <a:lnTo>
                    <a:pt x="286" y="0"/>
                  </a:lnTo>
                  <a:lnTo>
                    <a:pt x="279" y="1"/>
                  </a:lnTo>
                  <a:lnTo>
                    <a:pt x="279" y="1"/>
                  </a:lnTo>
                  <a:lnTo>
                    <a:pt x="278" y="1"/>
                  </a:lnTo>
                  <a:lnTo>
                    <a:pt x="278" y="1"/>
                  </a:lnTo>
                  <a:lnTo>
                    <a:pt x="278" y="1"/>
                  </a:lnTo>
                  <a:lnTo>
                    <a:pt x="278" y="1"/>
                  </a:lnTo>
                  <a:lnTo>
                    <a:pt x="273" y="2"/>
                  </a:lnTo>
                  <a:lnTo>
                    <a:pt x="269" y="5"/>
                  </a:lnTo>
                  <a:lnTo>
                    <a:pt x="269" y="5"/>
                  </a:lnTo>
                  <a:lnTo>
                    <a:pt x="267" y="6"/>
                  </a:lnTo>
                  <a:lnTo>
                    <a:pt x="267" y="6"/>
                  </a:lnTo>
                  <a:lnTo>
                    <a:pt x="263" y="10"/>
                  </a:lnTo>
                  <a:lnTo>
                    <a:pt x="260" y="13"/>
                  </a:lnTo>
                  <a:lnTo>
                    <a:pt x="6" y="363"/>
                  </a:lnTo>
                  <a:lnTo>
                    <a:pt x="6" y="363"/>
                  </a:lnTo>
                  <a:lnTo>
                    <a:pt x="5" y="365"/>
                  </a:lnTo>
                  <a:lnTo>
                    <a:pt x="5" y="365"/>
                  </a:lnTo>
                  <a:lnTo>
                    <a:pt x="3" y="368"/>
                  </a:lnTo>
                  <a:lnTo>
                    <a:pt x="3" y="368"/>
                  </a:lnTo>
                  <a:lnTo>
                    <a:pt x="3" y="369"/>
                  </a:lnTo>
                  <a:lnTo>
                    <a:pt x="3" y="369"/>
                  </a:lnTo>
                  <a:lnTo>
                    <a:pt x="1" y="373"/>
                  </a:lnTo>
                  <a:lnTo>
                    <a:pt x="1" y="373"/>
                  </a:lnTo>
                  <a:lnTo>
                    <a:pt x="0" y="378"/>
                  </a:lnTo>
                  <a:lnTo>
                    <a:pt x="0" y="378"/>
                  </a:lnTo>
                  <a:lnTo>
                    <a:pt x="0" y="382"/>
                  </a:lnTo>
                  <a:lnTo>
                    <a:pt x="0" y="382"/>
                  </a:lnTo>
                  <a:lnTo>
                    <a:pt x="0" y="386"/>
                  </a:lnTo>
                  <a:lnTo>
                    <a:pt x="0" y="386"/>
                  </a:lnTo>
                  <a:lnTo>
                    <a:pt x="1" y="390"/>
                  </a:lnTo>
                  <a:lnTo>
                    <a:pt x="1" y="390"/>
                  </a:lnTo>
                  <a:lnTo>
                    <a:pt x="3" y="395"/>
                  </a:lnTo>
                  <a:lnTo>
                    <a:pt x="3" y="395"/>
                  </a:lnTo>
                  <a:lnTo>
                    <a:pt x="4" y="396"/>
                  </a:lnTo>
                  <a:lnTo>
                    <a:pt x="4" y="396"/>
                  </a:lnTo>
                  <a:lnTo>
                    <a:pt x="5" y="398"/>
                  </a:lnTo>
                  <a:lnTo>
                    <a:pt x="5" y="398"/>
                  </a:lnTo>
                  <a:lnTo>
                    <a:pt x="7" y="401"/>
                  </a:lnTo>
                  <a:lnTo>
                    <a:pt x="483" y="1005"/>
                  </a:lnTo>
                  <a:lnTo>
                    <a:pt x="483" y="1005"/>
                  </a:lnTo>
                  <a:lnTo>
                    <a:pt x="485" y="1007"/>
                  </a:lnTo>
                  <a:lnTo>
                    <a:pt x="485" y="1007"/>
                  </a:lnTo>
                  <a:lnTo>
                    <a:pt x="490" y="1011"/>
                  </a:lnTo>
                  <a:lnTo>
                    <a:pt x="490" y="1011"/>
                  </a:lnTo>
                  <a:lnTo>
                    <a:pt x="492" y="1013"/>
                  </a:lnTo>
                  <a:lnTo>
                    <a:pt x="492" y="1013"/>
                  </a:lnTo>
                  <a:lnTo>
                    <a:pt x="493" y="1013"/>
                  </a:lnTo>
                  <a:lnTo>
                    <a:pt x="493" y="1013"/>
                  </a:lnTo>
                  <a:lnTo>
                    <a:pt x="496" y="1015"/>
                  </a:lnTo>
                  <a:lnTo>
                    <a:pt x="496" y="1015"/>
                  </a:lnTo>
                  <a:lnTo>
                    <a:pt x="500" y="1016"/>
                  </a:lnTo>
                  <a:lnTo>
                    <a:pt x="500" y="1016"/>
                  </a:lnTo>
                  <a:lnTo>
                    <a:pt x="501" y="1017"/>
                  </a:lnTo>
                  <a:lnTo>
                    <a:pt x="501" y="1017"/>
                  </a:lnTo>
                  <a:lnTo>
                    <a:pt x="509" y="1017"/>
                  </a:lnTo>
                  <a:lnTo>
                    <a:pt x="509" y="1017"/>
                  </a:lnTo>
                  <a:lnTo>
                    <a:pt x="509" y="1017"/>
                  </a:lnTo>
                  <a:lnTo>
                    <a:pt x="509" y="1017"/>
                  </a:lnTo>
                  <a:lnTo>
                    <a:pt x="509" y="1017"/>
                  </a:lnTo>
                  <a:lnTo>
                    <a:pt x="509" y="1017"/>
                  </a:lnTo>
                  <a:lnTo>
                    <a:pt x="509" y="1017"/>
                  </a:lnTo>
                  <a:lnTo>
                    <a:pt x="515" y="1017"/>
                  </a:lnTo>
                  <a:lnTo>
                    <a:pt x="515" y="1017"/>
                  </a:lnTo>
                  <a:lnTo>
                    <a:pt x="518" y="1016"/>
                  </a:lnTo>
                  <a:lnTo>
                    <a:pt x="518" y="1016"/>
                  </a:lnTo>
                  <a:lnTo>
                    <a:pt x="521" y="1015"/>
                  </a:lnTo>
                  <a:lnTo>
                    <a:pt x="521" y="1015"/>
                  </a:lnTo>
                  <a:lnTo>
                    <a:pt x="524" y="1013"/>
                  </a:lnTo>
                  <a:lnTo>
                    <a:pt x="524" y="1013"/>
                  </a:lnTo>
                  <a:lnTo>
                    <a:pt x="525" y="1013"/>
                  </a:lnTo>
                  <a:lnTo>
                    <a:pt x="525" y="1013"/>
                  </a:lnTo>
                  <a:lnTo>
                    <a:pt x="527" y="1011"/>
                  </a:lnTo>
                  <a:lnTo>
                    <a:pt x="527" y="1011"/>
                  </a:lnTo>
                  <a:lnTo>
                    <a:pt x="532" y="1007"/>
                  </a:lnTo>
                  <a:lnTo>
                    <a:pt x="532" y="1007"/>
                  </a:lnTo>
                  <a:lnTo>
                    <a:pt x="534" y="1005"/>
                  </a:lnTo>
                  <a:lnTo>
                    <a:pt x="1008" y="404"/>
                  </a:lnTo>
                  <a:lnTo>
                    <a:pt x="1008" y="404"/>
                  </a:lnTo>
                  <a:lnTo>
                    <a:pt x="1012" y="400"/>
                  </a:lnTo>
                  <a:lnTo>
                    <a:pt x="1015" y="394"/>
                  </a:lnTo>
                  <a:lnTo>
                    <a:pt x="1018" y="388"/>
                  </a:lnTo>
                  <a:lnTo>
                    <a:pt x="1019" y="382"/>
                  </a:lnTo>
                  <a:lnTo>
                    <a:pt x="1019" y="382"/>
                  </a:lnTo>
                  <a:lnTo>
                    <a:pt x="1018" y="376"/>
                  </a:lnTo>
                  <a:lnTo>
                    <a:pt x="1018" y="376"/>
                  </a:lnTo>
                  <a:close/>
                  <a:moveTo>
                    <a:pt x="691" y="63"/>
                  </a:moveTo>
                  <a:lnTo>
                    <a:pt x="625" y="350"/>
                  </a:lnTo>
                  <a:lnTo>
                    <a:pt x="393" y="350"/>
                  </a:lnTo>
                  <a:lnTo>
                    <a:pt x="327" y="63"/>
                  </a:lnTo>
                  <a:lnTo>
                    <a:pt x="691" y="63"/>
                  </a:lnTo>
                  <a:close/>
                  <a:moveTo>
                    <a:pt x="271" y="106"/>
                  </a:moveTo>
                  <a:lnTo>
                    <a:pt x="328" y="350"/>
                  </a:lnTo>
                  <a:lnTo>
                    <a:pt x="94" y="350"/>
                  </a:lnTo>
                  <a:lnTo>
                    <a:pt x="271" y="106"/>
                  </a:lnTo>
                  <a:close/>
                  <a:moveTo>
                    <a:pt x="97" y="413"/>
                  </a:moveTo>
                  <a:lnTo>
                    <a:pt x="343" y="413"/>
                  </a:lnTo>
                  <a:lnTo>
                    <a:pt x="446" y="854"/>
                  </a:lnTo>
                  <a:lnTo>
                    <a:pt x="97" y="413"/>
                  </a:lnTo>
                  <a:close/>
                  <a:moveTo>
                    <a:pt x="509" y="845"/>
                  </a:moveTo>
                  <a:lnTo>
                    <a:pt x="408" y="413"/>
                  </a:lnTo>
                  <a:lnTo>
                    <a:pt x="610" y="413"/>
                  </a:lnTo>
                  <a:lnTo>
                    <a:pt x="509" y="845"/>
                  </a:lnTo>
                  <a:close/>
                  <a:moveTo>
                    <a:pt x="572" y="854"/>
                  </a:moveTo>
                  <a:lnTo>
                    <a:pt x="675" y="413"/>
                  </a:lnTo>
                  <a:lnTo>
                    <a:pt x="920" y="413"/>
                  </a:lnTo>
                  <a:lnTo>
                    <a:pt x="572" y="854"/>
                  </a:lnTo>
                  <a:close/>
                  <a:moveTo>
                    <a:pt x="689" y="350"/>
                  </a:moveTo>
                  <a:lnTo>
                    <a:pt x="746" y="106"/>
                  </a:lnTo>
                  <a:lnTo>
                    <a:pt x="923" y="350"/>
                  </a:lnTo>
                  <a:lnTo>
                    <a:pt x="689" y="350"/>
                  </a:lnTo>
                  <a:close/>
                </a:path>
              </a:pathLst>
            </a:custGeom>
            <a:solidFill>
              <a:schemeClr val="bg1"/>
            </a:solidFill>
            <a:ln>
              <a:noFill/>
            </a:ln>
          </p:spPr>
          <p:txBody>
            <a:bodyPr vert="horz" wrap="square" lIns="68580" tIns="34290" rIns="68580" bIns="34290" numCol="1" anchor="t" anchorCtr="0" compatLnSpc="1"/>
            <a:lstStyle/>
            <a:p>
              <a:endParaRPr lang="zh-CN" altLang="en-US" sz="100">
                <a:solidFill>
                  <a:schemeClr val="tx2"/>
                </a:solidFill>
              </a:endParaRPr>
            </a:p>
          </p:txBody>
        </p:sp>
      </p:grpSp>
      <p:grpSp>
        <p:nvGrpSpPr>
          <p:cNvPr id="84" name="组合 83"/>
          <p:cNvGrpSpPr/>
          <p:nvPr/>
        </p:nvGrpSpPr>
        <p:grpSpPr>
          <a:xfrm>
            <a:off x="4764881" y="1500516"/>
            <a:ext cx="827363" cy="827363"/>
            <a:chOff x="6353175" y="857688"/>
            <a:chExt cx="1103150" cy="1103150"/>
          </a:xfrm>
        </p:grpSpPr>
        <p:sp>
          <p:nvSpPr>
            <p:cNvPr id="85" name="椭圆 84"/>
            <p:cNvSpPr/>
            <p:nvPr/>
          </p:nvSpPr>
          <p:spPr>
            <a:xfrm>
              <a:off x="6353175" y="857688"/>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6" name="椭圆 85"/>
            <p:cNvSpPr/>
            <p:nvPr/>
          </p:nvSpPr>
          <p:spPr>
            <a:xfrm>
              <a:off x="6508750" y="1013263"/>
              <a:ext cx="792000" cy="792000"/>
            </a:xfrm>
            <a:prstGeom prst="ellipse">
              <a:avLst/>
            </a:prstGeom>
            <a:solidFill>
              <a:srgbClr val="C127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7" name="Freeform 96"/>
            <p:cNvSpPr>
              <a:spLocks noEditPoints="1"/>
            </p:cNvSpPr>
            <p:nvPr/>
          </p:nvSpPr>
          <p:spPr bwMode="auto">
            <a:xfrm>
              <a:off x="6743619" y="1248132"/>
              <a:ext cx="322263" cy="322263"/>
            </a:xfrm>
            <a:custGeom>
              <a:avLst/>
              <a:gdLst>
                <a:gd name="T0" fmla="*/ 658 w 1017"/>
                <a:gd name="T1" fmla="*/ 2 h 1017"/>
                <a:gd name="T2" fmla="*/ 600 w 1017"/>
                <a:gd name="T3" fmla="*/ 16 h 1017"/>
                <a:gd name="T4" fmla="*/ 551 w 1017"/>
                <a:gd name="T5" fmla="*/ 36 h 1017"/>
                <a:gd name="T6" fmla="*/ 513 w 1017"/>
                <a:gd name="T7" fmla="*/ 61 h 1017"/>
                <a:gd name="T8" fmla="*/ 393 w 1017"/>
                <a:gd name="T9" fmla="*/ 10 h 1017"/>
                <a:gd name="T10" fmla="*/ 269 w 1017"/>
                <a:gd name="T11" fmla="*/ 3 h 1017"/>
                <a:gd name="T12" fmla="*/ 166 w 1017"/>
                <a:gd name="T13" fmla="*/ 39 h 1017"/>
                <a:gd name="T14" fmla="*/ 82 w 1017"/>
                <a:gd name="T15" fmla="*/ 104 h 1017"/>
                <a:gd name="T16" fmla="*/ 24 w 1017"/>
                <a:gd name="T17" fmla="*/ 194 h 1017"/>
                <a:gd name="T18" fmla="*/ 0 w 1017"/>
                <a:gd name="T19" fmla="*/ 301 h 1017"/>
                <a:gd name="T20" fmla="*/ 13 w 1017"/>
                <a:gd name="T21" fmla="*/ 451 h 1017"/>
                <a:gd name="T22" fmla="*/ 74 w 1017"/>
                <a:gd name="T23" fmla="*/ 625 h 1017"/>
                <a:gd name="T24" fmla="*/ 182 w 1017"/>
                <a:gd name="T25" fmla="*/ 784 h 1017"/>
                <a:gd name="T26" fmla="*/ 333 w 1017"/>
                <a:gd name="T27" fmla="*/ 919 h 1017"/>
                <a:gd name="T28" fmla="*/ 494 w 1017"/>
                <a:gd name="T29" fmla="*/ 1014 h 1017"/>
                <a:gd name="T30" fmla="*/ 550 w 1017"/>
                <a:gd name="T31" fmla="*/ 1000 h 1017"/>
                <a:gd name="T32" fmla="*/ 730 w 1017"/>
                <a:gd name="T33" fmla="*/ 883 h 1017"/>
                <a:gd name="T34" fmla="*/ 869 w 1017"/>
                <a:gd name="T35" fmla="*/ 740 h 1017"/>
                <a:gd name="T36" fmla="*/ 964 w 1017"/>
                <a:gd name="T37" fmla="*/ 577 h 1017"/>
                <a:gd name="T38" fmla="*/ 1013 w 1017"/>
                <a:gd name="T39" fmla="*/ 398 h 1017"/>
                <a:gd name="T40" fmla="*/ 1014 w 1017"/>
                <a:gd name="T41" fmla="*/ 269 h 1017"/>
                <a:gd name="T42" fmla="*/ 978 w 1017"/>
                <a:gd name="T43" fmla="*/ 166 h 1017"/>
                <a:gd name="T44" fmla="*/ 913 w 1017"/>
                <a:gd name="T45" fmla="*/ 82 h 1017"/>
                <a:gd name="T46" fmla="*/ 823 w 1017"/>
                <a:gd name="T47" fmla="*/ 25 h 1017"/>
                <a:gd name="T48" fmla="*/ 715 w 1017"/>
                <a:gd name="T49" fmla="*/ 0 h 1017"/>
                <a:gd name="T50" fmla="*/ 433 w 1017"/>
                <a:gd name="T51" fmla="*/ 909 h 1017"/>
                <a:gd name="T52" fmla="*/ 281 w 1017"/>
                <a:gd name="T53" fmla="*/ 794 h 1017"/>
                <a:gd name="T54" fmla="*/ 167 w 1017"/>
                <a:gd name="T55" fmla="*/ 659 h 1017"/>
                <a:gd name="T56" fmla="*/ 93 w 1017"/>
                <a:gd name="T57" fmla="*/ 506 h 1017"/>
                <a:gd name="T58" fmla="*/ 63 w 1017"/>
                <a:gd name="T59" fmla="*/ 342 h 1017"/>
                <a:gd name="T60" fmla="*/ 75 w 1017"/>
                <a:gd name="T61" fmla="*/ 242 h 1017"/>
                <a:gd name="T62" fmla="*/ 176 w 1017"/>
                <a:gd name="T63" fmla="*/ 107 h 1017"/>
                <a:gd name="T64" fmla="*/ 304 w 1017"/>
                <a:gd name="T65" fmla="*/ 63 h 1017"/>
                <a:gd name="T66" fmla="*/ 411 w 1017"/>
                <a:gd name="T67" fmla="*/ 81 h 1017"/>
                <a:gd name="T68" fmla="*/ 414 w 1017"/>
                <a:gd name="T69" fmla="*/ 178 h 1017"/>
                <a:gd name="T70" fmla="*/ 383 w 1017"/>
                <a:gd name="T71" fmla="*/ 288 h 1017"/>
                <a:gd name="T72" fmla="*/ 390 w 1017"/>
                <a:gd name="T73" fmla="*/ 340 h 1017"/>
                <a:gd name="T74" fmla="*/ 425 w 1017"/>
                <a:gd name="T75" fmla="*/ 348 h 1017"/>
                <a:gd name="T76" fmla="*/ 445 w 1017"/>
                <a:gd name="T77" fmla="*/ 317 h 1017"/>
                <a:gd name="T78" fmla="*/ 462 w 1017"/>
                <a:gd name="T79" fmla="*/ 224 h 1017"/>
                <a:gd name="T80" fmla="*/ 511 w 1017"/>
                <a:gd name="T81" fmla="*/ 146 h 1017"/>
                <a:gd name="T82" fmla="*/ 549 w 1017"/>
                <a:gd name="T83" fmla="*/ 113 h 1017"/>
                <a:gd name="T84" fmla="*/ 591 w 1017"/>
                <a:gd name="T85" fmla="*/ 88 h 1017"/>
                <a:gd name="T86" fmla="*/ 628 w 1017"/>
                <a:gd name="T87" fmla="*/ 74 h 1017"/>
                <a:gd name="T88" fmla="*/ 675 w 1017"/>
                <a:gd name="T89" fmla="*/ 64 h 1017"/>
                <a:gd name="T90" fmla="*/ 750 w 1017"/>
                <a:gd name="T91" fmla="*/ 69 h 1017"/>
                <a:gd name="T92" fmla="*/ 896 w 1017"/>
                <a:gd name="T93" fmla="*/ 157 h 1017"/>
                <a:gd name="T94" fmla="*/ 952 w 1017"/>
                <a:gd name="T95" fmla="*/ 292 h 1017"/>
                <a:gd name="T96" fmla="*/ 946 w 1017"/>
                <a:gd name="T97" fmla="*/ 413 h 1017"/>
                <a:gd name="T98" fmla="*/ 897 w 1017"/>
                <a:gd name="T99" fmla="*/ 573 h 1017"/>
                <a:gd name="T100" fmla="*/ 805 w 1017"/>
                <a:gd name="T101" fmla="*/ 719 h 1017"/>
                <a:gd name="T102" fmla="*/ 675 w 1017"/>
                <a:gd name="T103" fmla="*/ 846 h 1017"/>
                <a:gd name="T104" fmla="*/ 508 w 1017"/>
                <a:gd name="T105" fmla="*/ 950 h 1017"/>
                <a:gd name="T106" fmla="*/ 677 w 1017"/>
                <a:gd name="T107" fmla="*/ 136 h 1017"/>
                <a:gd name="T108" fmla="*/ 669 w 1017"/>
                <a:gd name="T109" fmla="*/ 172 h 1017"/>
                <a:gd name="T110" fmla="*/ 699 w 1017"/>
                <a:gd name="T111" fmla="*/ 191 h 1017"/>
                <a:gd name="T112" fmla="*/ 780 w 1017"/>
                <a:gd name="T113" fmla="*/ 220 h 1017"/>
                <a:gd name="T114" fmla="*/ 824 w 1017"/>
                <a:gd name="T115" fmla="*/ 292 h 1017"/>
                <a:gd name="T116" fmla="*/ 835 w 1017"/>
                <a:gd name="T117" fmla="*/ 340 h 1017"/>
                <a:gd name="T118" fmla="*/ 870 w 1017"/>
                <a:gd name="T119" fmla="*/ 348 h 1017"/>
                <a:gd name="T120" fmla="*/ 890 w 1017"/>
                <a:gd name="T121" fmla="*/ 317 h 1017"/>
                <a:gd name="T122" fmla="*/ 846 w 1017"/>
                <a:gd name="T123" fmla="*/ 196 h 1017"/>
                <a:gd name="T124" fmla="*/ 738 w 1017"/>
                <a:gd name="T125" fmla="*/ 13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699" y="0"/>
                  </a:moveTo>
                  <a:lnTo>
                    <a:pt x="699" y="0"/>
                  </a:lnTo>
                  <a:lnTo>
                    <a:pt x="684" y="0"/>
                  </a:lnTo>
                  <a:lnTo>
                    <a:pt x="669" y="1"/>
                  </a:lnTo>
                  <a:lnTo>
                    <a:pt x="669" y="1"/>
                  </a:lnTo>
                  <a:lnTo>
                    <a:pt x="658" y="2"/>
                  </a:lnTo>
                  <a:lnTo>
                    <a:pt x="658" y="2"/>
                  </a:lnTo>
                  <a:lnTo>
                    <a:pt x="641" y="5"/>
                  </a:lnTo>
                  <a:lnTo>
                    <a:pt x="641" y="5"/>
                  </a:lnTo>
                  <a:lnTo>
                    <a:pt x="628" y="7"/>
                  </a:lnTo>
                  <a:lnTo>
                    <a:pt x="628" y="7"/>
                  </a:lnTo>
                  <a:lnTo>
                    <a:pt x="613" y="12"/>
                  </a:lnTo>
                  <a:lnTo>
                    <a:pt x="613" y="12"/>
                  </a:lnTo>
                  <a:lnTo>
                    <a:pt x="600" y="16"/>
                  </a:lnTo>
                  <a:lnTo>
                    <a:pt x="600" y="16"/>
                  </a:lnTo>
                  <a:lnTo>
                    <a:pt x="588" y="20"/>
                  </a:lnTo>
                  <a:lnTo>
                    <a:pt x="588" y="20"/>
                  </a:lnTo>
                  <a:lnTo>
                    <a:pt x="573" y="27"/>
                  </a:lnTo>
                  <a:lnTo>
                    <a:pt x="558" y="33"/>
                  </a:lnTo>
                  <a:lnTo>
                    <a:pt x="558" y="33"/>
                  </a:lnTo>
                  <a:lnTo>
                    <a:pt x="551" y="36"/>
                  </a:lnTo>
                  <a:lnTo>
                    <a:pt x="551" y="36"/>
                  </a:lnTo>
                  <a:lnTo>
                    <a:pt x="535" y="45"/>
                  </a:lnTo>
                  <a:lnTo>
                    <a:pt x="535" y="45"/>
                  </a:lnTo>
                  <a:lnTo>
                    <a:pt x="528" y="50"/>
                  </a:lnTo>
                  <a:lnTo>
                    <a:pt x="528" y="50"/>
                  </a:lnTo>
                  <a:lnTo>
                    <a:pt x="513" y="61"/>
                  </a:lnTo>
                  <a:lnTo>
                    <a:pt x="513" y="61"/>
                  </a:lnTo>
                  <a:lnTo>
                    <a:pt x="508" y="63"/>
                  </a:lnTo>
                  <a:lnTo>
                    <a:pt x="508" y="63"/>
                  </a:lnTo>
                  <a:lnTo>
                    <a:pt x="487" y="49"/>
                  </a:lnTo>
                  <a:lnTo>
                    <a:pt x="465" y="36"/>
                  </a:lnTo>
                  <a:lnTo>
                    <a:pt x="442" y="26"/>
                  </a:lnTo>
                  <a:lnTo>
                    <a:pt x="418" y="16"/>
                  </a:lnTo>
                  <a:lnTo>
                    <a:pt x="393" y="10"/>
                  </a:lnTo>
                  <a:lnTo>
                    <a:pt x="369" y="4"/>
                  </a:lnTo>
                  <a:lnTo>
                    <a:pt x="343" y="1"/>
                  </a:lnTo>
                  <a:lnTo>
                    <a:pt x="317" y="0"/>
                  </a:lnTo>
                  <a:lnTo>
                    <a:pt x="317" y="0"/>
                  </a:lnTo>
                  <a:lnTo>
                    <a:pt x="301" y="0"/>
                  </a:lnTo>
                  <a:lnTo>
                    <a:pt x="285" y="1"/>
                  </a:lnTo>
                  <a:lnTo>
                    <a:pt x="269" y="3"/>
                  </a:lnTo>
                  <a:lnTo>
                    <a:pt x="253" y="6"/>
                  </a:lnTo>
                  <a:lnTo>
                    <a:pt x="238" y="10"/>
                  </a:lnTo>
                  <a:lnTo>
                    <a:pt x="223" y="14"/>
                  </a:lnTo>
                  <a:lnTo>
                    <a:pt x="208" y="19"/>
                  </a:lnTo>
                  <a:lnTo>
                    <a:pt x="194" y="25"/>
                  </a:lnTo>
                  <a:lnTo>
                    <a:pt x="180" y="31"/>
                  </a:lnTo>
                  <a:lnTo>
                    <a:pt x="166" y="39"/>
                  </a:lnTo>
                  <a:lnTo>
                    <a:pt x="152" y="46"/>
                  </a:lnTo>
                  <a:lnTo>
                    <a:pt x="139" y="55"/>
                  </a:lnTo>
                  <a:lnTo>
                    <a:pt x="127" y="63"/>
                  </a:lnTo>
                  <a:lnTo>
                    <a:pt x="116" y="73"/>
                  </a:lnTo>
                  <a:lnTo>
                    <a:pt x="104" y="82"/>
                  </a:lnTo>
                  <a:lnTo>
                    <a:pt x="93" y="93"/>
                  </a:lnTo>
                  <a:lnTo>
                    <a:pt x="82" y="104"/>
                  </a:lnTo>
                  <a:lnTo>
                    <a:pt x="72" y="116"/>
                  </a:lnTo>
                  <a:lnTo>
                    <a:pt x="63" y="128"/>
                  </a:lnTo>
                  <a:lnTo>
                    <a:pt x="53" y="140"/>
                  </a:lnTo>
                  <a:lnTo>
                    <a:pt x="46" y="153"/>
                  </a:lnTo>
                  <a:lnTo>
                    <a:pt x="37" y="166"/>
                  </a:lnTo>
                  <a:lnTo>
                    <a:pt x="31" y="180"/>
                  </a:lnTo>
                  <a:lnTo>
                    <a:pt x="24" y="194"/>
                  </a:lnTo>
                  <a:lnTo>
                    <a:pt x="19" y="208"/>
                  </a:lnTo>
                  <a:lnTo>
                    <a:pt x="14" y="223"/>
                  </a:lnTo>
                  <a:lnTo>
                    <a:pt x="9" y="238"/>
                  </a:lnTo>
                  <a:lnTo>
                    <a:pt x="6" y="254"/>
                  </a:lnTo>
                  <a:lnTo>
                    <a:pt x="3" y="269"/>
                  </a:lnTo>
                  <a:lnTo>
                    <a:pt x="1" y="285"/>
                  </a:lnTo>
                  <a:lnTo>
                    <a:pt x="0" y="301"/>
                  </a:lnTo>
                  <a:lnTo>
                    <a:pt x="0" y="317"/>
                  </a:lnTo>
                  <a:lnTo>
                    <a:pt x="0" y="317"/>
                  </a:lnTo>
                  <a:lnTo>
                    <a:pt x="0" y="344"/>
                  </a:lnTo>
                  <a:lnTo>
                    <a:pt x="2" y="371"/>
                  </a:lnTo>
                  <a:lnTo>
                    <a:pt x="4" y="398"/>
                  </a:lnTo>
                  <a:lnTo>
                    <a:pt x="8" y="425"/>
                  </a:lnTo>
                  <a:lnTo>
                    <a:pt x="13" y="451"/>
                  </a:lnTo>
                  <a:lnTo>
                    <a:pt x="18" y="476"/>
                  </a:lnTo>
                  <a:lnTo>
                    <a:pt x="25" y="502"/>
                  </a:lnTo>
                  <a:lnTo>
                    <a:pt x="33" y="527"/>
                  </a:lnTo>
                  <a:lnTo>
                    <a:pt x="41" y="552"/>
                  </a:lnTo>
                  <a:lnTo>
                    <a:pt x="51" y="577"/>
                  </a:lnTo>
                  <a:lnTo>
                    <a:pt x="62" y="602"/>
                  </a:lnTo>
                  <a:lnTo>
                    <a:pt x="74" y="625"/>
                  </a:lnTo>
                  <a:lnTo>
                    <a:pt x="87" y="649"/>
                  </a:lnTo>
                  <a:lnTo>
                    <a:pt x="100" y="673"/>
                  </a:lnTo>
                  <a:lnTo>
                    <a:pt x="116" y="696"/>
                  </a:lnTo>
                  <a:lnTo>
                    <a:pt x="131" y="719"/>
                  </a:lnTo>
                  <a:lnTo>
                    <a:pt x="147" y="740"/>
                  </a:lnTo>
                  <a:lnTo>
                    <a:pt x="164" y="763"/>
                  </a:lnTo>
                  <a:lnTo>
                    <a:pt x="182" y="784"/>
                  </a:lnTo>
                  <a:lnTo>
                    <a:pt x="201" y="805"/>
                  </a:lnTo>
                  <a:lnTo>
                    <a:pt x="222" y="825"/>
                  </a:lnTo>
                  <a:lnTo>
                    <a:pt x="242" y="845"/>
                  </a:lnTo>
                  <a:lnTo>
                    <a:pt x="264" y="865"/>
                  </a:lnTo>
                  <a:lnTo>
                    <a:pt x="286" y="883"/>
                  </a:lnTo>
                  <a:lnTo>
                    <a:pt x="310" y="902"/>
                  </a:lnTo>
                  <a:lnTo>
                    <a:pt x="333" y="919"/>
                  </a:lnTo>
                  <a:lnTo>
                    <a:pt x="358" y="937"/>
                  </a:lnTo>
                  <a:lnTo>
                    <a:pt x="384" y="954"/>
                  </a:lnTo>
                  <a:lnTo>
                    <a:pt x="411" y="970"/>
                  </a:lnTo>
                  <a:lnTo>
                    <a:pt x="437" y="985"/>
                  </a:lnTo>
                  <a:lnTo>
                    <a:pt x="465" y="1000"/>
                  </a:lnTo>
                  <a:lnTo>
                    <a:pt x="494" y="1014"/>
                  </a:lnTo>
                  <a:lnTo>
                    <a:pt x="494" y="1014"/>
                  </a:lnTo>
                  <a:lnTo>
                    <a:pt x="501" y="1017"/>
                  </a:lnTo>
                  <a:lnTo>
                    <a:pt x="508" y="1017"/>
                  </a:lnTo>
                  <a:lnTo>
                    <a:pt x="508" y="1017"/>
                  </a:lnTo>
                  <a:lnTo>
                    <a:pt x="515" y="1017"/>
                  </a:lnTo>
                  <a:lnTo>
                    <a:pt x="522" y="1014"/>
                  </a:lnTo>
                  <a:lnTo>
                    <a:pt x="522" y="1014"/>
                  </a:lnTo>
                  <a:lnTo>
                    <a:pt x="550" y="1000"/>
                  </a:lnTo>
                  <a:lnTo>
                    <a:pt x="578" y="985"/>
                  </a:lnTo>
                  <a:lnTo>
                    <a:pt x="606" y="970"/>
                  </a:lnTo>
                  <a:lnTo>
                    <a:pt x="632" y="954"/>
                  </a:lnTo>
                  <a:lnTo>
                    <a:pt x="657" y="937"/>
                  </a:lnTo>
                  <a:lnTo>
                    <a:pt x="683" y="919"/>
                  </a:lnTo>
                  <a:lnTo>
                    <a:pt x="707" y="902"/>
                  </a:lnTo>
                  <a:lnTo>
                    <a:pt x="730" y="883"/>
                  </a:lnTo>
                  <a:lnTo>
                    <a:pt x="753" y="865"/>
                  </a:lnTo>
                  <a:lnTo>
                    <a:pt x="774" y="845"/>
                  </a:lnTo>
                  <a:lnTo>
                    <a:pt x="795" y="825"/>
                  </a:lnTo>
                  <a:lnTo>
                    <a:pt x="815" y="805"/>
                  </a:lnTo>
                  <a:lnTo>
                    <a:pt x="833" y="784"/>
                  </a:lnTo>
                  <a:lnTo>
                    <a:pt x="852" y="763"/>
                  </a:lnTo>
                  <a:lnTo>
                    <a:pt x="869" y="740"/>
                  </a:lnTo>
                  <a:lnTo>
                    <a:pt x="886" y="719"/>
                  </a:lnTo>
                  <a:lnTo>
                    <a:pt x="901" y="696"/>
                  </a:lnTo>
                  <a:lnTo>
                    <a:pt x="916" y="673"/>
                  </a:lnTo>
                  <a:lnTo>
                    <a:pt x="929" y="649"/>
                  </a:lnTo>
                  <a:lnTo>
                    <a:pt x="942" y="625"/>
                  </a:lnTo>
                  <a:lnTo>
                    <a:pt x="953" y="602"/>
                  </a:lnTo>
                  <a:lnTo>
                    <a:pt x="964" y="577"/>
                  </a:lnTo>
                  <a:lnTo>
                    <a:pt x="974" y="552"/>
                  </a:lnTo>
                  <a:lnTo>
                    <a:pt x="984" y="527"/>
                  </a:lnTo>
                  <a:lnTo>
                    <a:pt x="991" y="502"/>
                  </a:lnTo>
                  <a:lnTo>
                    <a:pt x="997" y="476"/>
                  </a:lnTo>
                  <a:lnTo>
                    <a:pt x="1004" y="451"/>
                  </a:lnTo>
                  <a:lnTo>
                    <a:pt x="1008" y="425"/>
                  </a:lnTo>
                  <a:lnTo>
                    <a:pt x="1013" y="398"/>
                  </a:lnTo>
                  <a:lnTo>
                    <a:pt x="1015" y="371"/>
                  </a:lnTo>
                  <a:lnTo>
                    <a:pt x="1017" y="344"/>
                  </a:lnTo>
                  <a:lnTo>
                    <a:pt x="1017" y="317"/>
                  </a:lnTo>
                  <a:lnTo>
                    <a:pt x="1017" y="317"/>
                  </a:lnTo>
                  <a:lnTo>
                    <a:pt x="1017" y="301"/>
                  </a:lnTo>
                  <a:lnTo>
                    <a:pt x="1016" y="285"/>
                  </a:lnTo>
                  <a:lnTo>
                    <a:pt x="1014" y="269"/>
                  </a:lnTo>
                  <a:lnTo>
                    <a:pt x="1010" y="254"/>
                  </a:lnTo>
                  <a:lnTo>
                    <a:pt x="1007" y="238"/>
                  </a:lnTo>
                  <a:lnTo>
                    <a:pt x="1003" y="223"/>
                  </a:lnTo>
                  <a:lnTo>
                    <a:pt x="997" y="208"/>
                  </a:lnTo>
                  <a:lnTo>
                    <a:pt x="992" y="194"/>
                  </a:lnTo>
                  <a:lnTo>
                    <a:pt x="986" y="180"/>
                  </a:lnTo>
                  <a:lnTo>
                    <a:pt x="978" y="166"/>
                  </a:lnTo>
                  <a:lnTo>
                    <a:pt x="971" y="153"/>
                  </a:lnTo>
                  <a:lnTo>
                    <a:pt x="962" y="140"/>
                  </a:lnTo>
                  <a:lnTo>
                    <a:pt x="953" y="128"/>
                  </a:lnTo>
                  <a:lnTo>
                    <a:pt x="944" y="116"/>
                  </a:lnTo>
                  <a:lnTo>
                    <a:pt x="934" y="104"/>
                  </a:lnTo>
                  <a:lnTo>
                    <a:pt x="923" y="93"/>
                  </a:lnTo>
                  <a:lnTo>
                    <a:pt x="913" y="82"/>
                  </a:lnTo>
                  <a:lnTo>
                    <a:pt x="901" y="73"/>
                  </a:lnTo>
                  <a:lnTo>
                    <a:pt x="889" y="63"/>
                  </a:lnTo>
                  <a:lnTo>
                    <a:pt x="876" y="55"/>
                  </a:lnTo>
                  <a:lnTo>
                    <a:pt x="863" y="46"/>
                  </a:lnTo>
                  <a:lnTo>
                    <a:pt x="850" y="39"/>
                  </a:lnTo>
                  <a:lnTo>
                    <a:pt x="837" y="31"/>
                  </a:lnTo>
                  <a:lnTo>
                    <a:pt x="823" y="25"/>
                  </a:lnTo>
                  <a:lnTo>
                    <a:pt x="809" y="19"/>
                  </a:lnTo>
                  <a:lnTo>
                    <a:pt x="794" y="14"/>
                  </a:lnTo>
                  <a:lnTo>
                    <a:pt x="779" y="10"/>
                  </a:lnTo>
                  <a:lnTo>
                    <a:pt x="763" y="6"/>
                  </a:lnTo>
                  <a:lnTo>
                    <a:pt x="747" y="3"/>
                  </a:lnTo>
                  <a:lnTo>
                    <a:pt x="731" y="1"/>
                  </a:lnTo>
                  <a:lnTo>
                    <a:pt x="715" y="0"/>
                  </a:lnTo>
                  <a:lnTo>
                    <a:pt x="699" y="0"/>
                  </a:lnTo>
                  <a:lnTo>
                    <a:pt x="699" y="0"/>
                  </a:lnTo>
                  <a:close/>
                  <a:moveTo>
                    <a:pt x="508" y="950"/>
                  </a:moveTo>
                  <a:lnTo>
                    <a:pt x="508" y="950"/>
                  </a:lnTo>
                  <a:lnTo>
                    <a:pt x="482" y="937"/>
                  </a:lnTo>
                  <a:lnTo>
                    <a:pt x="457" y="924"/>
                  </a:lnTo>
                  <a:lnTo>
                    <a:pt x="433" y="909"/>
                  </a:lnTo>
                  <a:lnTo>
                    <a:pt x="408" y="894"/>
                  </a:lnTo>
                  <a:lnTo>
                    <a:pt x="386" y="879"/>
                  </a:lnTo>
                  <a:lnTo>
                    <a:pt x="363" y="863"/>
                  </a:lnTo>
                  <a:lnTo>
                    <a:pt x="342" y="846"/>
                  </a:lnTo>
                  <a:lnTo>
                    <a:pt x="320" y="829"/>
                  </a:lnTo>
                  <a:lnTo>
                    <a:pt x="300" y="812"/>
                  </a:lnTo>
                  <a:lnTo>
                    <a:pt x="281" y="794"/>
                  </a:lnTo>
                  <a:lnTo>
                    <a:pt x="263" y="776"/>
                  </a:lnTo>
                  <a:lnTo>
                    <a:pt x="244" y="757"/>
                  </a:lnTo>
                  <a:lnTo>
                    <a:pt x="227" y="738"/>
                  </a:lnTo>
                  <a:lnTo>
                    <a:pt x="211" y="719"/>
                  </a:lnTo>
                  <a:lnTo>
                    <a:pt x="196" y="699"/>
                  </a:lnTo>
                  <a:lnTo>
                    <a:pt x="181" y="679"/>
                  </a:lnTo>
                  <a:lnTo>
                    <a:pt x="167" y="659"/>
                  </a:lnTo>
                  <a:lnTo>
                    <a:pt x="154" y="637"/>
                  </a:lnTo>
                  <a:lnTo>
                    <a:pt x="141" y="617"/>
                  </a:lnTo>
                  <a:lnTo>
                    <a:pt x="131" y="595"/>
                  </a:lnTo>
                  <a:lnTo>
                    <a:pt x="120" y="573"/>
                  </a:lnTo>
                  <a:lnTo>
                    <a:pt x="110" y="551"/>
                  </a:lnTo>
                  <a:lnTo>
                    <a:pt x="102" y="529"/>
                  </a:lnTo>
                  <a:lnTo>
                    <a:pt x="93" y="506"/>
                  </a:lnTo>
                  <a:lnTo>
                    <a:pt x="87" y="484"/>
                  </a:lnTo>
                  <a:lnTo>
                    <a:pt x="80" y="460"/>
                  </a:lnTo>
                  <a:lnTo>
                    <a:pt x="75" y="437"/>
                  </a:lnTo>
                  <a:lnTo>
                    <a:pt x="70" y="413"/>
                  </a:lnTo>
                  <a:lnTo>
                    <a:pt x="67" y="389"/>
                  </a:lnTo>
                  <a:lnTo>
                    <a:pt x="65" y="366"/>
                  </a:lnTo>
                  <a:lnTo>
                    <a:pt x="63" y="342"/>
                  </a:lnTo>
                  <a:lnTo>
                    <a:pt x="63" y="317"/>
                  </a:lnTo>
                  <a:lnTo>
                    <a:pt x="63" y="317"/>
                  </a:lnTo>
                  <a:lnTo>
                    <a:pt x="63" y="305"/>
                  </a:lnTo>
                  <a:lnTo>
                    <a:pt x="64" y="292"/>
                  </a:lnTo>
                  <a:lnTo>
                    <a:pt x="66" y="279"/>
                  </a:lnTo>
                  <a:lnTo>
                    <a:pt x="68" y="267"/>
                  </a:lnTo>
                  <a:lnTo>
                    <a:pt x="75" y="242"/>
                  </a:lnTo>
                  <a:lnTo>
                    <a:pt x="83" y="219"/>
                  </a:lnTo>
                  <a:lnTo>
                    <a:pt x="94" y="196"/>
                  </a:lnTo>
                  <a:lnTo>
                    <a:pt x="106" y="176"/>
                  </a:lnTo>
                  <a:lnTo>
                    <a:pt x="121" y="157"/>
                  </a:lnTo>
                  <a:lnTo>
                    <a:pt x="137" y="138"/>
                  </a:lnTo>
                  <a:lnTo>
                    <a:pt x="155" y="121"/>
                  </a:lnTo>
                  <a:lnTo>
                    <a:pt x="176" y="107"/>
                  </a:lnTo>
                  <a:lnTo>
                    <a:pt x="196" y="94"/>
                  </a:lnTo>
                  <a:lnTo>
                    <a:pt x="219" y="84"/>
                  </a:lnTo>
                  <a:lnTo>
                    <a:pt x="242" y="75"/>
                  </a:lnTo>
                  <a:lnTo>
                    <a:pt x="266" y="69"/>
                  </a:lnTo>
                  <a:lnTo>
                    <a:pt x="279" y="66"/>
                  </a:lnTo>
                  <a:lnTo>
                    <a:pt x="291" y="64"/>
                  </a:lnTo>
                  <a:lnTo>
                    <a:pt x="304" y="63"/>
                  </a:lnTo>
                  <a:lnTo>
                    <a:pt x="317" y="63"/>
                  </a:lnTo>
                  <a:lnTo>
                    <a:pt x="317" y="63"/>
                  </a:lnTo>
                  <a:lnTo>
                    <a:pt x="337" y="64"/>
                  </a:lnTo>
                  <a:lnTo>
                    <a:pt x="356" y="66"/>
                  </a:lnTo>
                  <a:lnTo>
                    <a:pt x="374" y="70"/>
                  </a:lnTo>
                  <a:lnTo>
                    <a:pt x="392" y="75"/>
                  </a:lnTo>
                  <a:lnTo>
                    <a:pt x="411" y="81"/>
                  </a:lnTo>
                  <a:lnTo>
                    <a:pt x="428" y="89"/>
                  </a:lnTo>
                  <a:lnTo>
                    <a:pt x="444" y="98"/>
                  </a:lnTo>
                  <a:lnTo>
                    <a:pt x="460" y="108"/>
                  </a:lnTo>
                  <a:lnTo>
                    <a:pt x="460" y="108"/>
                  </a:lnTo>
                  <a:lnTo>
                    <a:pt x="443" y="130"/>
                  </a:lnTo>
                  <a:lnTo>
                    <a:pt x="427" y="153"/>
                  </a:lnTo>
                  <a:lnTo>
                    <a:pt x="414" y="178"/>
                  </a:lnTo>
                  <a:lnTo>
                    <a:pt x="402" y="204"/>
                  </a:lnTo>
                  <a:lnTo>
                    <a:pt x="398" y="218"/>
                  </a:lnTo>
                  <a:lnTo>
                    <a:pt x="393" y="231"/>
                  </a:lnTo>
                  <a:lnTo>
                    <a:pt x="389" y="245"/>
                  </a:lnTo>
                  <a:lnTo>
                    <a:pt x="386" y="258"/>
                  </a:lnTo>
                  <a:lnTo>
                    <a:pt x="384" y="273"/>
                  </a:lnTo>
                  <a:lnTo>
                    <a:pt x="383" y="288"/>
                  </a:lnTo>
                  <a:lnTo>
                    <a:pt x="382" y="302"/>
                  </a:lnTo>
                  <a:lnTo>
                    <a:pt x="381" y="317"/>
                  </a:lnTo>
                  <a:lnTo>
                    <a:pt x="381" y="317"/>
                  </a:lnTo>
                  <a:lnTo>
                    <a:pt x="382" y="324"/>
                  </a:lnTo>
                  <a:lnTo>
                    <a:pt x="384" y="330"/>
                  </a:lnTo>
                  <a:lnTo>
                    <a:pt x="386" y="336"/>
                  </a:lnTo>
                  <a:lnTo>
                    <a:pt x="390" y="340"/>
                  </a:lnTo>
                  <a:lnTo>
                    <a:pt x="394" y="344"/>
                  </a:lnTo>
                  <a:lnTo>
                    <a:pt x="400" y="348"/>
                  </a:lnTo>
                  <a:lnTo>
                    <a:pt x="406" y="349"/>
                  </a:lnTo>
                  <a:lnTo>
                    <a:pt x="413" y="350"/>
                  </a:lnTo>
                  <a:lnTo>
                    <a:pt x="413" y="350"/>
                  </a:lnTo>
                  <a:lnTo>
                    <a:pt x="419" y="349"/>
                  </a:lnTo>
                  <a:lnTo>
                    <a:pt x="425" y="348"/>
                  </a:lnTo>
                  <a:lnTo>
                    <a:pt x="431" y="344"/>
                  </a:lnTo>
                  <a:lnTo>
                    <a:pt x="435" y="340"/>
                  </a:lnTo>
                  <a:lnTo>
                    <a:pt x="440" y="336"/>
                  </a:lnTo>
                  <a:lnTo>
                    <a:pt x="442" y="330"/>
                  </a:lnTo>
                  <a:lnTo>
                    <a:pt x="444" y="324"/>
                  </a:lnTo>
                  <a:lnTo>
                    <a:pt x="445" y="317"/>
                  </a:lnTo>
                  <a:lnTo>
                    <a:pt x="445" y="317"/>
                  </a:lnTo>
                  <a:lnTo>
                    <a:pt x="445" y="304"/>
                  </a:lnTo>
                  <a:lnTo>
                    <a:pt x="446" y="290"/>
                  </a:lnTo>
                  <a:lnTo>
                    <a:pt x="448" y="276"/>
                  </a:lnTo>
                  <a:lnTo>
                    <a:pt x="450" y="263"/>
                  </a:lnTo>
                  <a:lnTo>
                    <a:pt x="453" y="250"/>
                  </a:lnTo>
                  <a:lnTo>
                    <a:pt x="458" y="237"/>
                  </a:lnTo>
                  <a:lnTo>
                    <a:pt x="462" y="224"/>
                  </a:lnTo>
                  <a:lnTo>
                    <a:pt x="467" y="211"/>
                  </a:lnTo>
                  <a:lnTo>
                    <a:pt x="474" y="199"/>
                  </a:lnTo>
                  <a:lnTo>
                    <a:pt x="480" y="189"/>
                  </a:lnTo>
                  <a:lnTo>
                    <a:pt x="487" y="177"/>
                  </a:lnTo>
                  <a:lnTo>
                    <a:pt x="495" y="166"/>
                  </a:lnTo>
                  <a:lnTo>
                    <a:pt x="503" y="155"/>
                  </a:lnTo>
                  <a:lnTo>
                    <a:pt x="511" y="146"/>
                  </a:lnTo>
                  <a:lnTo>
                    <a:pt x="521" y="136"/>
                  </a:lnTo>
                  <a:lnTo>
                    <a:pt x="531" y="128"/>
                  </a:lnTo>
                  <a:lnTo>
                    <a:pt x="531" y="128"/>
                  </a:lnTo>
                  <a:lnTo>
                    <a:pt x="546" y="115"/>
                  </a:lnTo>
                  <a:lnTo>
                    <a:pt x="546" y="115"/>
                  </a:lnTo>
                  <a:lnTo>
                    <a:pt x="549" y="113"/>
                  </a:lnTo>
                  <a:lnTo>
                    <a:pt x="549" y="113"/>
                  </a:lnTo>
                  <a:lnTo>
                    <a:pt x="565" y="102"/>
                  </a:lnTo>
                  <a:lnTo>
                    <a:pt x="565" y="102"/>
                  </a:lnTo>
                  <a:lnTo>
                    <a:pt x="569" y="100"/>
                  </a:lnTo>
                  <a:lnTo>
                    <a:pt x="569" y="100"/>
                  </a:lnTo>
                  <a:lnTo>
                    <a:pt x="584" y="91"/>
                  </a:lnTo>
                  <a:lnTo>
                    <a:pt x="584" y="91"/>
                  </a:lnTo>
                  <a:lnTo>
                    <a:pt x="591" y="88"/>
                  </a:lnTo>
                  <a:lnTo>
                    <a:pt x="591" y="88"/>
                  </a:lnTo>
                  <a:lnTo>
                    <a:pt x="606" y="81"/>
                  </a:lnTo>
                  <a:lnTo>
                    <a:pt x="606" y="81"/>
                  </a:lnTo>
                  <a:lnTo>
                    <a:pt x="613" y="78"/>
                  </a:lnTo>
                  <a:lnTo>
                    <a:pt x="613" y="78"/>
                  </a:lnTo>
                  <a:lnTo>
                    <a:pt x="628" y="74"/>
                  </a:lnTo>
                  <a:lnTo>
                    <a:pt x="628" y="74"/>
                  </a:lnTo>
                  <a:lnTo>
                    <a:pt x="637" y="72"/>
                  </a:lnTo>
                  <a:lnTo>
                    <a:pt x="637" y="72"/>
                  </a:lnTo>
                  <a:lnTo>
                    <a:pt x="651" y="69"/>
                  </a:lnTo>
                  <a:lnTo>
                    <a:pt x="651" y="69"/>
                  </a:lnTo>
                  <a:lnTo>
                    <a:pt x="664" y="66"/>
                  </a:lnTo>
                  <a:lnTo>
                    <a:pt x="664" y="66"/>
                  </a:lnTo>
                  <a:lnTo>
                    <a:pt x="675" y="64"/>
                  </a:lnTo>
                  <a:lnTo>
                    <a:pt x="675" y="64"/>
                  </a:lnTo>
                  <a:lnTo>
                    <a:pt x="699" y="63"/>
                  </a:lnTo>
                  <a:lnTo>
                    <a:pt x="699" y="63"/>
                  </a:lnTo>
                  <a:lnTo>
                    <a:pt x="712" y="63"/>
                  </a:lnTo>
                  <a:lnTo>
                    <a:pt x="725" y="64"/>
                  </a:lnTo>
                  <a:lnTo>
                    <a:pt x="738" y="66"/>
                  </a:lnTo>
                  <a:lnTo>
                    <a:pt x="750" y="69"/>
                  </a:lnTo>
                  <a:lnTo>
                    <a:pt x="774" y="75"/>
                  </a:lnTo>
                  <a:lnTo>
                    <a:pt x="798" y="84"/>
                  </a:lnTo>
                  <a:lnTo>
                    <a:pt x="820" y="94"/>
                  </a:lnTo>
                  <a:lnTo>
                    <a:pt x="841" y="107"/>
                  </a:lnTo>
                  <a:lnTo>
                    <a:pt x="860" y="121"/>
                  </a:lnTo>
                  <a:lnTo>
                    <a:pt x="878" y="138"/>
                  </a:lnTo>
                  <a:lnTo>
                    <a:pt x="896" y="157"/>
                  </a:lnTo>
                  <a:lnTo>
                    <a:pt x="910" y="176"/>
                  </a:lnTo>
                  <a:lnTo>
                    <a:pt x="922" y="196"/>
                  </a:lnTo>
                  <a:lnTo>
                    <a:pt x="933" y="219"/>
                  </a:lnTo>
                  <a:lnTo>
                    <a:pt x="942" y="242"/>
                  </a:lnTo>
                  <a:lnTo>
                    <a:pt x="948" y="267"/>
                  </a:lnTo>
                  <a:lnTo>
                    <a:pt x="950" y="279"/>
                  </a:lnTo>
                  <a:lnTo>
                    <a:pt x="952" y="292"/>
                  </a:lnTo>
                  <a:lnTo>
                    <a:pt x="953" y="305"/>
                  </a:lnTo>
                  <a:lnTo>
                    <a:pt x="953" y="317"/>
                  </a:lnTo>
                  <a:lnTo>
                    <a:pt x="953" y="317"/>
                  </a:lnTo>
                  <a:lnTo>
                    <a:pt x="952" y="342"/>
                  </a:lnTo>
                  <a:lnTo>
                    <a:pt x="951" y="366"/>
                  </a:lnTo>
                  <a:lnTo>
                    <a:pt x="949" y="389"/>
                  </a:lnTo>
                  <a:lnTo>
                    <a:pt x="946" y="413"/>
                  </a:lnTo>
                  <a:lnTo>
                    <a:pt x="942" y="437"/>
                  </a:lnTo>
                  <a:lnTo>
                    <a:pt x="936" y="460"/>
                  </a:lnTo>
                  <a:lnTo>
                    <a:pt x="930" y="484"/>
                  </a:lnTo>
                  <a:lnTo>
                    <a:pt x="923" y="506"/>
                  </a:lnTo>
                  <a:lnTo>
                    <a:pt x="915" y="529"/>
                  </a:lnTo>
                  <a:lnTo>
                    <a:pt x="906" y="551"/>
                  </a:lnTo>
                  <a:lnTo>
                    <a:pt x="897" y="573"/>
                  </a:lnTo>
                  <a:lnTo>
                    <a:pt x="886" y="595"/>
                  </a:lnTo>
                  <a:lnTo>
                    <a:pt x="875" y="617"/>
                  </a:lnTo>
                  <a:lnTo>
                    <a:pt x="862" y="637"/>
                  </a:lnTo>
                  <a:lnTo>
                    <a:pt x="849" y="659"/>
                  </a:lnTo>
                  <a:lnTo>
                    <a:pt x="835" y="679"/>
                  </a:lnTo>
                  <a:lnTo>
                    <a:pt x="820" y="699"/>
                  </a:lnTo>
                  <a:lnTo>
                    <a:pt x="805" y="719"/>
                  </a:lnTo>
                  <a:lnTo>
                    <a:pt x="788" y="738"/>
                  </a:lnTo>
                  <a:lnTo>
                    <a:pt x="771" y="757"/>
                  </a:lnTo>
                  <a:lnTo>
                    <a:pt x="754" y="776"/>
                  </a:lnTo>
                  <a:lnTo>
                    <a:pt x="735" y="794"/>
                  </a:lnTo>
                  <a:lnTo>
                    <a:pt x="715" y="812"/>
                  </a:lnTo>
                  <a:lnTo>
                    <a:pt x="695" y="829"/>
                  </a:lnTo>
                  <a:lnTo>
                    <a:pt x="675" y="846"/>
                  </a:lnTo>
                  <a:lnTo>
                    <a:pt x="653" y="863"/>
                  </a:lnTo>
                  <a:lnTo>
                    <a:pt x="631" y="879"/>
                  </a:lnTo>
                  <a:lnTo>
                    <a:pt x="607" y="894"/>
                  </a:lnTo>
                  <a:lnTo>
                    <a:pt x="583" y="909"/>
                  </a:lnTo>
                  <a:lnTo>
                    <a:pt x="559" y="924"/>
                  </a:lnTo>
                  <a:lnTo>
                    <a:pt x="534" y="937"/>
                  </a:lnTo>
                  <a:lnTo>
                    <a:pt x="508" y="950"/>
                  </a:lnTo>
                  <a:lnTo>
                    <a:pt x="508" y="950"/>
                  </a:lnTo>
                  <a:close/>
                  <a:moveTo>
                    <a:pt x="699" y="126"/>
                  </a:moveTo>
                  <a:lnTo>
                    <a:pt x="699" y="126"/>
                  </a:lnTo>
                  <a:lnTo>
                    <a:pt x="693" y="128"/>
                  </a:lnTo>
                  <a:lnTo>
                    <a:pt x="686" y="130"/>
                  </a:lnTo>
                  <a:lnTo>
                    <a:pt x="681" y="132"/>
                  </a:lnTo>
                  <a:lnTo>
                    <a:pt x="677" y="136"/>
                  </a:lnTo>
                  <a:lnTo>
                    <a:pt x="672" y="140"/>
                  </a:lnTo>
                  <a:lnTo>
                    <a:pt x="669" y="147"/>
                  </a:lnTo>
                  <a:lnTo>
                    <a:pt x="668" y="152"/>
                  </a:lnTo>
                  <a:lnTo>
                    <a:pt x="667" y="159"/>
                  </a:lnTo>
                  <a:lnTo>
                    <a:pt x="667" y="159"/>
                  </a:lnTo>
                  <a:lnTo>
                    <a:pt x="668" y="165"/>
                  </a:lnTo>
                  <a:lnTo>
                    <a:pt x="669" y="172"/>
                  </a:lnTo>
                  <a:lnTo>
                    <a:pt x="672" y="177"/>
                  </a:lnTo>
                  <a:lnTo>
                    <a:pt x="677" y="181"/>
                  </a:lnTo>
                  <a:lnTo>
                    <a:pt x="681" y="185"/>
                  </a:lnTo>
                  <a:lnTo>
                    <a:pt x="686" y="188"/>
                  </a:lnTo>
                  <a:lnTo>
                    <a:pt x="693" y="190"/>
                  </a:lnTo>
                  <a:lnTo>
                    <a:pt x="699" y="191"/>
                  </a:lnTo>
                  <a:lnTo>
                    <a:pt x="699" y="191"/>
                  </a:lnTo>
                  <a:lnTo>
                    <a:pt x="712" y="191"/>
                  </a:lnTo>
                  <a:lnTo>
                    <a:pt x="725" y="193"/>
                  </a:lnTo>
                  <a:lnTo>
                    <a:pt x="737" y="196"/>
                  </a:lnTo>
                  <a:lnTo>
                    <a:pt x="749" y="201"/>
                  </a:lnTo>
                  <a:lnTo>
                    <a:pt x="759" y="206"/>
                  </a:lnTo>
                  <a:lnTo>
                    <a:pt x="770" y="212"/>
                  </a:lnTo>
                  <a:lnTo>
                    <a:pt x="780" y="220"/>
                  </a:lnTo>
                  <a:lnTo>
                    <a:pt x="789" y="227"/>
                  </a:lnTo>
                  <a:lnTo>
                    <a:pt x="797" y="237"/>
                  </a:lnTo>
                  <a:lnTo>
                    <a:pt x="804" y="247"/>
                  </a:lnTo>
                  <a:lnTo>
                    <a:pt x="811" y="257"/>
                  </a:lnTo>
                  <a:lnTo>
                    <a:pt x="816" y="268"/>
                  </a:lnTo>
                  <a:lnTo>
                    <a:pt x="820" y="280"/>
                  </a:lnTo>
                  <a:lnTo>
                    <a:pt x="824" y="292"/>
                  </a:lnTo>
                  <a:lnTo>
                    <a:pt x="826" y="305"/>
                  </a:lnTo>
                  <a:lnTo>
                    <a:pt x="826" y="317"/>
                  </a:lnTo>
                  <a:lnTo>
                    <a:pt x="826" y="317"/>
                  </a:lnTo>
                  <a:lnTo>
                    <a:pt x="827" y="324"/>
                  </a:lnTo>
                  <a:lnTo>
                    <a:pt x="829" y="330"/>
                  </a:lnTo>
                  <a:lnTo>
                    <a:pt x="831" y="336"/>
                  </a:lnTo>
                  <a:lnTo>
                    <a:pt x="835" y="340"/>
                  </a:lnTo>
                  <a:lnTo>
                    <a:pt x="840" y="344"/>
                  </a:lnTo>
                  <a:lnTo>
                    <a:pt x="845" y="348"/>
                  </a:lnTo>
                  <a:lnTo>
                    <a:pt x="852" y="349"/>
                  </a:lnTo>
                  <a:lnTo>
                    <a:pt x="858" y="350"/>
                  </a:lnTo>
                  <a:lnTo>
                    <a:pt x="858" y="350"/>
                  </a:lnTo>
                  <a:lnTo>
                    <a:pt x="864" y="349"/>
                  </a:lnTo>
                  <a:lnTo>
                    <a:pt x="870" y="348"/>
                  </a:lnTo>
                  <a:lnTo>
                    <a:pt x="876" y="344"/>
                  </a:lnTo>
                  <a:lnTo>
                    <a:pt x="881" y="340"/>
                  </a:lnTo>
                  <a:lnTo>
                    <a:pt x="885" y="336"/>
                  </a:lnTo>
                  <a:lnTo>
                    <a:pt x="887" y="330"/>
                  </a:lnTo>
                  <a:lnTo>
                    <a:pt x="889" y="324"/>
                  </a:lnTo>
                  <a:lnTo>
                    <a:pt x="890" y="317"/>
                  </a:lnTo>
                  <a:lnTo>
                    <a:pt x="890" y="317"/>
                  </a:lnTo>
                  <a:lnTo>
                    <a:pt x="889" y="298"/>
                  </a:lnTo>
                  <a:lnTo>
                    <a:pt x="886" y="279"/>
                  </a:lnTo>
                  <a:lnTo>
                    <a:pt x="882" y="261"/>
                  </a:lnTo>
                  <a:lnTo>
                    <a:pt x="875" y="243"/>
                  </a:lnTo>
                  <a:lnTo>
                    <a:pt x="867" y="227"/>
                  </a:lnTo>
                  <a:lnTo>
                    <a:pt x="857" y="211"/>
                  </a:lnTo>
                  <a:lnTo>
                    <a:pt x="846" y="196"/>
                  </a:lnTo>
                  <a:lnTo>
                    <a:pt x="833" y="183"/>
                  </a:lnTo>
                  <a:lnTo>
                    <a:pt x="820" y="170"/>
                  </a:lnTo>
                  <a:lnTo>
                    <a:pt x="805" y="160"/>
                  </a:lnTo>
                  <a:lnTo>
                    <a:pt x="789" y="150"/>
                  </a:lnTo>
                  <a:lnTo>
                    <a:pt x="773" y="142"/>
                  </a:lnTo>
                  <a:lnTo>
                    <a:pt x="756" y="135"/>
                  </a:lnTo>
                  <a:lnTo>
                    <a:pt x="738" y="131"/>
                  </a:lnTo>
                  <a:lnTo>
                    <a:pt x="719" y="128"/>
                  </a:lnTo>
                  <a:lnTo>
                    <a:pt x="699" y="126"/>
                  </a:lnTo>
                  <a:lnTo>
                    <a:pt x="699" y="126"/>
                  </a:lnTo>
                  <a:close/>
                </a:path>
              </a:pathLst>
            </a:custGeom>
            <a:solidFill>
              <a:schemeClr val="bg1"/>
            </a:solidFill>
            <a:ln>
              <a:noFill/>
            </a:ln>
          </p:spPr>
          <p:txBody>
            <a:bodyPr vert="horz" wrap="square" lIns="68580" tIns="34290" rIns="68580" bIns="34290" numCol="1" anchor="t" anchorCtr="0" compatLnSpc="1"/>
            <a:lstStyle/>
            <a:p>
              <a:endParaRPr lang="zh-CN" altLang="en-US" sz="100">
                <a:solidFill>
                  <a:schemeClr val="tx2"/>
                </a:solidFill>
              </a:endParaRPr>
            </a:p>
          </p:txBody>
        </p:sp>
      </p:grpSp>
      <p:grpSp>
        <p:nvGrpSpPr>
          <p:cNvPr id="88" name="组合 87"/>
          <p:cNvGrpSpPr/>
          <p:nvPr/>
        </p:nvGrpSpPr>
        <p:grpSpPr>
          <a:xfrm>
            <a:off x="4764881" y="4528959"/>
            <a:ext cx="827363" cy="827363"/>
            <a:chOff x="6353175" y="4895612"/>
            <a:chExt cx="1103150" cy="1103150"/>
          </a:xfrm>
        </p:grpSpPr>
        <p:sp>
          <p:nvSpPr>
            <p:cNvPr id="89" name="椭圆 88"/>
            <p:cNvSpPr/>
            <p:nvPr/>
          </p:nvSpPr>
          <p:spPr>
            <a:xfrm>
              <a:off x="6353175" y="4895612"/>
              <a:ext cx="1103150" cy="1103150"/>
            </a:xfrm>
            <a:prstGeom prst="ellipse">
              <a:avLst/>
            </a:prstGeom>
            <a:solidFill>
              <a:srgbClr val="FFFFFF">
                <a:alpha val="30196"/>
              </a:srgbClr>
            </a:solidFill>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0" name="椭圆 89"/>
            <p:cNvSpPr/>
            <p:nvPr/>
          </p:nvSpPr>
          <p:spPr>
            <a:xfrm>
              <a:off x="6508750" y="5051187"/>
              <a:ext cx="792000" cy="792000"/>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91" name="Freeform 112"/>
            <p:cNvSpPr>
              <a:spLocks noEditPoints="1"/>
            </p:cNvSpPr>
            <p:nvPr/>
          </p:nvSpPr>
          <p:spPr bwMode="auto">
            <a:xfrm>
              <a:off x="6743619" y="5286056"/>
              <a:ext cx="322263" cy="322263"/>
            </a:xfrm>
            <a:custGeom>
              <a:avLst/>
              <a:gdLst>
                <a:gd name="T0" fmla="*/ 1016 w 1017"/>
                <a:gd name="T1" fmla="*/ 371 h 1017"/>
                <a:gd name="T2" fmla="*/ 1011 w 1017"/>
                <a:gd name="T3" fmla="*/ 363 h 1017"/>
                <a:gd name="T4" fmla="*/ 1004 w 1017"/>
                <a:gd name="T5" fmla="*/ 355 h 1017"/>
                <a:gd name="T6" fmla="*/ 996 w 1017"/>
                <a:gd name="T7" fmla="*/ 351 h 1017"/>
                <a:gd name="T8" fmla="*/ 986 w 1017"/>
                <a:gd name="T9" fmla="*/ 350 h 1017"/>
                <a:gd name="T10" fmla="*/ 539 w 1017"/>
                <a:gd name="T11" fmla="*/ 21 h 1017"/>
                <a:gd name="T12" fmla="*/ 537 w 1017"/>
                <a:gd name="T13" fmla="*/ 17 h 1017"/>
                <a:gd name="T14" fmla="*/ 531 w 1017"/>
                <a:gd name="T15" fmla="*/ 8 h 1017"/>
                <a:gd name="T16" fmla="*/ 523 w 1017"/>
                <a:gd name="T17" fmla="*/ 3 h 1017"/>
                <a:gd name="T18" fmla="*/ 514 w 1017"/>
                <a:gd name="T19" fmla="*/ 0 h 1017"/>
                <a:gd name="T20" fmla="*/ 509 w 1017"/>
                <a:gd name="T21" fmla="*/ 0 h 1017"/>
                <a:gd name="T22" fmla="*/ 499 w 1017"/>
                <a:gd name="T23" fmla="*/ 1 h 1017"/>
                <a:gd name="T24" fmla="*/ 490 w 1017"/>
                <a:gd name="T25" fmla="*/ 5 h 1017"/>
                <a:gd name="T26" fmla="*/ 483 w 1017"/>
                <a:gd name="T27" fmla="*/ 13 h 1017"/>
                <a:gd name="T28" fmla="*/ 479 w 1017"/>
                <a:gd name="T29" fmla="*/ 21 h 1017"/>
                <a:gd name="T30" fmla="*/ 31 w 1017"/>
                <a:gd name="T31" fmla="*/ 350 h 1017"/>
                <a:gd name="T32" fmla="*/ 27 w 1017"/>
                <a:gd name="T33" fmla="*/ 350 h 1017"/>
                <a:gd name="T34" fmla="*/ 17 w 1017"/>
                <a:gd name="T35" fmla="*/ 353 h 1017"/>
                <a:gd name="T36" fmla="*/ 10 w 1017"/>
                <a:gd name="T37" fmla="*/ 358 h 1017"/>
                <a:gd name="T38" fmla="*/ 3 w 1017"/>
                <a:gd name="T39" fmla="*/ 367 h 1017"/>
                <a:gd name="T40" fmla="*/ 1 w 1017"/>
                <a:gd name="T41" fmla="*/ 371 h 1017"/>
                <a:gd name="T42" fmla="*/ 0 w 1017"/>
                <a:gd name="T43" fmla="*/ 381 h 1017"/>
                <a:gd name="T44" fmla="*/ 1 w 1017"/>
                <a:gd name="T45" fmla="*/ 390 h 1017"/>
                <a:gd name="T46" fmla="*/ 5 w 1017"/>
                <a:gd name="T47" fmla="*/ 399 h 1017"/>
                <a:gd name="T48" fmla="*/ 12 w 1017"/>
                <a:gd name="T49" fmla="*/ 407 h 1017"/>
                <a:gd name="T50" fmla="*/ 160 w 1017"/>
                <a:gd name="T51" fmla="*/ 975 h 1017"/>
                <a:gd name="T52" fmla="*/ 159 w 1017"/>
                <a:gd name="T53" fmla="*/ 981 h 1017"/>
                <a:gd name="T54" fmla="*/ 159 w 1017"/>
                <a:gd name="T55" fmla="*/ 990 h 1017"/>
                <a:gd name="T56" fmla="*/ 162 w 1017"/>
                <a:gd name="T57" fmla="*/ 1000 h 1017"/>
                <a:gd name="T58" fmla="*/ 167 w 1017"/>
                <a:gd name="T59" fmla="*/ 1007 h 1017"/>
                <a:gd name="T60" fmla="*/ 172 w 1017"/>
                <a:gd name="T61" fmla="*/ 1012 h 1017"/>
                <a:gd name="T62" fmla="*/ 180 w 1017"/>
                <a:gd name="T63" fmla="*/ 1016 h 1017"/>
                <a:gd name="T64" fmla="*/ 190 w 1017"/>
                <a:gd name="T65" fmla="*/ 1017 h 1017"/>
                <a:gd name="T66" fmla="*/ 200 w 1017"/>
                <a:gd name="T67" fmla="*/ 1016 h 1017"/>
                <a:gd name="T68" fmla="*/ 209 w 1017"/>
                <a:gd name="T69" fmla="*/ 1012 h 1017"/>
                <a:gd name="T70" fmla="*/ 808 w 1017"/>
                <a:gd name="T71" fmla="*/ 1012 h 1017"/>
                <a:gd name="T72" fmla="*/ 812 w 1017"/>
                <a:gd name="T73" fmla="*/ 1014 h 1017"/>
                <a:gd name="T74" fmla="*/ 822 w 1017"/>
                <a:gd name="T75" fmla="*/ 1017 h 1017"/>
                <a:gd name="T76" fmla="*/ 826 w 1017"/>
                <a:gd name="T77" fmla="*/ 1017 h 1017"/>
                <a:gd name="T78" fmla="*/ 837 w 1017"/>
                <a:gd name="T79" fmla="*/ 1016 h 1017"/>
                <a:gd name="T80" fmla="*/ 846 w 1017"/>
                <a:gd name="T81" fmla="*/ 1012 h 1017"/>
                <a:gd name="T82" fmla="*/ 850 w 1017"/>
                <a:gd name="T83" fmla="*/ 1007 h 1017"/>
                <a:gd name="T84" fmla="*/ 855 w 1017"/>
                <a:gd name="T85" fmla="*/ 1000 h 1017"/>
                <a:gd name="T86" fmla="*/ 858 w 1017"/>
                <a:gd name="T87" fmla="*/ 990 h 1017"/>
                <a:gd name="T88" fmla="*/ 858 w 1017"/>
                <a:gd name="T89" fmla="*/ 981 h 1017"/>
                <a:gd name="T90" fmla="*/ 737 w 1017"/>
                <a:gd name="T91" fmla="*/ 616 h 1017"/>
                <a:gd name="T92" fmla="*/ 1005 w 1017"/>
                <a:gd name="T93" fmla="*/ 407 h 1017"/>
                <a:gd name="T94" fmla="*/ 1012 w 1017"/>
                <a:gd name="T95" fmla="*/ 399 h 1017"/>
                <a:gd name="T96" fmla="*/ 1016 w 1017"/>
                <a:gd name="T97" fmla="*/ 390 h 1017"/>
                <a:gd name="T98" fmla="*/ 1017 w 1017"/>
                <a:gd name="T99" fmla="*/ 381 h 1017"/>
                <a:gd name="T100" fmla="*/ 1016 w 1017"/>
                <a:gd name="T101" fmla="*/ 371 h 1017"/>
                <a:gd name="T102" fmla="*/ 124 w 1017"/>
                <a:gd name="T103" fmla="*/ 413 h 1017"/>
                <a:gd name="T104" fmla="*/ 302 w 1017"/>
                <a:gd name="T105" fmla="*/ 551 h 1017"/>
                <a:gd name="T106" fmla="*/ 766 w 1017"/>
                <a:gd name="T107" fmla="*/ 904 h 1017"/>
                <a:gd name="T108" fmla="*/ 527 w 1017"/>
                <a:gd name="T109" fmla="*/ 737 h 1017"/>
                <a:gd name="T110" fmla="*/ 518 w 1017"/>
                <a:gd name="T111" fmla="*/ 733 h 1017"/>
                <a:gd name="T112" fmla="*/ 509 w 1017"/>
                <a:gd name="T113" fmla="*/ 732 h 1017"/>
                <a:gd name="T114" fmla="*/ 504 w 1017"/>
                <a:gd name="T115" fmla="*/ 732 h 1017"/>
                <a:gd name="T116" fmla="*/ 495 w 1017"/>
                <a:gd name="T117" fmla="*/ 735 h 1017"/>
                <a:gd name="T118" fmla="*/ 251 w 1017"/>
                <a:gd name="T119" fmla="*/ 904 h 1017"/>
                <a:gd name="T120" fmla="*/ 766 w 1017"/>
                <a:gd name="T121" fmla="*/ 904 h 1017"/>
                <a:gd name="T122" fmla="*/ 670 w 1017"/>
                <a:gd name="T123" fmla="*/ 413 h 1017"/>
                <a:gd name="T124" fmla="*/ 716 w 1017"/>
                <a:gd name="T125" fmla="*/ 551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7" h="1017">
                  <a:moveTo>
                    <a:pt x="1016" y="371"/>
                  </a:moveTo>
                  <a:lnTo>
                    <a:pt x="1016" y="371"/>
                  </a:lnTo>
                  <a:lnTo>
                    <a:pt x="1014" y="367"/>
                  </a:lnTo>
                  <a:lnTo>
                    <a:pt x="1011" y="363"/>
                  </a:lnTo>
                  <a:lnTo>
                    <a:pt x="1008" y="358"/>
                  </a:lnTo>
                  <a:lnTo>
                    <a:pt x="1004" y="355"/>
                  </a:lnTo>
                  <a:lnTo>
                    <a:pt x="1000" y="353"/>
                  </a:lnTo>
                  <a:lnTo>
                    <a:pt x="996" y="351"/>
                  </a:lnTo>
                  <a:lnTo>
                    <a:pt x="990" y="350"/>
                  </a:lnTo>
                  <a:lnTo>
                    <a:pt x="986" y="350"/>
                  </a:lnTo>
                  <a:lnTo>
                    <a:pt x="648" y="350"/>
                  </a:lnTo>
                  <a:lnTo>
                    <a:pt x="539" y="21"/>
                  </a:lnTo>
                  <a:lnTo>
                    <a:pt x="539" y="21"/>
                  </a:lnTo>
                  <a:lnTo>
                    <a:pt x="537" y="17"/>
                  </a:lnTo>
                  <a:lnTo>
                    <a:pt x="534" y="13"/>
                  </a:lnTo>
                  <a:lnTo>
                    <a:pt x="531" y="8"/>
                  </a:lnTo>
                  <a:lnTo>
                    <a:pt x="527" y="5"/>
                  </a:lnTo>
                  <a:lnTo>
                    <a:pt x="523" y="3"/>
                  </a:lnTo>
                  <a:lnTo>
                    <a:pt x="518" y="1"/>
                  </a:lnTo>
                  <a:lnTo>
                    <a:pt x="514" y="0"/>
                  </a:lnTo>
                  <a:lnTo>
                    <a:pt x="509" y="0"/>
                  </a:lnTo>
                  <a:lnTo>
                    <a:pt x="509" y="0"/>
                  </a:lnTo>
                  <a:lnTo>
                    <a:pt x="503" y="0"/>
                  </a:lnTo>
                  <a:lnTo>
                    <a:pt x="499" y="1"/>
                  </a:lnTo>
                  <a:lnTo>
                    <a:pt x="495" y="3"/>
                  </a:lnTo>
                  <a:lnTo>
                    <a:pt x="490" y="5"/>
                  </a:lnTo>
                  <a:lnTo>
                    <a:pt x="486" y="8"/>
                  </a:lnTo>
                  <a:lnTo>
                    <a:pt x="483" y="13"/>
                  </a:lnTo>
                  <a:lnTo>
                    <a:pt x="481" y="17"/>
                  </a:lnTo>
                  <a:lnTo>
                    <a:pt x="479" y="21"/>
                  </a:lnTo>
                  <a:lnTo>
                    <a:pt x="369" y="350"/>
                  </a:lnTo>
                  <a:lnTo>
                    <a:pt x="31" y="350"/>
                  </a:lnTo>
                  <a:lnTo>
                    <a:pt x="31" y="350"/>
                  </a:lnTo>
                  <a:lnTo>
                    <a:pt x="27" y="350"/>
                  </a:lnTo>
                  <a:lnTo>
                    <a:pt x="21" y="351"/>
                  </a:lnTo>
                  <a:lnTo>
                    <a:pt x="17" y="353"/>
                  </a:lnTo>
                  <a:lnTo>
                    <a:pt x="13" y="355"/>
                  </a:lnTo>
                  <a:lnTo>
                    <a:pt x="10" y="358"/>
                  </a:lnTo>
                  <a:lnTo>
                    <a:pt x="6" y="363"/>
                  </a:lnTo>
                  <a:lnTo>
                    <a:pt x="3" y="367"/>
                  </a:lnTo>
                  <a:lnTo>
                    <a:pt x="1" y="371"/>
                  </a:lnTo>
                  <a:lnTo>
                    <a:pt x="1" y="371"/>
                  </a:lnTo>
                  <a:lnTo>
                    <a:pt x="0" y="375"/>
                  </a:lnTo>
                  <a:lnTo>
                    <a:pt x="0" y="381"/>
                  </a:lnTo>
                  <a:lnTo>
                    <a:pt x="0" y="386"/>
                  </a:lnTo>
                  <a:lnTo>
                    <a:pt x="1" y="390"/>
                  </a:lnTo>
                  <a:lnTo>
                    <a:pt x="3" y="395"/>
                  </a:lnTo>
                  <a:lnTo>
                    <a:pt x="5" y="399"/>
                  </a:lnTo>
                  <a:lnTo>
                    <a:pt x="9" y="403"/>
                  </a:lnTo>
                  <a:lnTo>
                    <a:pt x="12" y="407"/>
                  </a:lnTo>
                  <a:lnTo>
                    <a:pt x="280" y="616"/>
                  </a:lnTo>
                  <a:lnTo>
                    <a:pt x="160" y="975"/>
                  </a:lnTo>
                  <a:lnTo>
                    <a:pt x="160" y="975"/>
                  </a:lnTo>
                  <a:lnTo>
                    <a:pt x="159" y="981"/>
                  </a:lnTo>
                  <a:lnTo>
                    <a:pt x="159" y="986"/>
                  </a:lnTo>
                  <a:lnTo>
                    <a:pt x="159" y="990"/>
                  </a:lnTo>
                  <a:lnTo>
                    <a:pt x="160" y="996"/>
                  </a:lnTo>
                  <a:lnTo>
                    <a:pt x="162" y="1000"/>
                  </a:lnTo>
                  <a:lnTo>
                    <a:pt x="164" y="1004"/>
                  </a:lnTo>
                  <a:lnTo>
                    <a:pt x="167" y="1007"/>
                  </a:lnTo>
                  <a:lnTo>
                    <a:pt x="172" y="1012"/>
                  </a:lnTo>
                  <a:lnTo>
                    <a:pt x="172" y="1012"/>
                  </a:lnTo>
                  <a:lnTo>
                    <a:pt x="176" y="1014"/>
                  </a:lnTo>
                  <a:lnTo>
                    <a:pt x="180" y="1016"/>
                  </a:lnTo>
                  <a:lnTo>
                    <a:pt x="186" y="1017"/>
                  </a:lnTo>
                  <a:lnTo>
                    <a:pt x="190" y="1017"/>
                  </a:lnTo>
                  <a:lnTo>
                    <a:pt x="195" y="1017"/>
                  </a:lnTo>
                  <a:lnTo>
                    <a:pt x="200" y="1016"/>
                  </a:lnTo>
                  <a:lnTo>
                    <a:pt x="204" y="1014"/>
                  </a:lnTo>
                  <a:lnTo>
                    <a:pt x="209" y="1012"/>
                  </a:lnTo>
                  <a:lnTo>
                    <a:pt x="509" y="801"/>
                  </a:lnTo>
                  <a:lnTo>
                    <a:pt x="808" y="1012"/>
                  </a:lnTo>
                  <a:lnTo>
                    <a:pt x="808" y="1012"/>
                  </a:lnTo>
                  <a:lnTo>
                    <a:pt x="812" y="1014"/>
                  </a:lnTo>
                  <a:lnTo>
                    <a:pt x="818" y="1016"/>
                  </a:lnTo>
                  <a:lnTo>
                    <a:pt x="822" y="1017"/>
                  </a:lnTo>
                  <a:lnTo>
                    <a:pt x="826" y="1017"/>
                  </a:lnTo>
                  <a:lnTo>
                    <a:pt x="826" y="1017"/>
                  </a:lnTo>
                  <a:lnTo>
                    <a:pt x="832" y="1017"/>
                  </a:lnTo>
                  <a:lnTo>
                    <a:pt x="837" y="1016"/>
                  </a:lnTo>
                  <a:lnTo>
                    <a:pt x="841" y="1014"/>
                  </a:lnTo>
                  <a:lnTo>
                    <a:pt x="846" y="1012"/>
                  </a:lnTo>
                  <a:lnTo>
                    <a:pt x="846" y="1012"/>
                  </a:lnTo>
                  <a:lnTo>
                    <a:pt x="850" y="1007"/>
                  </a:lnTo>
                  <a:lnTo>
                    <a:pt x="853" y="1004"/>
                  </a:lnTo>
                  <a:lnTo>
                    <a:pt x="855" y="1000"/>
                  </a:lnTo>
                  <a:lnTo>
                    <a:pt x="857" y="996"/>
                  </a:lnTo>
                  <a:lnTo>
                    <a:pt x="858" y="990"/>
                  </a:lnTo>
                  <a:lnTo>
                    <a:pt x="858" y="986"/>
                  </a:lnTo>
                  <a:lnTo>
                    <a:pt x="858" y="981"/>
                  </a:lnTo>
                  <a:lnTo>
                    <a:pt x="857" y="975"/>
                  </a:lnTo>
                  <a:lnTo>
                    <a:pt x="737" y="616"/>
                  </a:lnTo>
                  <a:lnTo>
                    <a:pt x="1005" y="407"/>
                  </a:lnTo>
                  <a:lnTo>
                    <a:pt x="1005" y="407"/>
                  </a:lnTo>
                  <a:lnTo>
                    <a:pt x="1009" y="403"/>
                  </a:lnTo>
                  <a:lnTo>
                    <a:pt x="1012" y="399"/>
                  </a:lnTo>
                  <a:lnTo>
                    <a:pt x="1014" y="395"/>
                  </a:lnTo>
                  <a:lnTo>
                    <a:pt x="1016" y="390"/>
                  </a:lnTo>
                  <a:lnTo>
                    <a:pt x="1017" y="386"/>
                  </a:lnTo>
                  <a:lnTo>
                    <a:pt x="1017" y="381"/>
                  </a:lnTo>
                  <a:lnTo>
                    <a:pt x="1017" y="375"/>
                  </a:lnTo>
                  <a:lnTo>
                    <a:pt x="1016" y="371"/>
                  </a:lnTo>
                  <a:lnTo>
                    <a:pt x="1016" y="371"/>
                  </a:lnTo>
                  <a:close/>
                  <a:moveTo>
                    <a:pt x="124" y="413"/>
                  </a:moveTo>
                  <a:lnTo>
                    <a:pt x="348" y="413"/>
                  </a:lnTo>
                  <a:lnTo>
                    <a:pt x="302" y="551"/>
                  </a:lnTo>
                  <a:lnTo>
                    <a:pt x="124" y="413"/>
                  </a:lnTo>
                  <a:close/>
                  <a:moveTo>
                    <a:pt x="766" y="904"/>
                  </a:moveTo>
                  <a:lnTo>
                    <a:pt x="527" y="737"/>
                  </a:lnTo>
                  <a:lnTo>
                    <a:pt x="527" y="737"/>
                  </a:lnTo>
                  <a:lnTo>
                    <a:pt x="523" y="735"/>
                  </a:lnTo>
                  <a:lnTo>
                    <a:pt x="518" y="733"/>
                  </a:lnTo>
                  <a:lnTo>
                    <a:pt x="513" y="732"/>
                  </a:lnTo>
                  <a:lnTo>
                    <a:pt x="509" y="732"/>
                  </a:lnTo>
                  <a:lnTo>
                    <a:pt x="509" y="732"/>
                  </a:lnTo>
                  <a:lnTo>
                    <a:pt x="504" y="732"/>
                  </a:lnTo>
                  <a:lnTo>
                    <a:pt x="499" y="733"/>
                  </a:lnTo>
                  <a:lnTo>
                    <a:pt x="495" y="735"/>
                  </a:lnTo>
                  <a:lnTo>
                    <a:pt x="490" y="737"/>
                  </a:lnTo>
                  <a:lnTo>
                    <a:pt x="251" y="904"/>
                  </a:lnTo>
                  <a:lnTo>
                    <a:pt x="509" y="132"/>
                  </a:lnTo>
                  <a:lnTo>
                    <a:pt x="766" y="904"/>
                  </a:lnTo>
                  <a:close/>
                  <a:moveTo>
                    <a:pt x="716" y="551"/>
                  </a:moveTo>
                  <a:lnTo>
                    <a:pt x="670" y="413"/>
                  </a:lnTo>
                  <a:lnTo>
                    <a:pt x="893" y="413"/>
                  </a:lnTo>
                  <a:lnTo>
                    <a:pt x="716" y="551"/>
                  </a:lnTo>
                  <a:close/>
                </a:path>
              </a:pathLst>
            </a:custGeom>
            <a:solidFill>
              <a:schemeClr val="bg1"/>
            </a:solidFill>
            <a:ln>
              <a:noFill/>
            </a:ln>
          </p:spPr>
          <p:txBody>
            <a:bodyPr vert="horz" wrap="square" lIns="68580" tIns="34290" rIns="68580" bIns="34290" numCol="1" anchor="t" anchorCtr="0" compatLnSpc="1"/>
            <a:lstStyle/>
            <a:p>
              <a:endParaRPr lang="zh-CN" altLang="en-US" sz="100">
                <a:solidFill>
                  <a:schemeClr val="tx2"/>
                </a:solidFill>
              </a:endParaRPr>
            </a:p>
          </p:txBody>
        </p:sp>
      </p:grpSp>
      <p:sp>
        <p:nvSpPr>
          <p:cNvPr id="92" name="灯片编号占位符 32"/>
          <p:cNvSpPr>
            <a:spLocks noGrp="1"/>
          </p:cNvSpPr>
          <p:nvPr>
            <p:ph type="sldNum" sz="quarter" idx="12"/>
          </p:nvPr>
        </p:nvSpPr>
        <p:spPr>
          <a:xfrm>
            <a:off x="8570912" y="5756757"/>
            <a:ext cx="266700" cy="160115"/>
          </a:xfrm>
        </p:spPr>
        <p:txBody>
          <a:bodyPr/>
          <a:lstStyle/>
          <a:p>
            <a:fld id="{46E58447-6A3D-4981-B123-A8426441CC25}" type="slidenum">
              <a:rPr lang="zh-CN" altLang="en-US" sz="900" smtClean="0"/>
            </a:fld>
            <a:endParaRPr lang="zh-CN" altLang="en-US" sz="900" dirty="0"/>
          </a:p>
        </p:txBody>
      </p:sp>
      <p:sp>
        <p:nvSpPr>
          <p:cNvPr id="26" name="标题 1"/>
          <p:cNvSpPr txBox="1"/>
          <p:nvPr/>
        </p:nvSpPr>
        <p:spPr>
          <a:xfrm>
            <a:off x="562147" y="307669"/>
            <a:ext cx="3770608" cy="411956"/>
          </a:xfrm>
          <a:prstGeom prst="rect">
            <a:avLst/>
          </a:prstGeom>
        </p:spPr>
        <p:txBody>
          <a:bodyPr vert="horz" lIns="68580" tIns="34290" rIns="68580" bIns="34290" rtlCol="0" anchor="ctr">
            <a:normAutofit fontScale="60000"/>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pPr algn="l"/>
            <a:r>
              <a:rPr lang="zh-CN" altLang="en-US" sz="3600" dirty="0">
                <a:solidFill>
                  <a:srgbClr val="FF0000"/>
                </a:solidFill>
              </a:rPr>
              <a:t>为什么要学CPR</a:t>
            </a:r>
            <a:endParaRPr lang="zh-CN" altLang="en-US" sz="36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标题 17409"/>
          <p:cNvSpPr>
            <a:spLocks noGrp="1"/>
          </p:cNvSpPr>
          <p:nvPr>
            <p:ph type="title"/>
          </p:nvPr>
        </p:nvSpPr>
        <p:spPr>
          <a:xfrm>
            <a:off x="457200" y="476250"/>
            <a:ext cx="8228013" cy="1296988"/>
          </a:xfrm>
        </p:spPr>
        <p:txBody>
          <a:bodyPr anchor="ctr"/>
          <a:p>
            <a:pPr fontAlgn="base"/>
            <a:r>
              <a:rPr lang="zh-CN" altLang="en-US" sz="4000" b="1" strike="noStrike" noProof="1" dirty="0">
                <a:solidFill>
                  <a:srgbClr val="FFFF00"/>
                </a:solidFill>
              </a:rPr>
              <a:t> 快速</a:t>
            </a:r>
            <a:r>
              <a:rPr lang="zh-CN" altLang="en-US" sz="4000" b="1" strike="noStrike" noProof="1" dirty="0">
                <a:solidFill>
                  <a:srgbClr val="FF0000"/>
                </a:solidFill>
              </a:rPr>
              <a:t>除颤</a:t>
            </a:r>
            <a:r>
              <a:rPr lang="zh-CN" altLang="en-US" sz="4000" b="1" strike="noStrike" noProof="1" dirty="0">
                <a:solidFill>
                  <a:srgbClr val="FFFF00"/>
                </a:solidFill>
              </a:rPr>
              <a:t>  </a:t>
            </a:r>
            <a:br>
              <a:rPr lang="zh-CN" altLang="en-US" sz="4000" b="1" dirty="0">
                <a:solidFill>
                  <a:srgbClr val="FFFF00"/>
                </a:solidFill>
              </a:rPr>
            </a:br>
            <a:endParaRPr lang="zh-CN" altLang="en-US" sz="4000" b="1" strike="noStrike" noProof="1" dirty="0">
              <a:solidFill>
                <a:srgbClr val="FFFF00"/>
              </a:solidFill>
            </a:endParaRPr>
          </a:p>
        </p:txBody>
      </p:sp>
      <p:sp>
        <p:nvSpPr>
          <p:cNvPr id="15362" name="文本占位符 17410"/>
          <p:cNvSpPr>
            <a:spLocks noGrp="1"/>
          </p:cNvSpPr>
          <p:nvPr>
            <p:ph idx="1"/>
          </p:nvPr>
        </p:nvSpPr>
        <p:spPr/>
        <p:txBody>
          <a:bodyPr anchor="t"/>
          <a:p>
            <a:r>
              <a:rPr lang="zh-CN" altLang="en-US" b="1" dirty="0">
                <a:solidFill>
                  <a:srgbClr val="FFFF66"/>
                </a:solidFill>
                <a:latin typeface="黑体" panose="02010609060101010101" pitchFamily="49" charset="-122"/>
                <a:ea typeface="黑体" panose="02010609060101010101" pitchFamily="49" charset="-122"/>
              </a:rPr>
              <a:t>什么叫室颤</a:t>
            </a:r>
            <a:endParaRPr lang="zh-CN" altLang="en-US" b="1" dirty="0">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为什么要除颤</a:t>
            </a:r>
            <a:endParaRPr lang="zh-CN" altLang="en-US" b="1" dirty="0">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除颤的原理</a:t>
            </a:r>
            <a:endParaRPr lang="zh-CN" altLang="en-US" b="1" dirty="0">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哪些情况下容易发生室颤</a:t>
            </a:r>
            <a:endParaRPr lang="zh-CN" altLang="en-US" b="1" dirty="0">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现场用什么除颤</a:t>
            </a:r>
            <a:endParaRPr lang="en-US" altLang="x-none" b="1">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怎样使用</a:t>
            </a:r>
            <a:r>
              <a:rPr lang="en-US" altLang="x-none" b="1">
                <a:solidFill>
                  <a:srgbClr val="FFFF66"/>
                </a:solidFill>
                <a:latin typeface="黑体" panose="02010609060101010101" pitchFamily="49" charset="-122"/>
                <a:ea typeface="黑体" panose="02010609060101010101" pitchFamily="49" charset="-122"/>
              </a:rPr>
              <a:t>AED</a:t>
            </a:r>
            <a:endParaRPr lang="en-US" altLang="x-none" b="1">
              <a:solidFill>
                <a:srgbClr val="FFFF66"/>
              </a:solidFill>
              <a:latin typeface="黑体" panose="02010609060101010101" pitchFamily="49" charset="-122"/>
              <a:ea typeface="黑体" panose="02010609060101010101" pitchFamily="49" charset="-122"/>
            </a:endParaRPr>
          </a:p>
          <a:p>
            <a:r>
              <a:rPr lang="zh-CN" altLang="en-US" b="1" dirty="0">
                <a:solidFill>
                  <a:srgbClr val="FFFF66"/>
                </a:solidFill>
                <a:latin typeface="黑体" panose="02010609060101010101" pitchFamily="49" charset="-122"/>
                <a:ea typeface="黑体" panose="02010609060101010101" pitchFamily="49" charset="-122"/>
              </a:rPr>
              <a:t>目前</a:t>
            </a:r>
            <a:r>
              <a:rPr lang="en-US" altLang="x-none" b="1">
                <a:solidFill>
                  <a:srgbClr val="FFFF66"/>
                </a:solidFill>
                <a:latin typeface="黑体" panose="02010609060101010101" pitchFamily="49" charset="-122"/>
                <a:ea typeface="黑体" panose="02010609060101010101" pitchFamily="49" charset="-122"/>
              </a:rPr>
              <a:t>AED</a:t>
            </a:r>
            <a:r>
              <a:rPr lang="zh-CN" altLang="en-US" b="1" dirty="0">
                <a:solidFill>
                  <a:srgbClr val="FFFF66"/>
                </a:solidFill>
                <a:latin typeface="黑体" panose="02010609060101010101" pitchFamily="49" charset="-122"/>
                <a:ea typeface="黑体" panose="02010609060101010101" pitchFamily="49" charset="-122"/>
              </a:rPr>
              <a:t>的普及情况</a:t>
            </a:r>
            <a:endParaRPr lang="zh-CN" altLang="en-US" b="1" dirty="0">
              <a:solidFill>
                <a:srgbClr val="FFFF66"/>
              </a:solidFill>
              <a:latin typeface="黑体" panose="02010609060101010101" pitchFamily="49" charset="-122"/>
              <a:ea typeface="黑体" panose="02010609060101010101" pitchFamily="49" charset="-122"/>
            </a:endParaRPr>
          </a:p>
          <a:p>
            <a:endParaRPr lang="zh-CN" altLang="en-US" b="1" dirty="0">
              <a:solidFill>
                <a:srgbClr val="FFFF66"/>
              </a:solidFill>
              <a:latin typeface="黑体" panose="02010609060101010101" pitchFamily="49" charset="-122"/>
              <a:ea typeface="黑体" panose="02010609060101010101" pitchFamily="49" charset="-122"/>
            </a:endParaRPr>
          </a:p>
          <a:p>
            <a:endParaRPr lang="zh-CN" altLang="en-US" sz="2800" dirty="0">
              <a:solidFill>
                <a:schemeClr val="bg1"/>
              </a:solidFill>
            </a:endParaRPr>
          </a:p>
        </p:txBody>
      </p:sp>
      <p:pic>
        <p:nvPicPr>
          <p:cNvPr id="15363" name="图片 17411" descr="06"/>
          <p:cNvPicPr>
            <a:picLocks noChangeAspect="1"/>
          </p:cNvPicPr>
          <p:nvPr/>
        </p:nvPicPr>
        <p:blipFill>
          <a:blip r:embed="rId1"/>
          <a:srcRect t="14764" r="53888" b="44292"/>
          <a:stretch>
            <a:fillRect/>
          </a:stretch>
        </p:blipFill>
        <p:spPr>
          <a:xfrm>
            <a:off x="5292725" y="4652963"/>
            <a:ext cx="2952750" cy="1727200"/>
          </a:xfrm>
          <a:prstGeom prst="rect">
            <a:avLst/>
          </a:prstGeom>
          <a:noFill/>
          <a:ln w="9525">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6385" name="文本占位符 18433" descr="10"/>
          <p:cNvPicPr>
            <a:picLocks noGrp="1" noChangeAspect="1"/>
          </p:cNvPicPr>
          <p:nvPr>
            <p:ph idx="1"/>
          </p:nvPr>
        </p:nvPicPr>
        <p:blipFill>
          <a:blip r:embed="rId1"/>
          <a:stretch>
            <a:fillRect/>
          </a:stretch>
        </p:blipFill>
        <p:spPr>
          <a:xfrm>
            <a:off x="395288" y="2565400"/>
            <a:ext cx="4535487" cy="3529013"/>
          </a:xfrm>
        </p:spPr>
      </p:pic>
      <p:pic>
        <p:nvPicPr>
          <p:cNvPr id="16386" name="图片 18434" descr="7">
            <a:hlinkClick r:id="rId2" action="ppaction://hlinkfile"/>
          </p:cNvPr>
          <p:cNvPicPr>
            <a:picLocks noChangeAspect="1"/>
          </p:cNvPicPr>
          <p:nvPr/>
        </p:nvPicPr>
        <p:blipFill>
          <a:blip r:embed="rId3"/>
          <a:srcRect t="1334"/>
          <a:stretch>
            <a:fillRect/>
          </a:stretch>
        </p:blipFill>
        <p:spPr>
          <a:xfrm>
            <a:off x="4643438" y="549275"/>
            <a:ext cx="4032250" cy="3471863"/>
          </a:xfrm>
          <a:prstGeom prst="rect">
            <a:avLst/>
          </a:prstGeom>
          <a:noFill/>
          <a:ln w="9525">
            <a:noFill/>
          </a:ln>
        </p:spPr>
      </p:pic>
      <p:sp>
        <p:nvSpPr>
          <p:cNvPr id="16387" name="文本框 18435"/>
          <p:cNvSpPr txBox="1"/>
          <p:nvPr/>
        </p:nvSpPr>
        <p:spPr>
          <a:xfrm>
            <a:off x="942658" y="1185863"/>
            <a:ext cx="2881312" cy="701675"/>
          </a:xfrm>
          <a:prstGeom prst="rect">
            <a:avLst/>
          </a:prstGeom>
          <a:noFill/>
          <a:ln w="9525">
            <a:noFill/>
          </a:ln>
        </p:spPr>
        <p:txBody>
          <a:bodyPr anchor="t">
            <a:spAutoFit/>
          </a:bodyPr>
          <a:p>
            <a:pPr>
              <a:spcBef>
                <a:spcPct val="50000"/>
              </a:spcBef>
            </a:pPr>
            <a:r>
              <a:rPr lang="zh-CN" altLang="en-US" sz="4000" b="1" dirty="0">
                <a:solidFill>
                  <a:srgbClr val="FF0000"/>
                </a:solidFill>
                <a:latin typeface="Arial" panose="020B0604020202020204" pitchFamily="34" charset="0"/>
                <a:ea typeface="黑体" panose="02010609060101010101" pitchFamily="49" charset="-122"/>
              </a:rPr>
              <a:t>什么是室颤</a:t>
            </a:r>
            <a:endParaRPr lang="zh-CN" altLang="en-US" sz="4000" b="1" dirty="0">
              <a:solidFill>
                <a:srgbClr val="FF0000"/>
              </a:solidFill>
              <a:latin typeface="Arial" panose="020B0604020202020204" pitchFamily="34" charset="0"/>
              <a:ea typeface="黑体" panose="02010609060101010101" pitchFamily="49" charset="-122"/>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标题 19457"/>
          <p:cNvSpPr>
            <a:spLocks noGrp="1"/>
          </p:cNvSpPr>
          <p:nvPr>
            <p:ph type="title"/>
          </p:nvPr>
        </p:nvSpPr>
        <p:spPr/>
        <p:txBody>
          <a:bodyPr anchor="ctr"/>
          <a:p>
            <a:pPr fontAlgn="base"/>
            <a:r>
              <a:rPr lang="zh-CN" altLang="en-US" sz="4800" b="1" strike="noStrike" noProof="1" dirty="0">
                <a:solidFill>
                  <a:srgbClr val="FF0000"/>
                </a:solidFill>
                <a:ea typeface="黑体" panose="02010609060101010101" pitchFamily="49" charset="-122"/>
              </a:rPr>
              <a:t>什么是室颤</a:t>
            </a:r>
            <a:endParaRPr lang="zh-CN" altLang="en-US" sz="4800" b="1" strike="noStrike" noProof="1" dirty="0">
              <a:solidFill>
                <a:srgbClr val="FF0000"/>
              </a:solidFill>
              <a:ea typeface="黑体" panose="02010609060101010101" pitchFamily="49" charset="-122"/>
            </a:endParaRPr>
          </a:p>
        </p:txBody>
      </p:sp>
      <p:sp>
        <p:nvSpPr>
          <p:cNvPr id="19459" name="文本占位符 19458"/>
          <p:cNvSpPr>
            <a:spLocks noGrp="1"/>
          </p:cNvSpPr>
          <p:nvPr>
            <p:ph idx="1"/>
          </p:nvPr>
        </p:nvSpPr>
        <p:spPr>
          <a:xfrm>
            <a:off x="457200" y="1843088"/>
            <a:ext cx="8229600" cy="4252913"/>
          </a:xfrm>
        </p:spPr>
        <p:txBody>
          <a:bodyPr/>
          <a:p>
            <a:pPr fontAlgn="base">
              <a:lnSpc>
                <a:spcPct val="120000"/>
              </a:lnSpc>
              <a:buClrTx/>
              <a:buSzPct val="75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ea typeface="黑体" panose="02010609060101010101" pitchFamily="49" charset="-122"/>
              </a:rPr>
              <a:t>心脏停止跳动时的一种状态</a:t>
            </a:r>
            <a:endParaRPr lang="zh-CN" altLang="en-US" b="1" strike="noStrike" noProof="1" dirty="0">
              <a:solidFill>
                <a:srgbClr val="FFFF00"/>
              </a:solidFill>
              <a:effectLst>
                <a:outerShdw blurRad="38100" dist="38100" dir="2700000">
                  <a:srgbClr val="C0C0C0"/>
                </a:outerShdw>
              </a:effectLst>
              <a:ea typeface="黑体" panose="02010609060101010101" pitchFamily="49" charset="-122"/>
            </a:endParaRPr>
          </a:p>
          <a:p>
            <a:pPr fontAlgn="base">
              <a:lnSpc>
                <a:spcPct val="120000"/>
              </a:lnSpc>
              <a:buClrTx/>
              <a:buSzPct val="75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ea typeface="黑体" panose="02010609060101010101" pitchFamily="49" charset="-122"/>
              </a:rPr>
              <a:t>心肌快速地、无规律地每分钟数百次蠕动</a:t>
            </a:r>
            <a:endParaRPr lang="zh-CN" altLang="en-US" b="1" strike="noStrike" noProof="1" dirty="0">
              <a:solidFill>
                <a:srgbClr val="FFFF00"/>
              </a:solidFill>
              <a:effectLst>
                <a:outerShdw blurRad="38100" dist="38100" dir="2700000">
                  <a:srgbClr val="C0C0C0"/>
                </a:outerShdw>
              </a:effectLst>
              <a:ea typeface="黑体" panose="02010609060101010101" pitchFamily="49" charset="-122"/>
            </a:endParaRPr>
          </a:p>
          <a:p>
            <a:pPr fontAlgn="base">
              <a:lnSpc>
                <a:spcPct val="120000"/>
              </a:lnSpc>
              <a:buClrTx/>
              <a:buSzPct val="75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ea typeface="黑体" panose="02010609060101010101" pitchFamily="49" charset="-122"/>
              </a:rPr>
              <a:t>不能形成有效血液循环</a:t>
            </a:r>
            <a:endParaRPr lang="zh-CN" altLang="en-US" b="1" strike="noStrike" noProof="1" dirty="0">
              <a:solidFill>
                <a:srgbClr val="FFFF00"/>
              </a:solidFill>
              <a:effectLst>
                <a:outerShdw blurRad="38100" dist="38100" dir="2700000">
                  <a:srgbClr val="C0C0C0"/>
                </a:outerShdw>
              </a:effectLst>
              <a:ea typeface="黑体" panose="02010609060101010101" pitchFamily="49" charset="-122"/>
            </a:endParaRPr>
          </a:p>
          <a:p>
            <a:pPr fontAlgn="base">
              <a:lnSpc>
                <a:spcPct val="120000"/>
              </a:lnSpc>
              <a:buClrTx/>
              <a:buSzPct val="75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ea typeface="黑体" panose="02010609060101010101" pitchFamily="49" charset="-122"/>
              </a:rPr>
              <a:t>心脏经过数秒至数分钟的室颤后完全静止</a:t>
            </a:r>
            <a:endParaRPr lang="zh-CN" altLang="en-US" b="1" strike="noStrike" noProof="1" dirty="0">
              <a:solidFill>
                <a:srgbClr val="FFFF00"/>
              </a:solidFill>
              <a:effectLst>
                <a:outerShdw blurRad="38100" dist="38100" dir="2700000">
                  <a:srgbClr val="C0C0C0"/>
                </a:outerShdw>
              </a:effectLst>
              <a:ea typeface="黑体" panose="02010609060101010101" pitchFamily="49" charset="-12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标题 20481"/>
          <p:cNvSpPr>
            <a:spLocks noGrp="1"/>
          </p:cNvSpPr>
          <p:nvPr>
            <p:ph type="title"/>
          </p:nvPr>
        </p:nvSpPr>
        <p:spPr>
          <a:xfrm>
            <a:off x="900113" y="1557338"/>
            <a:ext cx="7772400" cy="2735263"/>
          </a:xfrm>
        </p:spPr>
        <p:txBody>
          <a:bodyPr anchor="ctr"/>
          <a:p>
            <a:pPr fontAlgn="base"/>
            <a:r>
              <a:rPr lang="zh-CN" altLang="en-US" b="1" strike="noStrike" noProof="1" dirty="0">
                <a:solidFill>
                  <a:srgbClr val="FF0000"/>
                </a:solidFill>
                <a:ea typeface="黑体" panose="02010609060101010101" pitchFamily="49" charset="-122"/>
              </a:rPr>
              <a:t>除颤能量</a:t>
            </a:r>
            <a:br>
              <a:rPr lang="zh-CN" altLang="en-US" sz="4800" b="1" dirty="0">
                <a:solidFill>
                  <a:srgbClr val="FF0000"/>
                </a:solidFill>
                <a:ea typeface="黑体" panose="02010609060101010101" pitchFamily="49" charset="-122"/>
              </a:rPr>
            </a:br>
            <a:br>
              <a:rPr lang="zh-CN" altLang="en-US" sz="4000" b="1" dirty="0">
                <a:solidFill>
                  <a:srgbClr val="FFFFFF"/>
                </a:solidFill>
                <a:ea typeface="黑体" panose="02010609060101010101" pitchFamily="49" charset="-122"/>
              </a:rPr>
            </a:br>
            <a:r>
              <a:rPr lang="zh-CN" altLang="en-US" sz="4000" b="1" strike="noStrike" noProof="1" dirty="0">
                <a:solidFill>
                  <a:srgbClr val="FFFF00"/>
                </a:solidFill>
                <a:latin typeface="黑体" panose="02010609060101010101" pitchFamily="49" charset="-122"/>
                <a:ea typeface="黑体" panose="02010609060101010101" pitchFamily="49" charset="-122"/>
              </a:rPr>
              <a:t>单相波</a:t>
            </a:r>
            <a:r>
              <a:rPr lang="en-US" altLang="x-none" sz="4000" b="1" strike="noStrike" noProof="1">
                <a:solidFill>
                  <a:srgbClr val="FFFF00"/>
                </a:solidFill>
                <a:latin typeface="Arial" panose="020B0604020202020204" pitchFamily="34" charset="0"/>
                <a:ea typeface="黑体" panose="02010609060101010101" pitchFamily="49" charset="-122"/>
              </a:rPr>
              <a:t>——</a:t>
            </a:r>
            <a:r>
              <a:rPr lang="en-US" altLang="x-none" sz="4000" b="1" strike="noStrike" noProof="1">
                <a:solidFill>
                  <a:srgbClr val="FFFF00"/>
                </a:solidFill>
                <a:latin typeface="黑体" panose="02010609060101010101" pitchFamily="49" charset="-122"/>
                <a:ea typeface="黑体" panose="02010609060101010101" pitchFamily="49" charset="-122"/>
              </a:rPr>
              <a:t>360</a:t>
            </a:r>
            <a:r>
              <a:rPr lang="zh-CN" altLang="en-US" sz="4000" b="1" strike="noStrike" noProof="1" dirty="0">
                <a:solidFill>
                  <a:srgbClr val="FFFF00"/>
                </a:solidFill>
                <a:latin typeface="黑体" panose="02010609060101010101" pitchFamily="49" charset="-122"/>
                <a:ea typeface="黑体" panose="02010609060101010101" pitchFamily="49" charset="-122"/>
              </a:rPr>
              <a:t>焦耳</a:t>
            </a:r>
            <a:br>
              <a:rPr lang="zh-CN" altLang="en-US" sz="4000" b="1" dirty="0">
                <a:solidFill>
                  <a:srgbClr val="FFFF00"/>
                </a:solidFill>
                <a:latin typeface="黑体" panose="02010609060101010101" pitchFamily="49" charset="-122"/>
                <a:ea typeface="黑体" panose="02010609060101010101" pitchFamily="49" charset="-122"/>
              </a:rPr>
            </a:br>
            <a:br>
              <a:rPr lang="zh-CN" altLang="en-US" sz="4000" b="1" dirty="0">
                <a:solidFill>
                  <a:srgbClr val="FFFF00"/>
                </a:solidFill>
                <a:latin typeface="黑体" panose="02010609060101010101" pitchFamily="49" charset="-122"/>
                <a:ea typeface="黑体" panose="02010609060101010101" pitchFamily="49" charset="-122"/>
              </a:rPr>
            </a:br>
            <a:r>
              <a:rPr lang="zh-CN" altLang="en-US" sz="4000" b="1" strike="noStrike" noProof="1" dirty="0">
                <a:solidFill>
                  <a:srgbClr val="FFFF00"/>
                </a:solidFill>
                <a:latin typeface="黑体" panose="02010609060101010101" pitchFamily="49" charset="-122"/>
                <a:ea typeface="黑体" panose="02010609060101010101" pitchFamily="49" charset="-122"/>
              </a:rPr>
              <a:t>双相波</a:t>
            </a:r>
            <a:r>
              <a:rPr lang="en-US" altLang="x-none" sz="4000" b="1" strike="noStrike" noProof="1">
                <a:solidFill>
                  <a:srgbClr val="FFFF00"/>
                </a:solidFill>
                <a:latin typeface="Arial" panose="020B0604020202020204" pitchFamily="34" charset="0"/>
                <a:ea typeface="黑体" panose="02010609060101010101" pitchFamily="49" charset="-122"/>
              </a:rPr>
              <a:t>——</a:t>
            </a:r>
            <a:r>
              <a:rPr lang="en-US" altLang="x-none" sz="4000" b="1" strike="noStrike" noProof="1">
                <a:solidFill>
                  <a:srgbClr val="FFFF00"/>
                </a:solidFill>
                <a:latin typeface="黑体" panose="02010609060101010101" pitchFamily="49" charset="-122"/>
                <a:ea typeface="黑体" panose="02010609060101010101" pitchFamily="49" charset="-122"/>
              </a:rPr>
              <a:t>120</a:t>
            </a:r>
            <a:r>
              <a:rPr lang="zh-CN" altLang="en-US" sz="4000" b="1" strike="noStrike" noProof="1" dirty="0">
                <a:solidFill>
                  <a:srgbClr val="FFFF00"/>
                </a:solidFill>
                <a:latin typeface="黑体" panose="02010609060101010101" pitchFamily="49" charset="-122"/>
                <a:ea typeface="黑体" panose="02010609060101010101" pitchFamily="49" charset="-122"/>
              </a:rPr>
              <a:t>～</a:t>
            </a:r>
            <a:r>
              <a:rPr lang="en-US" altLang="x-none" sz="4000" b="1" strike="noStrike" noProof="1">
                <a:solidFill>
                  <a:srgbClr val="FFFF00"/>
                </a:solidFill>
                <a:latin typeface="黑体" panose="02010609060101010101" pitchFamily="49" charset="-122"/>
                <a:ea typeface="黑体" panose="02010609060101010101" pitchFamily="49" charset="-122"/>
              </a:rPr>
              <a:t>200</a:t>
            </a:r>
            <a:r>
              <a:rPr lang="zh-CN" altLang="en-US" sz="4000" b="1" strike="noStrike" noProof="1" dirty="0">
                <a:solidFill>
                  <a:srgbClr val="FFFF00"/>
                </a:solidFill>
                <a:latin typeface="黑体" panose="02010609060101010101" pitchFamily="49" charset="-122"/>
                <a:ea typeface="黑体" panose="02010609060101010101" pitchFamily="49" charset="-122"/>
              </a:rPr>
              <a:t>焦耳</a:t>
            </a:r>
            <a:br>
              <a:rPr lang="zh-CN" altLang="en-US" sz="4000" b="1" dirty="0">
                <a:solidFill>
                  <a:srgbClr val="FFFF00"/>
                </a:solidFill>
                <a:latin typeface="黑体" panose="02010609060101010101" pitchFamily="49" charset="-122"/>
                <a:ea typeface="黑体" panose="02010609060101010101" pitchFamily="49" charset="-122"/>
              </a:rPr>
            </a:br>
            <a:br>
              <a:rPr lang="zh-CN" altLang="en-US" sz="4000" b="1" dirty="0">
                <a:solidFill>
                  <a:srgbClr val="FFFF00"/>
                </a:solidFill>
                <a:latin typeface="黑体" panose="02010609060101010101" pitchFamily="49" charset="-122"/>
                <a:ea typeface="黑体" panose="02010609060101010101" pitchFamily="49" charset="-122"/>
              </a:rPr>
            </a:br>
            <a:r>
              <a:rPr lang="zh-CN" altLang="en-US" sz="4000" b="1" strike="noStrike" noProof="1" dirty="0">
                <a:solidFill>
                  <a:srgbClr val="FFFF00"/>
                </a:solidFill>
                <a:latin typeface="黑体" panose="02010609060101010101" pitchFamily="49" charset="-122"/>
                <a:ea typeface="黑体" panose="02010609060101010101" pitchFamily="49" charset="-122"/>
              </a:rPr>
              <a:t>儿童</a:t>
            </a:r>
            <a:r>
              <a:rPr lang="en-US" altLang="x-none" sz="4000" b="1" strike="noStrike" noProof="1">
                <a:solidFill>
                  <a:srgbClr val="FFFF00"/>
                </a:solidFill>
                <a:latin typeface="Arial" panose="020B0604020202020204" pitchFamily="34" charset="0"/>
                <a:ea typeface="黑体" panose="02010609060101010101" pitchFamily="49" charset="-122"/>
              </a:rPr>
              <a:t>——</a:t>
            </a:r>
            <a:r>
              <a:rPr lang="en-US" altLang="x-none" sz="4000" b="1" strike="noStrike" noProof="1">
                <a:solidFill>
                  <a:srgbClr val="FFFF00"/>
                </a:solidFill>
                <a:latin typeface="黑体" panose="02010609060101010101" pitchFamily="49" charset="-122"/>
                <a:ea typeface="黑体" panose="02010609060101010101" pitchFamily="49" charset="-122"/>
              </a:rPr>
              <a:t>2</a:t>
            </a:r>
            <a:r>
              <a:rPr lang="zh-CN" altLang="en-US" sz="4000" b="1" strike="noStrike" noProof="1" dirty="0">
                <a:solidFill>
                  <a:srgbClr val="FFFF00"/>
                </a:solidFill>
                <a:latin typeface="黑体" panose="02010609060101010101" pitchFamily="49" charset="-122"/>
                <a:ea typeface="黑体" panose="02010609060101010101" pitchFamily="49" charset="-122"/>
              </a:rPr>
              <a:t>～</a:t>
            </a:r>
            <a:r>
              <a:rPr lang="en-US" altLang="x-none" sz="4000" b="1" strike="noStrike" noProof="1">
                <a:solidFill>
                  <a:srgbClr val="FFFF00"/>
                </a:solidFill>
                <a:latin typeface="黑体" panose="02010609060101010101" pitchFamily="49" charset="-122"/>
                <a:ea typeface="黑体" panose="02010609060101010101" pitchFamily="49" charset="-122"/>
              </a:rPr>
              <a:t>4</a:t>
            </a:r>
            <a:r>
              <a:rPr lang="zh-CN" altLang="en-US" sz="4000" b="1" strike="noStrike" noProof="1" dirty="0">
                <a:solidFill>
                  <a:srgbClr val="FFFF00"/>
                </a:solidFill>
                <a:latin typeface="黑体" panose="02010609060101010101" pitchFamily="49" charset="-122"/>
                <a:ea typeface="黑体" panose="02010609060101010101" pitchFamily="49" charset="-122"/>
              </a:rPr>
              <a:t>焦耳</a:t>
            </a:r>
            <a:r>
              <a:rPr lang="en-US" altLang="x-none" sz="4000" b="1" strike="noStrike" noProof="1">
                <a:solidFill>
                  <a:srgbClr val="FFFF00"/>
                </a:solidFill>
                <a:latin typeface="黑体" panose="02010609060101010101" pitchFamily="49" charset="-122"/>
                <a:ea typeface="黑体" panose="02010609060101010101" pitchFamily="49" charset="-122"/>
              </a:rPr>
              <a:t>/</a:t>
            </a:r>
            <a:r>
              <a:rPr lang="zh-CN" altLang="en-US" sz="4000" b="1" strike="noStrike" noProof="1" dirty="0">
                <a:solidFill>
                  <a:srgbClr val="FFFF00"/>
                </a:solidFill>
              </a:rPr>
              <a:t>㎏</a:t>
            </a:r>
            <a:endParaRPr lang="zh-CN" altLang="en-US" b="1" strike="noStrike" noProof="1" dirty="0">
              <a:solidFill>
                <a:srgbClr val="FFFF00"/>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标题 21505" descr="DSC00086"/>
          <p:cNvPicPr>
            <a:picLocks noChangeAspect="1"/>
          </p:cNvPicPr>
          <p:nvPr>
            <p:ph type="title"/>
          </p:nvPr>
        </p:nvPicPr>
        <p:blipFill>
          <a:blip r:embed="rId1"/>
          <a:stretch>
            <a:fillRect/>
          </a:stretch>
        </p:blipFill>
        <p:spPr>
          <a:xfrm>
            <a:off x="971550" y="2205038"/>
            <a:ext cx="3744913" cy="2224087"/>
          </a:xfrm>
        </p:spPr>
      </p:pic>
      <p:pic>
        <p:nvPicPr>
          <p:cNvPr id="19458" name="文本占位符 21506" descr="DSC00089"/>
          <p:cNvPicPr>
            <a:picLocks noGrp="1" noChangeAspect="1"/>
          </p:cNvPicPr>
          <p:nvPr>
            <p:ph idx="1"/>
          </p:nvPr>
        </p:nvPicPr>
        <p:blipFill>
          <a:blip r:embed="rId2"/>
          <a:stretch>
            <a:fillRect/>
          </a:stretch>
        </p:blipFill>
        <p:spPr>
          <a:xfrm>
            <a:off x="5003800" y="620713"/>
            <a:ext cx="3303588" cy="3816350"/>
          </a:xfrm>
        </p:spPr>
      </p:pic>
      <p:sp>
        <p:nvSpPr>
          <p:cNvPr id="19459" name="文本框 21507"/>
          <p:cNvSpPr txBox="1"/>
          <p:nvPr/>
        </p:nvSpPr>
        <p:spPr>
          <a:xfrm>
            <a:off x="900113" y="4570413"/>
            <a:ext cx="2808287" cy="579437"/>
          </a:xfrm>
          <a:prstGeom prst="rect">
            <a:avLst/>
          </a:prstGeom>
          <a:noFill/>
          <a:ln w="9525">
            <a:noFill/>
          </a:ln>
        </p:spPr>
        <p:txBody>
          <a:bodyPr anchor="t">
            <a:spAutoFit/>
          </a:bodyPr>
          <a:p>
            <a:pPr>
              <a:spcBef>
                <a:spcPct val="50000"/>
              </a:spcBef>
            </a:pPr>
            <a:endParaRPr lang="zh-CN" altLang="en-US" sz="3200" dirty="0">
              <a:solidFill>
                <a:schemeClr val="bg1"/>
              </a:solidFill>
              <a:latin typeface="Arial" panose="020B0604020202020204" pitchFamily="34" charset="0"/>
              <a:ea typeface="黑体" panose="02010609060101010101" pitchFamily="49" charset="-122"/>
            </a:endParaRPr>
          </a:p>
        </p:txBody>
      </p:sp>
      <p:sp>
        <p:nvSpPr>
          <p:cNvPr id="21509" name="矩形 21508"/>
          <p:cNvSpPr/>
          <p:nvPr/>
        </p:nvSpPr>
        <p:spPr>
          <a:xfrm>
            <a:off x="539750" y="4724400"/>
            <a:ext cx="7993063" cy="1190625"/>
          </a:xfrm>
          <a:prstGeom prst="rect">
            <a:avLst/>
          </a:prstGeom>
          <a:noFill/>
          <a:ln w="9525">
            <a:noFill/>
          </a:ln>
        </p:spPr>
        <p:txBody>
          <a:bodyPr>
            <a:spAutoFit/>
          </a:bodyPr>
          <a:p>
            <a:pPr fontAlgn="base">
              <a:spcBef>
                <a:spcPct val="20000"/>
              </a:spcBef>
            </a:pPr>
            <a:r>
              <a:rPr lang="zh-CN" altLang="en-US" sz="32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cs typeface="+mn-cs"/>
              </a:rPr>
              <a:t>     瞬间</a:t>
            </a:r>
            <a:r>
              <a:rPr lang="zh-CN" altLang="en-US" sz="36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cs typeface="+mn-cs"/>
              </a:rPr>
              <a:t>强大电流通过心脏，终止室颤，窦房结重新发出冲动，心脏恢复跳动</a:t>
            </a:r>
            <a:endParaRPr lang="zh-CN" altLang="en-US" sz="36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19461" name="文本框 21509"/>
          <p:cNvSpPr txBox="1"/>
          <p:nvPr/>
        </p:nvSpPr>
        <p:spPr>
          <a:xfrm>
            <a:off x="971550" y="898525"/>
            <a:ext cx="3313113" cy="701675"/>
          </a:xfrm>
          <a:prstGeom prst="rect">
            <a:avLst/>
          </a:prstGeom>
          <a:noFill/>
          <a:ln w="9525">
            <a:noFill/>
          </a:ln>
        </p:spPr>
        <p:txBody>
          <a:bodyPr anchor="t">
            <a:spAutoFit/>
          </a:bodyPr>
          <a:p>
            <a:pPr>
              <a:spcBef>
                <a:spcPct val="50000"/>
              </a:spcBef>
            </a:pPr>
            <a:r>
              <a:rPr lang="zh-CN" altLang="en-US" sz="4000" b="1" dirty="0">
                <a:solidFill>
                  <a:srgbClr val="FF0000"/>
                </a:solidFill>
                <a:latin typeface="Arial" panose="020B0604020202020204" pitchFamily="34" charset="0"/>
                <a:ea typeface="黑体" panose="02010609060101010101" pitchFamily="49" charset="-122"/>
              </a:rPr>
              <a:t>除颤的原理</a:t>
            </a:r>
            <a:endParaRPr lang="zh-CN" altLang="en-US" sz="4000" b="1" dirty="0">
              <a:solidFill>
                <a:srgbClr val="FF0000"/>
              </a:solidFill>
              <a:latin typeface="Arial" panose="020B0604020202020204" pitchFamily="34" charset="0"/>
              <a:ea typeface="黑体" panose="02010609060101010101" pitchFamily="49" charset="-122"/>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2530" name="内容占位符 22529"/>
          <p:cNvGraphicFramePr>
            <a:graphicFrameLocks noGrp="1" noChangeAspect="1"/>
          </p:cNvGraphicFramePr>
          <p:nvPr>
            <p:ph idx="1"/>
          </p:nvPr>
        </p:nvGraphicFramePr>
        <p:xfrm>
          <a:off x="1065213" y="1600200"/>
          <a:ext cx="7011987" cy="4495800"/>
        </p:xfrm>
        <a:graphic>
          <a:graphicData uri="http://schemas.openxmlformats.org/presentationml/2006/ole">
            <mc:AlternateContent xmlns:mc="http://schemas.openxmlformats.org/markup-compatibility/2006">
              <mc:Choice xmlns:v="urn:schemas-microsoft-com:vml" Requires="v">
                <p:oleObj spid="_x0000_s3077" name="" r:id="rId1" imgW="9725025" imgH="6276975" progId="MSPhotoEd.3">
                  <p:embed/>
                </p:oleObj>
              </mc:Choice>
              <mc:Fallback>
                <p:oleObj name="" r:id="rId1" imgW="9725025" imgH="6276975" progId="MSPhotoEd.3">
                  <p:embed/>
                  <p:pic>
                    <p:nvPicPr>
                      <p:cNvPr id="0" name="图片 3076"/>
                      <p:cNvPicPr/>
                      <p:nvPr/>
                    </p:nvPicPr>
                    <p:blipFill>
                      <a:blip r:embed="rId2">
                        <a:lum bright="12000" contrast="17999"/>
                      </a:blip>
                      <a:stretch>
                        <a:fillRect/>
                      </a:stretch>
                    </p:blipFill>
                    <p:spPr>
                      <a:xfrm>
                        <a:off x="1065213" y="1600200"/>
                        <a:ext cx="7011987" cy="4495800"/>
                      </a:xfrm>
                      <a:prstGeom prst="rect">
                        <a:avLst/>
                      </a:prstGeom>
                      <a:noFill/>
                      <a:ln>
                        <a:solidFill>
                          <a:srgbClr val="FF9966"/>
                        </a:solidFill>
                        <a:miter/>
                      </a:ln>
                      <a:effectLst>
                        <a:outerShdw dist="91581" dir="3378595" algn="ctr" rotWithShape="0">
                          <a:schemeClr val="tx1"/>
                        </a:outerShdw>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strips(downRight)">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4" name="标题 23553"/>
          <p:cNvSpPr>
            <a:spLocks noGrp="1"/>
          </p:cNvSpPr>
          <p:nvPr>
            <p:ph type="title"/>
          </p:nvPr>
        </p:nvSpPr>
        <p:spPr/>
        <p:txBody>
          <a:bodyPr anchor="ctr"/>
          <a:p>
            <a:pPr fontAlgn="base"/>
            <a:r>
              <a:rPr lang="zh-CN" altLang="en-US" sz="4000" b="1" strike="noStrike" noProof="1" dirty="0">
                <a:solidFill>
                  <a:srgbClr val="FF0000"/>
                </a:solidFill>
                <a:latin typeface="Arial" panose="020B0604020202020204" pitchFamily="34" charset="0"/>
                <a:ea typeface="黑体" panose="02010609060101010101" pitchFamily="49" charset="-122"/>
                <a:cs typeface="+mn-cs"/>
              </a:rPr>
              <a:t>自动心脏除颤仪（AED）</a:t>
            </a:r>
            <a:br>
              <a:rPr lang="zh-CN" altLang="en-US" sz="4000" b="1" dirty="0">
                <a:solidFill>
                  <a:srgbClr val="FF0000"/>
                </a:solidFill>
                <a:latin typeface="Arial" panose="020B0604020202020204" pitchFamily="34" charset="0"/>
                <a:ea typeface="黑体" panose="02010609060101010101" pitchFamily="49" charset="-122"/>
                <a:cs typeface="+mn-cs"/>
              </a:rPr>
            </a:br>
            <a:r>
              <a:rPr lang="en-US" altLang="x-none" sz="4000" b="1" strike="noStrike" noProof="1">
                <a:solidFill>
                  <a:srgbClr val="FFFF66"/>
                </a:solidFill>
              </a:rPr>
              <a:t>Automated external defibrillation</a:t>
            </a:r>
            <a:endParaRPr lang="zh-CN" altLang="en-US" sz="4000" b="1" strike="noStrike" noProof="1" dirty="0">
              <a:solidFill>
                <a:srgbClr val="FFFF66"/>
              </a:solidFill>
            </a:endParaRPr>
          </a:p>
        </p:txBody>
      </p:sp>
      <p:graphicFrame>
        <p:nvGraphicFramePr>
          <p:cNvPr id="23555" name="内容占位符 23554"/>
          <p:cNvGraphicFramePr>
            <a:graphicFrameLocks noGrp="1" noChangeAspect="1"/>
          </p:cNvGraphicFramePr>
          <p:nvPr>
            <p:ph sz="half" idx="1"/>
          </p:nvPr>
        </p:nvGraphicFramePr>
        <p:xfrm>
          <a:off x="779463" y="1600200"/>
          <a:ext cx="3392487" cy="4495800"/>
        </p:xfrm>
        <a:graphic>
          <a:graphicData uri="http://schemas.openxmlformats.org/presentationml/2006/ole">
            <mc:AlternateContent xmlns:mc="http://schemas.openxmlformats.org/markup-compatibility/2006">
              <mc:Choice xmlns:v="urn:schemas-microsoft-com:vml" Requires="v">
                <p:oleObj spid="_x0000_s3076" name="" r:id="rId1" imgW="7315200" imgH="9753600" progId="MSPhotoEd.3">
                  <p:embed/>
                </p:oleObj>
              </mc:Choice>
              <mc:Fallback>
                <p:oleObj name="" r:id="rId1" imgW="7315200" imgH="9753600" progId="MSPhotoEd.3">
                  <p:embed/>
                  <p:pic>
                    <p:nvPicPr>
                      <p:cNvPr id="0" name="图片 3075"/>
                      <p:cNvPicPr/>
                      <p:nvPr/>
                    </p:nvPicPr>
                    <p:blipFill>
                      <a:blip r:embed="rId2">
                        <a:lum bright="6000" contrast="41999"/>
                      </a:blip>
                      <a:stretch>
                        <a:fillRect/>
                      </a:stretch>
                    </p:blipFill>
                    <p:spPr>
                      <a:xfrm>
                        <a:off x="779463" y="1600200"/>
                        <a:ext cx="3392487" cy="4495800"/>
                      </a:xfrm>
                      <a:prstGeom prst="rect">
                        <a:avLst/>
                      </a:prstGeom>
                      <a:noFill/>
                      <a:ln w="38100">
                        <a:miter/>
                      </a:ln>
                      <a:effectLst>
                        <a:outerShdw dist="71842" dir="2699999" algn="ctr" rotWithShape="0">
                          <a:schemeClr val="tx1"/>
                        </a:outerShdw>
                      </a:effectLst>
                    </p:spPr>
                  </p:pic>
                </p:oleObj>
              </mc:Fallback>
            </mc:AlternateContent>
          </a:graphicData>
        </a:graphic>
      </p:graphicFrame>
      <p:graphicFrame>
        <p:nvGraphicFramePr>
          <p:cNvPr id="23556" name="内容占位符 23555"/>
          <p:cNvGraphicFramePr>
            <a:graphicFrameLocks noGrp="1" noChangeAspect="1"/>
          </p:cNvGraphicFramePr>
          <p:nvPr>
            <p:ph sz="quarter" idx="2"/>
          </p:nvPr>
        </p:nvGraphicFramePr>
        <p:xfrm>
          <a:off x="5210175" y="1600200"/>
          <a:ext cx="2914650" cy="2171700"/>
        </p:xfrm>
        <a:graphic>
          <a:graphicData uri="http://schemas.openxmlformats.org/presentationml/2006/ole">
            <mc:AlternateContent xmlns:mc="http://schemas.openxmlformats.org/markup-compatibility/2006">
              <mc:Choice xmlns:v="urn:schemas-microsoft-com:vml" Requires="v">
                <p:oleObj spid="_x0000_s3078" name="" r:id="rId3" imgW="9753600" imgH="7315200" progId="MSPhotoEd.3">
                  <p:embed/>
                </p:oleObj>
              </mc:Choice>
              <mc:Fallback>
                <p:oleObj name="" r:id="rId3" imgW="9753600" imgH="7315200" progId="MSPhotoEd.3">
                  <p:embed/>
                  <p:pic>
                    <p:nvPicPr>
                      <p:cNvPr id="0" name="图片 3077"/>
                      <p:cNvPicPr/>
                      <p:nvPr/>
                    </p:nvPicPr>
                    <p:blipFill>
                      <a:blip r:embed="rId4">
                        <a:lum bright="12000" contrast="35999"/>
                      </a:blip>
                      <a:stretch>
                        <a:fillRect/>
                      </a:stretch>
                    </p:blipFill>
                    <p:spPr>
                      <a:xfrm>
                        <a:off x="5210175" y="1600200"/>
                        <a:ext cx="2914650" cy="2171700"/>
                      </a:xfrm>
                      <a:prstGeom prst="rect">
                        <a:avLst/>
                      </a:prstGeom>
                      <a:noFill/>
                      <a:ln w="38100">
                        <a:miter/>
                      </a:ln>
                      <a:effectLst>
                        <a:outerShdw dist="71842" dir="2699999" algn="ctr" rotWithShape="0">
                          <a:schemeClr val="tx1"/>
                        </a:outerShdw>
                      </a:effectLst>
                    </p:spPr>
                  </p:pic>
                </p:oleObj>
              </mc:Fallback>
            </mc:AlternateContent>
          </a:graphicData>
        </a:graphic>
      </p:graphicFrame>
      <p:graphicFrame>
        <p:nvGraphicFramePr>
          <p:cNvPr id="23557" name="内容占位符 23556"/>
          <p:cNvGraphicFramePr>
            <a:graphicFrameLocks noGrp="1" noChangeAspect="1"/>
          </p:cNvGraphicFramePr>
          <p:nvPr>
            <p:ph sz="quarter" idx="3"/>
          </p:nvPr>
        </p:nvGraphicFramePr>
        <p:xfrm>
          <a:off x="5818188" y="3924300"/>
          <a:ext cx="1697037" cy="2171700"/>
        </p:xfrm>
        <a:graphic>
          <a:graphicData uri="http://schemas.openxmlformats.org/presentationml/2006/ole">
            <mc:AlternateContent xmlns:mc="http://schemas.openxmlformats.org/markup-compatibility/2006">
              <mc:Choice xmlns:v="urn:schemas-microsoft-com:vml" Requires="v">
                <p:oleObj spid="_x0000_s3079" name="" r:id="rId5" imgW="7096125" imgH="9144000" progId="MSPhotoEd.3">
                  <p:embed/>
                </p:oleObj>
              </mc:Choice>
              <mc:Fallback>
                <p:oleObj name="" r:id="rId5" imgW="7096125" imgH="9144000" progId="MSPhotoEd.3">
                  <p:embed/>
                  <p:pic>
                    <p:nvPicPr>
                      <p:cNvPr id="0" name="图片 3078"/>
                      <p:cNvPicPr/>
                      <p:nvPr/>
                    </p:nvPicPr>
                    <p:blipFill>
                      <a:blip r:embed="rId6">
                        <a:lum contrast="17999"/>
                      </a:blip>
                      <a:stretch>
                        <a:fillRect/>
                      </a:stretch>
                    </p:blipFill>
                    <p:spPr>
                      <a:xfrm>
                        <a:off x="5818188" y="3924300"/>
                        <a:ext cx="1697037" cy="2171700"/>
                      </a:xfrm>
                      <a:prstGeom prst="rect">
                        <a:avLst/>
                      </a:prstGeom>
                      <a:noFill/>
                      <a:ln w="38100">
                        <a:miter/>
                      </a:ln>
                      <a:effectLst>
                        <a:outerShdw dist="71842" dir="2699999" algn="ctr" rotWithShape="0">
                          <a:schemeClr val="tx1"/>
                        </a:outerShdw>
                      </a:effec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left)">
                                      <p:cBhvr>
                                        <p:cTn id="7" dur="500"/>
                                        <p:tgtEl>
                                          <p:spTgt spid="235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556"/>
                                        </p:tgtEl>
                                        <p:attrNameLst>
                                          <p:attrName>style.visibility</p:attrName>
                                        </p:attrNameLst>
                                      </p:cBhvr>
                                      <p:to>
                                        <p:strVal val="visible"/>
                                      </p:to>
                                    </p:set>
                                    <p:animEffect transition="in" filter="wipe(left)">
                                      <p:cBhvr>
                                        <p:cTn id="11" dur="500"/>
                                        <p:tgtEl>
                                          <p:spTgt spid="2355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wipe(left)">
                                      <p:cBhvr>
                                        <p:cTn id="15"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标题 24577"/>
          <p:cNvSpPr>
            <a:spLocks noGrp="1"/>
          </p:cNvSpPr>
          <p:nvPr>
            <p:ph type="title"/>
          </p:nvPr>
        </p:nvSpPr>
        <p:spPr/>
        <p:txBody>
          <a:bodyPr anchor="ctr"/>
          <a:p>
            <a:pPr fontAlgn="base"/>
            <a:r>
              <a:rPr lang="en-US" altLang="x-none" sz="4000" b="1" strike="noStrike" noProof="1">
                <a:solidFill>
                  <a:srgbClr val="FF0000"/>
                </a:solidFill>
                <a:latin typeface="黑体" panose="02010609060101010101" pitchFamily="49" charset="-122"/>
                <a:ea typeface="黑体" panose="02010609060101010101" pitchFamily="49" charset="-122"/>
              </a:rPr>
              <a:t>AED</a:t>
            </a:r>
            <a:r>
              <a:rPr lang="zh-CN" altLang="en-US" sz="4000" b="1" strike="noStrike" noProof="1" dirty="0">
                <a:solidFill>
                  <a:srgbClr val="FF0000"/>
                </a:solidFill>
                <a:latin typeface="黑体" panose="02010609060101010101" pitchFamily="49" charset="-122"/>
                <a:ea typeface="黑体" panose="02010609060101010101" pitchFamily="49" charset="-122"/>
              </a:rPr>
              <a:t>操作程序</a:t>
            </a:r>
            <a:endParaRPr lang="zh-CN" altLang="en-US" sz="4000" b="1" strike="noStrike" noProof="1" dirty="0">
              <a:solidFill>
                <a:srgbClr val="FF0000"/>
              </a:solidFill>
              <a:latin typeface="黑体" panose="02010609060101010101" pitchFamily="49" charset="-122"/>
              <a:ea typeface="黑体" panose="02010609060101010101" pitchFamily="49" charset="-122"/>
            </a:endParaRPr>
          </a:p>
        </p:txBody>
      </p:sp>
      <p:sp>
        <p:nvSpPr>
          <p:cNvPr id="24579" name="文本占位符 24578"/>
          <p:cNvSpPr>
            <a:spLocks noGrp="1"/>
          </p:cNvSpPr>
          <p:nvPr>
            <p:ph idx="1"/>
          </p:nvPr>
        </p:nvSpPr>
        <p:spPr/>
        <p:txBody>
          <a:bodyPr/>
          <a:p>
            <a:pPr algn="just" fontAlgn="base">
              <a:lnSpc>
                <a:spcPct val="120000"/>
              </a:lnSpc>
              <a:buClr>
                <a:schemeClr val="tx1"/>
              </a:buClr>
              <a:buSzPct val="70000"/>
              <a:buFont typeface="Wingdings" panose="05000000000000000000" pitchFamily="2" charset="2"/>
              <a:buChar char="u"/>
            </a:pPr>
            <a:r>
              <a:rPr lang="zh-CN" altLang="en-US" b="1" strike="noStrike" noProof="1" dirty="0">
                <a:effectLst>
                  <a:outerShdw blurRad="38100" dist="38100" dir="2700000">
                    <a:srgbClr val="C0C0C0"/>
                  </a:outerShdw>
                </a:effectLst>
                <a:latin typeface="楷体_GB2312" pitchFamily="49" charset="-122"/>
                <a:ea typeface="楷体_GB2312" pitchFamily="49" charset="-122"/>
              </a:rPr>
              <a:t> </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第一步  接通电源</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algn="just" fontAlgn="base">
              <a:lnSpc>
                <a:spcPct val="120000"/>
              </a:lnSpc>
              <a:buClr>
                <a:schemeClr val="tx1"/>
              </a:buClr>
              <a:buSzPct val="70000"/>
              <a:buFont typeface="Wingdings" panose="05000000000000000000" pitchFamily="2" charset="2"/>
              <a:buChar char="u"/>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 第二步  安放电极</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algn="just" fontAlgn="base">
              <a:lnSpc>
                <a:spcPct val="120000"/>
              </a:lnSpc>
              <a:buClr>
                <a:schemeClr val="tx1"/>
              </a:buClr>
              <a:buSzPct val="70000"/>
              <a:buFont typeface="Wingdings" panose="05000000000000000000" pitchFamily="2" charset="2"/>
              <a:buChar char="u"/>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 第三步  分析心律（自动）</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algn="just" fontAlgn="base">
              <a:lnSpc>
                <a:spcPct val="120000"/>
              </a:lnSpc>
              <a:buClr>
                <a:schemeClr val="tx1"/>
              </a:buClr>
              <a:buSzPct val="70000"/>
              <a:buFont typeface="Wingdings" panose="05000000000000000000" pitchFamily="2" charset="2"/>
              <a:buChar char="u"/>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 第四步  电击除颤 </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algn="just" fontAlgn="base">
              <a:lnSpc>
                <a:spcPct val="120000"/>
              </a:lnSpc>
              <a:buClr>
                <a:schemeClr val="tx1"/>
              </a:buClr>
              <a:buSzPct val="70000"/>
              <a:buFont typeface="Wingdings" panose="05000000000000000000" pitchFamily="2" charset="2"/>
              <a:buChar char="u"/>
            </a:pP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      完成电击后继续</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CPR</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2</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分钟后，</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AED</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自动重新开始心律分析，若心律仍为室颤，</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AED</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rPr>
              <a:t>仪会发出提示，进行第二次除颤</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fontAlgn="base"/>
            <a:endParaRPr lang="zh-CN" altLang="en-US" sz="2800" strike="noStrike" noProof="1"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标题 25601"/>
          <p:cNvSpPr>
            <a:spLocks noGrp="1"/>
          </p:cNvSpPr>
          <p:nvPr>
            <p:ph type="title"/>
          </p:nvPr>
        </p:nvSpPr>
        <p:spPr>
          <a:xfrm>
            <a:off x="457200" y="620713"/>
            <a:ext cx="8229600" cy="750888"/>
          </a:xfrm>
        </p:spPr>
        <p:txBody>
          <a:bodyPr anchor="ctr"/>
          <a:p>
            <a:pPr fontAlgn="base"/>
            <a:r>
              <a:rPr lang="zh-CN" altLang="en-US" b="1" strike="noStrike" noProof="1" dirty="0">
                <a:solidFill>
                  <a:srgbClr val="FF0000"/>
                </a:solidFill>
                <a:latin typeface="黑体" panose="02010609060101010101" pitchFamily="49" charset="-122"/>
                <a:ea typeface="黑体" panose="02010609060101010101" pitchFamily="49" charset="-122"/>
              </a:rPr>
              <a:t>电极位置</a:t>
            </a:r>
            <a:br>
              <a:rPr lang="zh-CN" altLang="en-US" b="1" dirty="0">
                <a:solidFill>
                  <a:srgbClr val="FFFF00"/>
                </a:solidFill>
                <a:latin typeface="黑体" panose="02010609060101010101" pitchFamily="49" charset="-122"/>
                <a:ea typeface="黑体" panose="02010609060101010101" pitchFamily="49" charset="-122"/>
              </a:rPr>
            </a:br>
            <a:endParaRPr lang="zh-CN" altLang="en-US" b="1" strike="noStrike" noProof="1" dirty="0">
              <a:solidFill>
                <a:srgbClr val="FFFF00"/>
              </a:solidFill>
              <a:latin typeface="黑体" panose="02010609060101010101" pitchFamily="49" charset="-122"/>
              <a:ea typeface="黑体" panose="02010609060101010101" pitchFamily="49" charset="-122"/>
            </a:endParaRPr>
          </a:p>
        </p:txBody>
      </p:sp>
      <p:sp>
        <p:nvSpPr>
          <p:cNvPr id="23554" name="文本占位符 25602"/>
          <p:cNvSpPr>
            <a:spLocks noGrp="1"/>
          </p:cNvSpPr>
          <p:nvPr>
            <p:ph idx="1"/>
          </p:nvPr>
        </p:nvSpPr>
        <p:spPr/>
        <p:txBody>
          <a:bodyPr anchor="t"/>
          <a:p>
            <a:pPr>
              <a:buClr>
                <a:srgbClr val="FFFF00"/>
              </a:buClr>
              <a:buSzPct val="75000"/>
              <a:buFont typeface="Wingdings" panose="05000000000000000000" pitchFamily="2" charset="2"/>
              <a:buChar char="l"/>
            </a:pPr>
            <a:r>
              <a:rPr lang="zh-CN" altLang="en-US" b="1" dirty="0">
                <a:solidFill>
                  <a:srgbClr val="FFFF66"/>
                </a:solidFill>
              </a:rPr>
              <a:t>标准的部位是一个电极置于胸骨右缘锁骨下方，另一个电极置于左乳头的外侧，电极的中心在腋中线上（前</a:t>
            </a:r>
            <a:r>
              <a:rPr lang="en-US" altLang="x-none" b="1">
                <a:solidFill>
                  <a:srgbClr val="FFFF66"/>
                </a:solidFill>
              </a:rPr>
              <a:t>—</a:t>
            </a:r>
            <a:r>
              <a:rPr lang="zh-CN" altLang="en-US" b="1" dirty="0">
                <a:solidFill>
                  <a:srgbClr val="FFFF66"/>
                </a:solidFill>
              </a:rPr>
              <a:t>侧）</a:t>
            </a:r>
            <a:endParaRPr lang="zh-CN" altLang="en-US" b="1" dirty="0">
              <a:solidFill>
                <a:srgbClr val="FFFF66"/>
              </a:solidFill>
            </a:endParaRPr>
          </a:p>
          <a:p>
            <a:pPr>
              <a:buClr>
                <a:srgbClr val="FFFF00"/>
              </a:buClr>
              <a:buSzPct val="75000"/>
              <a:buFont typeface="Wingdings" panose="05000000000000000000" pitchFamily="2" charset="2"/>
              <a:buChar char="l"/>
            </a:pPr>
            <a:r>
              <a:rPr lang="zh-CN" altLang="en-US" b="1" dirty="0">
                <a:solidFill>
                  <a:srgbClr val="FFFF66"/>
                </a:solidFill>
              </a:rPr>
              <a:t>其他电极放置方法是将心尖电极放于心前区左侧，另一个电极放在心脏后面、左右肩胛下角区（前</a:t>
            </a:r>
            <a:r>
              <a:rPr lang="en-US" altLang="x-none" b="1">
                <a:solidFill>
                  <a:srgbClr val="FFFF66"/>
                </a:solidFill>
              </a:rPr>
              <a:t>—</a:t>
            </a:r>
            <a:r>
              <a:rPr lang="zh-CN" altLang="en-US" b="1" dirty="0">
                <a:solidFill>
                  <a:srgbClr val="FFFF66"/>
                </a:solidFill>
              </a:rPr>
              <a:t>后、前</a:t>
            </a:r>
            <a:r>
              <a:rPr lang="en-US" altLang="x-none" b="1">
                <a:solidFill>
                  <a:srgbClr val="FFFF66"/>
                </a:solidFill>
              </a:rPr>
              <a:t>—</a:t>
            </a:r>
            <a:r>
              <a:rPr lang="zh-CN" altLang="en-US" b="1" dirty="0">
                <a:solidFill>
                  <a:srgbClr val="FFFF66"/>
                </a:solidFill>
              </a:rPr>
              <a:t>左肩胛、前</a:t>
            </a:r>
            <a:r>
              <a:rPr lang="en-US" altLang="x-none" b="1">
                <a:solidFill>
                  <a:srgbClr val="FFFF66"/>
                </a:solidFill>
              </a:rPr>
              <a:t>—</a:t>
            </a:r>
            <a:r>
              <a:rPr lang="zh-CN" altLang="en-US" b="1" dirty="0">
                <a:solidFill>
                  <a:srgbClr val="FFFF66"/>
                </a:solidFill>
              </a:rPr>
              <a:t>右肩胛）</a:t>
            </a:r>
            <a:endParaRPr lang="zh-CN" altLang="en-US" b="1" dirty="0">
              <a:solidFill>
                <a:srgbClr val="FFFF66"/>
              </a:solidFill>
            </a:endParaRPr>
          </a:p>
          <a:p>
            <a:endParaRPr lang="zh-CN" altLang="en-US" dirty="0">
              <a:solidFill>
                <a:srgbClr val="FFFF66"/>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标题 26625"/>
          <p:cNvSpPr>
            <a:spLocks noGrp="1"/>
          </p:cNvSpPr>
          <p:nvPr>
            <p:ph type="title"/>
          </p:nvPr>
        </p:nvSpPr>
        <p:spPr/>
        <p:txBody>
          <a:bodyPr anchor="ctr"/>
          <a:p>
            <a:pPr fontAlgn="base"/>
            <a:r>
              <a:rPr lang="zh-CN" altLang="en-US" b="1" strike="noStrike" noProof="1" dirty="0">
                <a:solidFill>
                  <a:srgbClr val="FF0000"/>
                </a:solidFill>
                <a:latin typeface="黑体" panose="02010609060101010101" pitchFamily="49" charset="-122"/>
                <a:ea typeface="黑体" panose="02010609060101010101" pitchFamily="49" charset="-122"/>
              </a:rPr>
              <a:t>早期除颤</a:t>
            </a:r>
            <a:endParaRPr lang="zh-CN" altLang="en-US" b="1" strike="noStrike" noProof="1" dirty="0">
              <a:solidFill>
                <a:srgbClr val="FF0000"/>
              </a:solidFill>
              <a:latin typeface="黑体" panose="02010609060101010101" pitchFamily="49" charset="-122"/>
              <a:ea typeface="黑体" panose="02010609060101010101" pitchFamily="49" charset="-122"/>
            </a:endParaRPr>
          </a:p>
        </p:txBody>
      </p:sp>
      <p:sp>
        <p:nvSpPr>
          <p:cNvPr id="24578" name="文本占位符 26626"/>
          <p:cNvSpPr>
            <a:spLocks noGrp="1"/>
          </p:cNvSpPr>
          <p:nvPr>
            <p:ph idx="1"/>
          </p:nvPr>
        </p:nvSpPr>
        <p:spPr>
          <a:xfrm>
            <a:off x="457200" y="1371600"/>
            <a:ext cx="8229600" cy="4495800"/>
          </a:xfrm>
        </p:spPr>
        <p:txBody>
          <a:bodyPr anchor="t"/>
          <a:p>
            <a:pPr>
              <a:buClr>
                <a:srgbClr val="FFFF00"/>
              </a:buClr>
              <a:buSzPct val="75000"/>
              <a:buFont typeface="Wingdings" panose="05000000000000000000" pitchFamily="2" charset="2"/>
              <a:buChar char="l"/>
            </a:pPr>
            <a:r>
              <a:rPr lang="zh-CN" altLang="en-US" b="1" dirty="0">
                <a:solidFill>
                  <a:srgbClr val="FFFF00"/>
                </a:solidFill>
                <a:latin typeface="黑体" panose="02010609060101010101" pitchFamily="49" charset="-122"/>
                <a:ea typeface="黑体" panose="02010609060101010101" pitchFamily="49" charset="-122"/>
              </a:rPr>
              <a:t>有目击者的心脏性猝死（</a:t>
            </a:r>
            <a:r>
              <a:rPr lang="en-US" altLang="x-none" b="1">
                <a:solidFill>
                  <a:srgbClr val="FFFF00"/>
                </a:solidFill>
                <a:latin typeface="黑体" panose="02010609060101010101" pitchFamily="49" charset="-122"/>
                <a:ea typeface="黑体" panose="02010609060101010101" pitchFamily="49" charset="-122"/>
              </a:rPr>
              <a:t>SCA</a:t>
            </a:r>
            <a:r>
              <a:rPr lang="zh-CN" altLang="en-US" b="1" dirty="0">
                <a:solidFill>
                  <a:srgbClr val="FFFF00"/>
                </a:solidFill>
                <a:latin typeface="黑体" panose="02010609060101010101" pitchFamily="49" charset="-122"/>
                <a:ea typeface="黑体" panose="02010609060101010101" pitchFamily="49" charset="-122"/>
              </a:rPr>
              <a:t>）最常见    的初始心律是室颤（</a:t>
            </a:r>
            <a:r>
              <a:rPr lang="en-US" altLang="x-none" b="1">
                <a:solidFill>
                  <a:srgbClr val="FFFF00"/>
                </a:solidFill>
                <a:latin typeface="黑体" panose="02010609060101010101" pitchFamily="49" charset="-122"/>
                <a:ea typeface="黑体" panose="02010609060101010101" pitchFamily="49" charset="-122"/>
              </a:rPr>
              <a:t>VF</a:t>
            </a:r>
            <a:r>
              <a:rPr lang="zh-CN" altLang="en-US" b="1" dirty="0">
                <a:solidFill>
                  <a:srgbClr val="FFFF00"/>
                </a:solidFill>
                <a:latin typeface="黑体" panose="02010609060101010101" pitchFamily="49" charset="-122"/>
                <a:ea typeface="黑体" panose="02010609060101010101" pitchFamily="49" charset="-122"/>
              </a:rPr>
              <a:t>）</a:t>
            </a:r>
            <a:endParaRPr lang="en-US" altLang="x-none" b="1">
              <a:solidFill>
                <a:srgbClr val="FFFF00"/>
              </a:solidFill>
              <a:latin typeface="黑体" panose="02010609060101010101" pitchFamily="49" charset="-122"/>
              <a:ea typeface="黑体" panose="02010609060101010101" pitchFamily="49" charset="-122"/>
            </a:endParaRPr>
          </a:p>
          <a:p>
            <a:pPr>
              <a:buClr>
                <a:srgbClr val="FFFF00"/>
              </a:buClr>
              <a:buSzPct val="75000"/>
              <a:buFont typeface="Wingdings" panose="05000000000000000000" pitchFamily="2" charset="2"/>
              <a:buChar char="l"/>
            </a:pPr>
            <a:r>
              <a:rPr lang="zh-CN" altLang="en-US" b="1" dirty="0">
                <a:solidFill>
                  <a:srgbClr val="FFFF00"/>
                </a:solidFill>
                <a:latin typeface="黑体" panose="02010609060101010101" pitchFamily="49" charset="-122"/>
                <a:ea typeface="黑体" panose="02010609060101010101" pitchFamily="49" charset="-122"/>
              </a:rPr>
              <a:t>对</a:t>
            </a:r>
            <a:r>
              <a:rPr lang="en-US" altLang="x-none" b="1">
                <a:solidFill>
                  <a:srgbClr val="FFFF00"/>
                </a:solidFill>
                <a:latin typeface="黑体" panose="02010609060101010101" pitchFamily="49" charset="-122"/>
                <a:ea typeface="黑体" panose="02010609060101010101" pitchFamily="49" charset="-122"/>
              </a:rPr>
              <a:t>VF</a:t>
            </a:r>
            <a:r>
              <a:rPr lang="zh-CN" altLang="en-US" b="1" dirty="0">
                <a:solidFill>
                  <a:srgbClr val="FFFF00"/>
                </a:solidFill>
                <a:latin typeface="黑体" panose="02010609060101010101" pitchFamily="49" charset="-122"/>
                <a:ea typeface="黑体" panose="02010609060101010101" pitchFamily="49" charset="-122"/>
              </a:rPr>
              <a:t>的治疗是电除颤</a:t>
            </a:r>
            <a:endParaRPr lang="zh-CN" altLang="en-US" b="1" dirty="0">
              <a:solidFill>
                <a:srgbClr val="FFFF00"/>
              </a:solidFill>
              <a:latin typeface="黑体" panose="02010609060101010101" pitchFamily="49" charset="-122"/>
              <a:ea typeface="黑体" panose="02010609060101010101" pitchFamily="49" charset="-122"/>
            </a:endParaRPr>
          </a:p>
          <a:p>
            <a:pPr>
              <a:buClr>
                <a:srgbClr val="FFFF00"/>
              </a:buClr>
              <a:buSzPct val="75000"/>
              <a:buFont typeface="Wingdings" panose="05000000000000000000" pitchFamily="2" charset="2"/>
              <a:buChar char="l"/>
            </a:pPr>
            <a:r>
              <a:rPr lang="zh-CN" altLang="en-US" b="1" dirty="0">
                <a:solidFill>
                  <a:srgbClr val="FFFF00"/>
                </a:solidFill>
                <a:latin typeface="黑体" panose="02010609060101010101" pitchFamily="49" charset="-122"/>
                <a:ea typeface="黑体" panose="02010609060101010101" pitchFamily="49" charset="-122"/>
              </a:rPr>
              <a:t>除颤成功的可能性随时间延长而迅速下降</a:t>
            </a:r>
            <a:endParaRPr lang="zh-CN" altLang="en-US" b="1" dirty="0">
              <a:solidFill>
                <a:srgbClr val="FFFF00"/>
              </a:solidFill>
              <a:latin typeface="黑体" panose="02010609060101010101" pitchFamily="49" charset="-122"/>
              <a:ea typeface="黑体" panose="02010609060101010101" pitchFamily="49" charset="-122"/>
            </a:endParaRPr>
          </a:p>
          <a:p>
            <a:pPr>
              <a:buClr>
                <a:srgbClr val="FFFF00"/>
              </a:buClr>
              <a:buSzPct val="75000"/>
              <a:buFont typeface="Wingdings" panose="05000000000000000000" pitchFamily="2" charset="2"/>
              <a:buChar char="l"/>
            </a:pPr>
            <a:r>
              <a:rPr lang="en-US" altLang="x-none" b="1">
                <a:solidFill>
                  <a:srgbClr val="FFFF00"/>
                </a:solidFill>
                <a:latin typeface="黑体" panose="02010609060101010101" pitchFamily="49" charset="-122"/>
                <a:ea typeface="黑体" panose="02010609060101010101" pitchFamily="49" charset="-122"/>
              </a:rPr>
              <a:t>VF</a:t>
            </a:r>
            <a:r>
              <a:rPr lang="zh-CN" altLang="en-US" b="1" dirty="0">
                <a:solidFill>
                  <a:srgbClr val="FFFF00"/>
                </a:solidFill>
                <a:latin typeface="黑体" panose="02010609060101010101" pitchFamily="49" charset="-122"/>
                <a:ea typeface="黑体" panose="02010609060101010101" pitchFamily="49" charset="-122"/>
              </a:rPr>
              <a:t>在几分钟内有恶化为心室停搏的趋势</a:t>
            </a:r>
            <a:endParaRPr lang="zh-CN" altLang="en-US" b="1" dirty="0">
              <a:solidFill>
                <a:srgbClr val="FFFF00"/>
              </a:solidFill>
              <a:latin typeface="黑体" panose="02010609060101010101" pitchFamily="49" charset="-122"/>
              <a:ea typeface="黑体" panose="02010609060101010101" pitchFamily="49" charset="-122"/>
            </a:endParaRPr>
          </a:p>
          <a:p>
            <a:endParaRPr lang="zh-CN" altLang="en-US" b="1" dirty="0">
              <a:solidFill>
                <a:srgbClr val="FF0000"/>
              </a:solidFill>
              <a:latin typeface="黑体" panose="02010609060101010101" pitchFamily="49" charset="-122"/>
              <a:ea typeface="黑体" panose="02010609060101010101" pitchFamily="49" charset="-122"/>
            </a:endParaRPr>
          </a:p>
          <a:p>
            <a:endParaRPr lang="zh-CN" altLang="en-US"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标题 1"/>
          <p:cNvSpPr txBox="1"/>
          <p:nvPr/>
        </p:nvSpPr>
        <p:spPr>
          <a:xfrm>
            <a:off x="289096" y="946479"/>
            <a:ext cx="3770608" cy="411956"/>
          </a:xfrm>
          <a:prstGeom prst="rect">
            <a:avLst/>
          </a:prstGeom>
        </p:spPr>
        <p:txBody>
          <a:bodyPr vert="horz" lIns="68580" tIns="34290" rIns="68580" bIns="34290" rtlCol="0" anchor="ctr">
            <a:no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pPr algn="l"/>
            <a:r>
              <a:rPr lang="zh-CN" altLang="en-US" sz="3600" dirty="0">
                <a:solidFill>
                  <a:srgbClr val="FF0000"/>
                </a:solidFill>
                <a:sym typeface="+mn-ea"/>
              </a:rPr>
              <a:t>为什么要学CPR</a:t>
            </a:r>
            <a:endParaRPr lang="en-US" altLang="zh-CN" sz="3600" dirty="0">
              <a:solidFill>
                <a:srgbClr val="FF0000"/>
              </a:solidFill>
            </a:endParaRPr>
          </a:p>
        </p:txBody>
      </p:sp>
      <p:grpSp>
        <p:nvGrpSpPr>
          <p:cNvPr id="2" name="组合 1"/>
          <p:cNvGrpSpPr/>
          <p:nvPr/>
        </p:nvGrpSpPr>
        <p:grpSpPr>
          <a:xfrm>
            <a:off x="342424" y="1950879"/>
            <a:ext cx="3328988" cy="2901791"/>
            <a:chOff x="6090" y="3055"/>
            <a:chExt cx="6990" cy="6093"/>
          </a:xfrm>
        </p:grpSpPr>
        <p:sp>
          <p:nvSpPr>
            <p:cNvPr id="30" name="任意多边形 29"/>
            <p:cNvSpPr/>
            <p:nvPr/>
          </p:nvSpPr>
          <p:spPr>
            <a:xfrm>
              <a:off x="8058" y="5025"/>
              <a:ext cx="3055" cy="3884"/>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333333"/>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1" name="任意多边形 30"/>
            <p:cNvSpPr/>
            <p:nvPr/>
          </p:nvSpPr>
          <p:spPr>
            <a:xfrm>
              <a:off x="6090" y="7830"/>
              <a:ext cx="6991" cy="1319"/>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grpSp>
          <p:nvGrpSpPr>
            <p:cNvPr id="32" name="组合 31"/>
            <p:cNvGrpSpPr/>
            <p:nvPr/>
          </p:nvGrpSpPr>
          <p:grpSpPr>
            <a:xfrm>
              <a:off x="9763" y="3055"/>
              <a:ext cx="1385" cy="1385"/>
              <a:chOff x="6199708" y="1939790"/>
              <a:chExt cx="879499" cy="879500"/>
            </a:xfrm>
          </p:grpSpPr>
          <p:sp>
            <p:nvSpPr>
              <p:cNvPr id="33" name="椭圆 32"/>
              <p:cNvSpPr/>
              <p:nvPr/>
            </p:nvSpPr>
            <p:spPr>
              <a:xfrm>
                <a:off x="6199708" y="1939790"/>
                <a:ext cx="879499" cy="879500"/>
              </a:xfrm>
              <a:prstGeom prst="ellipse">
                <a:avLst/>
              </a:prstGeom>
              <a:solidFill>
                <a:srgbClr val="5A6478"/>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68580" tIns="34290" rIns="68580" bIns="34290" numCol="1" anchor="t" anchorCtr="0" compatLnSpc="1">
                <a:no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35" name="组合 34"/>
            <p:cNvGrpSpPr/>
            <p:nvPr/>
          </p:nvGrpSpPr>
          <p:grpSpPr>
            <a:xfrm>
              <a:off x="11421" y="5936"/>
              <a:ext cx="1385" cy="1385"/>
              <a:chOff x="7252510" y="3769638"/>
              <a:chExt cx="879499" cy="879499"/>
            </a:xfrm>
          </p:grpSpPr>
          <p:sp>
            <p:nvSpPr>
              <p:cNvPr id="36" name="椭圆 35"/>
              <p:cNvSpPr/>
              <p:nvPr/>
            </p:nvSpPr>
            <p:spPr>
              <a:xfrm>
                <a:off x="7252510" y="3769638"/>
                <a:ext cx="879499" cy="879499"/>
              </a:xfrm>
              <a:prstGeom prst="ellipse">
                <a:avLst/>
              </a:prstGeom>
              <a:solidFill>
                <a:srgbClr val="5A6478"/>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68580" tIns="34290" rIns="68580" bIns="34290" numCol="1" anchor="t" anchorCtr="0" compatLnSpc="1">
                <a:no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38" name="组合 37"/>
            <p:cNvGrpSpPr/>
            <p:nvPr/>
          </p:nvGrpSpPr>
          <p:grpSpPr>
            <a:xfrm>
              <a:off x="6766" y="4266"/>
              <a:ext cx="1385" cy="1385"/>
              <a:chOff x="4388432" y="2518992"/>
              <a:chExt cx="879499" cy="879499"/>
            </a:xfrm>
          </p:grpSpPr>
          <p:sp>
            <p:nvSpPr>
              <p:cNvPr id="39" name="椭圆 38"/>
              <p:cNvSpPr/>
              <p:nvPr/>
            </p:nvSpPr>
            <p:spPr>
              <a:xfrm>
                <a:off x="4388432" y="2518992"/>
                <a:ext cx="879499" cy="879499"/>
              </a:xfrm>
              <a:prstGeom prst="ellipse">
                <a:avLst/>
              </a:prstGeom>
              <a:solidFill>
                <a:srgbClr val="5A6478"/>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68580" tIns="34290" rIns="68580" bIns="34290" numCol="1" anchor="t" anchorCtr="0" compatLnSpc="1">
                <a:no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41" name="组合 40"/>
            <p:cNvGrpSpPr/>
            <p:nvPr/>
          </p:nvGrpSpPr>
          <p:grpSpPr>
            <a:xfrm>
              <a:off x="11020" y="4266"/>
              <a:ext cx="1385" cy="1385"/>
              <a:chOff x="6905619" y="2518993"/>
              <a:chExt cx="879499" cy="879500"/>
            </a:xfrm>
          </p:grpSpPr>
          <p:sp>
            <p:nvSpPr>
              <p:cNvPr id="42" name="椭圆 41"/>
              <p:cNvSpPr/>
              <p:nvPr/>
            </p:nvSpPr>
            <p:spPr>
              <a:xfrm>
                <a:off x="6905619" y="2518993"/>
                <a:ext cx="879499" cy="879500"/>
              </a:xfrm>
              <a:prstGeom prst="ellipse">
                <a:avLst/>
              </a:prstGeom>
              <a:solidFill>
                <a:srgbClr val="C1272D"/>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68580" tIns="34290" rIns="68580" bIns="34290" numCol="1" anchor="t" anchorCtr="0" compatLnSpc="1">
                <a:no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44" name="组合 43"/>
            <p:cNvGrpSpPr/>
            <p:nvPr/>
          </p:nvGrpSpPr>
          <p:grpSpPr>
            <a:xfrm>
              <a:off x="8023" y="3055"/>
              <a:ext cx="1385" cy="1385"/>
              <a:chOff x="5647026" y="1922698"/>
              <a:chExt cx="879499" cy="879500"/>
            </a:xfrm>
          </p:grpSpPr>
          <p:sp>
            <p:nvSpPr>
              <p:cNvPr id="45" name="椭圆 44"/>
              <p:cNvSpPr/>
              <p:nvPr/>
            </p:nvSpPr>
            <p:spPr>
              <a:xfrm>
                <a:off x="5647026" y="1922698"/>
                <a:ext cx="879499" cy="879500"/>
              </a:xfrm>
              <a:prstGeom prst="ellipse">
                <a:avLst/>
              </a:prstGeom>
              <a:solidFill>
                <a:srgbClr val="C1272D"/>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68580" tIns="34290" rIns="68580" bIns="34290" numCol="1" anchor="t" anchorCtr="0" compatLnSpc="1">
                <a:noAutofit/>
              </a:bodyP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nvGrpSpPr>
            <p:cNvPr id="47" name="组合 46"/>
            <p:cNvGrpSpPr/>
            <p:nvPr/>
          </p:nvGrpSpPr>
          <p:grpSpPr>
            <a:xfrm>
              <a:off x="6365" y="5936"/>
              <a:ext cx="1385" cy="1385"/>
              <a:chOff x="4041540" y="3769640"/>
              <a:chExt cx="879499" cy="879499"/>
            </a:xfrm>
          </p:grpSpPr>
          <p:sp>
            <p:nvSpPr>
              <p:cNvPr id="48" name="椭圆 47"/>
              <p:cNvSpPr/>
              <p:nvPr/>
            </p:nvSpPr>
            <p:spPr>
              <a:xfrm>
                <a:off x="4041540" y="3769640"/>
                <a:ext cx="879499" cy="879499"/>
              </a:xfrm>
              <a:prstGeom prst="ellipse">
                <a:avLst/>
              </a:prstGeom>
              <a:solidFill>
                <a:srgbClr val="C1272D"/>
              </a:solidFill>
              <a:ln w="12700" cap="flat" cmpd="sng" algn="ctr">
                <a:noFill/>
                <a:prstDash val="solid"/>
                <a:miter lim="800000"/>
              </a:ln>
              <a:effectLst/>
            </p:spPr>
            <p:txBody>
              <a:bodyPr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小米兰亭_GB外压缩"/>
                  <a:ea typeface="小米兰亭_GB外压缩"/>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68580" tIns="34290" rIns="68580" bIns="34290"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black"/>
                  </a:solidFill>
                  <a:effectLst/>
                  <a:uLnTx/>
                  <a:uFillTx/>
                  <a:latin typeface="小米兰亭_GB外压缩"/>
                  <a:ea typeface="小米兰亭_GB外压缩"/>
                </a:endParaRPr>
              </a:p>
            </p:txBody>
          </p:sp>
        </p:grpSp>
      </p:grpSp>
      <p:sp>
        <p:nvSpPr>
          <p:cNvPr id="3" name="文本框 2"/>
          <p:cNvSpPr txBox="1"/>
          <p:nvPr/>
        </p:nvSpPr>
        <p:spPr>
          <a:xfrm>
            <a:off x="4318476" y="1571308"/>
            <a:ext cx="3879533" cy="2861310"/>
          </a:xfrm>
          <a:prstGeom prst="rect">
            <a:avLst/>
          </a:prstGeom>
          <a:noFill/>
        </p:spPr>
        <p:txBody>
          <a:bodyPr wrap="square" rtlCol="0">
            <a:spAutoFit/>
          </a:bodyPr>
          <a:p>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人脑组织只占体重的</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a:t>
            </a:r>
            <a:r>
              <a:rPr lang="zh-CN" altLang="en-US" sz="2000" b="1">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a:p>
            <a:endParaRPr lang="zh-CN" altLang="en-US" sz="2000" b="1">
              <a:latin typeface="微软雅黑" panose="020B0503020204020204" charset="-122"/>
              <a:ea typeface="微软雅黑" panose="020B0503020204020204" charset="-122"/>
              <a:cs typeface="微软雅黑" panose="020B0503020204020204" charset="-122"/>
            </a:endParaRPr>
          </a:p>
          <a:p>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静息时耗氧量却占全身的</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a:t>
            </a:r>
            <a:r>
              <a:rPr lang="zh-CN" altLang="en-US" sz="2000" b="1">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a:p>
            <a:endParaRPr lang="zh-CN" altLang="en-US" sz="2000" b="1">
              <a:latin typeface="微软雅黑" panose="020B0503020204020204" charset="-122"/>
              <a:ea typeface="微软雅黑" panose="020B0503020204020204" charset="-122"/>
              <a:cs typeface="微软雅黑" panose="020B0503020204020204" charset="-122"/>
            </a:endParaRPr>
          </a:p>
          <a:p>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葡萄糖消耗量占</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65%</a:t>
            </a:r>
            <a:r>
              <a:rPr lang="zh-CN" altLang="en-US" sz="2000" b="1">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a:p>
            <a:endParaRPr lang="zh-CN" altLang="en-US" sz="2000" b="1">
              <a:latin typeface="微软雅黑" panose="020B0503020204020204" charset="-122"/>
              <a:ea typeface="微软雅黑" panose="020B0503020204020204" charset="-122"/>
              <a:cs typeface="微软雅黑" panose="020B0503020204020204" charset="-122"/>
            </a:endParaRPr>
          </a:p>
          <a:p>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血液供应量为心排出量的</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15%</a:t>
            </a:r>
            <a:r>
              <a:rPr lang="zh-CN" altLang="en-US" sz="2000" b="1">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a:p>
            <a:endParaRPr lang="zh-CN" altLang="en-US" sz="2000" b="1">
              <a:latin typeface="微软雅黑" panose="020B0503020204020204" charset="-122"/>
              <a:ea typeface="微软雅黑" panose="020B0503020204020204" charset="-122"/>
              <a:cs typeface="微软雅黑" panose="020B0503020204020204" charset="-122"/>
            </a:endParaRPr>
          </a:p>
          <a:p>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大脑</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只能</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有氧</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代谢</a:t>
            </a:r>
            <a:r>
              <a:rPr lang="zh-CN" altLang="en-US" sz="2000" b="1">
                <a:latin typeface="微软雅黑" panose="020B0503020204020204" charset="-122"/>
                <a:ea typeface="微软雅黑" panose="020B0503020204020204" charset="-122"/>
                <a:cs typeface="微软雅黑" panose="020B0503020204020204" charset="-122"/>
              </a:rPr>
              <a:t>，</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没有</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氧</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储</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存</a:t>
            </a:r>
            <a:r>
              <a:rPr lang="zh-CN" altLang="en-US" sz="2000" b="1">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2824956" y="4859814"/>
            <a:ext cx="5857240" cy="706755"/>
          </a:xfrm>
          <a:prstGeom prst="rect">
            <a:avLst/>
          </a:prstGeom>
          <a:noFill/>
        </p:spPr>
        <p:txBody>
          <a:bodyPr wrap="none" rtlCol="0">
            <a:spAutoFit/>
          </a:bodyPr>
          <a:p>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5</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分钟</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是</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大脑的</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G（葡萄糖）和ATP（三磷酸腺苷）</a:t>
            </a:r>
            <a:endParaRPr lang="zh-CN" altLang="en-US" sz="2000" b="1">
              <a:latin typeface="微软雅黑" panose="020B0503020204020204" charset="-122"/>
              <a:ea typeface="微软雅黑" panose="020B0503020204020204" charset="-122"/>
              <a:cs typeface="微软雅黑" panose="020B0503020204020204" charset="-122"/>
            </a:endParaRPr>
          </a:p>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储存耗竭的时限</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2849721" y="5566410"/>
            <a:ext cx="5807075" cy="706755"/>
          </a:xfrm>
          <a:prstGeom prst="rect">
            <a:avLst/>
          </a:prstGeom>
          <a:noFill/>
        </p:spPr>
        <p:txBody>
          <a:bodyPr wrap="none" rtlCol="0">
            <a:spAutoFit/>
          </a:bodyPr>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心跳</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先</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停止</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呼吸可持续</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20-30</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秒，不超过</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60</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秒</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呼吸</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先</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停止</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心跳可持续</a:t>
            </a:r>
            <a:r>
              <a:rPr lang="en-US" altLang="zh-CN" sz="2000" b="1">
                <a:solidFill>
                  <a:srgbClr val="FF0000"/>
                </a:solidFill>
                <a:latin typeface="微软雅黑" panose="020B0503020204020204" charset="-122"/>
                <a:ea typeface="微软雅黑" panose="020B0503020204020204" charset="-122"/>
                <a:cs typeface="微软雅黑" panose="020B0503020204020204" charset="-122"/>
              </a:rPr>
              <a:t>10</a:t>
            </a:r>
            <a:r>
              <a:rPr lang="zh-CN" altLang="en-US" sz="2000" b="1">
                <a:solidFill>
                  <a:srgbClr val="FF0000"/>
                </a:solidFill>
                <a:latin typeface="微软雅黑" panose="020B0503020204020204" charset="-122"/>
                <a:ea typeface="微软雅黑" panose="020B0503020204020204" charset="-122"/>
                <a:cs typeface="微软雅黑" panose="020B0503020204020204" charset="-122"/>
              </a:rPr>
              <a:t>分钟</a:t>
            </a:r>
            <a:r>
              <a:rPr lang="zh-CN" altLang="en-US" sz="2000" b="1">
                <a:solidFill>
                  <a:srgbClr val="FFFF00"/>
                </a:solidFill>
                <a:latin typeface="微软雅黑" panose="020B0503020204020204" charset="-122"/>
                <a:ea typeface="微软雅黑" panose="020B0503020204020204" charset="-122"/>
                <a:cs typeface="微软雅黑" panose="020B0503020204020204" charset="-122"/>
              </a:rPr>
              <a:t>左右</a:t>
            </a:r>
            <a:r>
              <a:rPr lang="zh-CN" altLang="en-US" sz="2000" b="1">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标题 27649"/>
          <p:cNvSpPr>
            <a:spLocks noGrp="1"/>
          </p:cNvSpPr>
          <p:nvPr>
            <p:ph type="title"/>
          </p:nvPr>
        </p:nvSpPr>
        <p:spPr>
          <a:xfrm>
            <a:off x="468313" y="793750"/>
            <a:ext cx="8066088" cy="577850"/>
          </a:xfrm>
        </p:spPr>
        <p:txBody>
          <a:bodyPr anchor="ctr"/>
          <a:p>
            <a:pPr fontAlgn="base"/>
            <a:r>
              <a:rPr lang="zh-CN" altLang="en-US" sz="4000" b="1" strike="noStrike" noProof="1" dirty="0">
                <a:solidFill>
                  <a:srgbClr val="FF0000"/>
                </a:solidFill>
                <a:latin typeface="黑体" panose="02010609060101010101" pitchFamily="49" charset="-122"/>
                <a:ea typeface="黑体" panose="02010609060101010101" pitchFamily="49" charset="-122"/>
              </a:rPr>
              <a:t>每延迟</a:t>
            </a:r>
            <a:r>
              <a:rPr lang="en-US" altLang="x-none" sz="4000" b="1" strike="noStrike" noProof="1">
                <a:solidFill>
                  <a:srgbClr val="FF0000"/>
                </a:solidFill>
                <a:latin typeface="黑体" panose="02010609060101010101" pitchFamily="49" charset="-122"/>
                <a:ea typeface="黑体" panose="02010609060101010101" pitchFamily="49" charset="-122"/>
              </a:rPr>
              <a:t>1</a:t>
            </a:r>
            <a:r>
              <a:rPr lang="zh-CN" altLang="en-US" sz="4000" b="1" strike="noStrike" noProof="1" dirty="0">
                <a:solidFill>
                  <a:srgbClr val="FF0000"/>
                </a:solidFill>
                <a:latin typeface="黑体" panose="02010609060101010101" pitchFamily="49" charset="-122"/>
                <a:ea typeface="黑体" panose="02010609060101010101" pitchFamily="49" charset="-122"/>
              </a:rPr>
              <a:t>分钟除颤</a:t>
            </a:r>
            <a:br>
              <a:rPr lang="zh-CN" altLang="en-US" sz="4000" b="1" dirty="0">
                <a:solidFill>
                  <a:srgbClr val="FF0000"/>
                </a:solidFill>
                <a:latin typeface="黑体" panose="02010609060101010101" pitchFamily="49" charset="-122"/>
                <a:ea typeface="黑体" panose="02010609060101010101" pitchFamily="49" charset="-122"/>
              </a:rPr>
            </a:br>
            <a:r>
              <a:rPr lang="zh-CN" altLang="en-US" sz="4000" b="1" strike="noStrike" noProof="1" dirty="0">
                <a:solidFill>
                  <a:srgbClr val="FF0000"/>
                </a:solidFill>
                <a:latin typeface="黑体" panose="02010609060101010101" pitchFamily="49" charset="-122"/>
                <a:ea typeface="黑体" panose="02010609060101010101" pitchFamily="49" charset="-122"/>
              </a:rPr>
              <a:t> 复苏成功率减少</a:t>
            </a:r>
            <a:r>
              <a:rPr lang="en-US" altLang="x-none" sz="4000" b="1" strike="noStrike" noProof="1">
                <a:solidFill>
                  <a:srgbClr val="FF0000"/>
                </a:solidFill>
                <a:latin typeface="黑体" panose="02010609060101010101" pitchFamily="49" charset="-122"/>
                <a:ea typeface="黑体" panose="02010609060101010101" pitchFamily="49" charset="-122"/>
              </a:rPr>
              <a:t>7-10%</a:t>
            </a:r>
            <a:br>
              <a:rPr lang="en-US" altLang="x-none" sz="4000" b="1">
                <a:solidFill>
                  <a:srgbClr val="FFFF00"/>
                </a:solidFill>
                <a:latin typeface="黑体" panose="02010609060101010101" pitchFamily="49" charset="-122"/>
                <a:ea typeface="黑体" panose="02010609060101010101" pitchFamily="49" charset="-122"/>
              </a:rPr>
            </a:br>
            <a:endParaRPr lang="zh-CN" altLang="en-US" sz="4000" b="1" strike="noStrike" noProof="1" dirty="0">
              <a:solidFill>
                <a:srgbClr val="FFFF00"/>
              </a:solidFill>
              <a:latin typeface="黑体" panose="02010609060101010101" pitchFamily="49" charset="-122"/>
              <a:ea typeface="黑体" panose="02010609060101010101" pitchFamily="49" charset="-122"/>
            </a:endParaRPr>
          </a:p>
        </p:txBody>
      </p:sp>
      <p:pic>
        <p:nvPicPr>
          <p:cNvPr id="25602" name="文本占位符 27650" descr="cpr表格"/>
          <p:cNvPicPr>
            <a:picLocks noGrp="1" noChangeAspect="1"/>
          </p:cNvPicPr>
          <p:nvPr>
            <p:ph idx="1"/>
          </p:nvPr>
        </p:nvPicPr>
        <p:blipFill>
          <a:blip r:embed="rId1"/>
          <a:stretch>
            <a:fillRect/>
          </a:stretch>
        </p:blipFill>
        <p:spPr>
          <a:xfrm>
            <a:off x="1476375" y="1844675"/>
            <a:ext cx="6400800" cy="4524375"/>
          </a:xfrm>
          <a:effectLst>
            <a:outerShdw dist="107763" dir="2699999" algn="ctr" rotWithShape="0">
              <a:schemeClr val="bg2"/>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tileRect/>
        </a:gradFill>
        <a:effectLst/>
      </p:bgPr>
    </p:bg>
    <p:spTree>
      <p:nvGrpSpPr>
        <p:cNvPr id="1" name=""/>
        <p:cNvGrpSpPr/>
        <p:nvPr/>
      </p:nvGrpSpPr>
      <p:grpSpPr/>
      <p:sp>
        <p:nvSpPr>
          <p:cNvPr id="28674" name="标题 28673"/>
          <p:cNvSpPr>
            <a:spLocks noGrp="1"/>
          </p:cNvSpPr>
          <p:nvPr>
            <p:ph type="title"/>
          </p:nvPr>
        </p:nvSpPr>
        <p:spPr/>
        <p:txBody>
          <a:bodyPr anchor="ctr"/>
          <a:p>
            <a:pPr fontAlgn="base"/>
            <a:r>
              <a:rPr lang="zh-CN" altLang="en-US" b="1" strike="noStrike" noProof="1" dirty="0">
                <a:solidFill>
                  <a:srgbClr val="FF0000"/>
                </a:solidFill>
                <a:ea typeface="黑体" panose="02010609060101010101" pitchFamily="49" charset="-122"/>
              </a:rPr>
              <a:t>除颤时间与抢救成功率</a:t>
            </a:r>
            <a:endParaRPr lang="zh-CN" altLang="en-US" b="1" strike="noStrike" noProof="1" dirty="0">
              <a:solidFill>
                <a:srgbClr val="FF0000"/>
              </a:solidFill>
              <a:ea typeface="黑体" panose="02010609060101010101" pitchFamily="49" charset="-122"/>
            </a:endParaRPr>
          </a:p>
        </p:txBody>
      </p:sp>
      <p:sp>
        <p:nvSpPr>
          <p:cNvPr id="28675" name="文本占位符 28674"/>
          <p:cNvSpPr>
            <a:spLocks noGrp="1"/>
          </p:cNvSpPr>
          <p:nvPr>
            <p:ph idx="1"/>
          </p:nvPr>
        </p:nvSpPr>
        <p:spPr/>
        <p:txBody>
          <a:bodyPr/>
          <a:p>
            <a:pPr fontAlgn="base"/>
            <a:r>
              <a:rPr lang="zh-CN" altLang="en-US" sz="2800" b="1" strike="noStrike" noProof="1" dirty="0">
                <a:solidFill>
                  <a:srgbClr val="FF0000"/>
                </a:solidFill>
                <a:effectLst>
                  <a:outerShdw blurRad="38100" dist="38100" dir="2700000">
                    <a:srgbClr val="C0C0C0"/>
                  </a:outerShdw>
                </a:effectLst>
              </a:rPr>
              <a:t>                               </a:t>
            </a:r>
            <a:endParaRPr lang="zh-CN" altLang="en-US" sz="2800" b="1" strike="noStrike" noProof="1" dirty="0">
              <a:solidFill>
                <a:srgbClr val="FF0000"/>
              </a:solidFill>
              <a:effectLst>
                <a:outerShdw blurRad="38100" dist="38100" dir="2700000">
                  <a:srgbClr val="C0C0C0"/>
                </a:outerShdw>
              </a:effectLst>
            </a:endParaRPr>
          </a:p>
          <a:p>
            <a:pPr fontAlgn="base"/>
            <a:r>
              <a:rPr lang="zh-CN" altLang="en-US" sz="2800" b="1" strike="noStrike" noProof="1" dirty="0">
                <a:solidFill>
                  <a:srgbClr val="FF0000"/>
                </a:solidFill>
                <a:effectLst>
                  <a:outerShdw blurRad="38100" dist="38100" dir="2700000">
                    <a:srgbClr val="C0C0C0"/>
                  </a:outerShdw>
                </a:effectLst>
              </a:rPr>
              <a:t>                                </a:t>
            </a:r>
            <a:r>
              <a:rPr lang="zh-CN" altLang="en-US" sz="2800" b="1" strike="noStrike" noProof="1" dirty="0">
                <a:solidFill>
                  <a:srgbClr val="FFFF00"/>
                </a:solidFill>
                <a:effectLst>
                  <a:outerShdw blurRad="38100" dist="38100" dir="2700000">
                    <a:srgbClr val="C0C0C0"/>
                  </a:outerShdw>
                </a:effectLst>
              </a:rPr>
              <a:t> 时间（分）       成功率（</a:t>
            </a:r>
            <a:r>
              <a:rPr lang="en-US" altLang="x-none" sz="2800" b="1" strike="noStrike" noProof="1">
                <a:solidFill>
                  <a:srgbClr val="FFFF00"/>
                </a:solidFill>
                <a:effectLst>
                  <a:outerShdw blurRad="38100" dist="38100" dir="2700000">
                    <a:srgbClr val="C0C0C0"/>
                  </a:outerShdw>
                </a:effectLst>
              </a:rPr>
              <a:t>%</a:t>
            </a:r>
            <a:r>
              <a:rPr lang="zh-CN" altLang="en-US" sz="2800" b="1" strike="noStrike" noProof="1" dirty="0">
                <a:solidFill>
                  <a:srgbClr val="FFFF00"/>
                </a:solidFill>
                <a:effectLst>
                  <a:outerShdw blurRad="38100" dist="38100" dir="2700000">
                    <a:srgbClr val="C0C0C0"/>
                  </a:outerShdw>
                </a:effectLst>
              </a:rPr>
              <a:t>）</a:t>
            </a:r>
            <a:endParaRPr lang="zh-CN" altLang="en-US" sz="2800" b="1" strike="noStrike" noProof="1" dirty="0">
              <a:solidFill>
                <a:srgbClr val="FFFF00"/>
              </a:solidFill>
              <a:effectLst>
                <a:outerShdw blurRad="38100" dist="38100" dir="2700000">
                  <a:srgbClr val="C0C0C0"/>
                </a:outerShdw>
              </a:effectLst>
            </a:endParaRPr>
          </a:p>
          <a:p>
            <a:pPr fontAlgn="base"/>
            <a:endParaRPr lang="zh-CN" altLang="en-US" b="1" strike="noStrike" noProof="1" dirty="0">
              <a:solidFill>
                <a:srgbClr val="FFFF00"/>
              </a:solidFill>
              <a:effectLst>
                <a:outerShdw blurRad="38100" dist="38100" dir="2700000">
                  <a:srgbClr val="C0C0C0"/>
                </a:outerShdw>
              </a:effectLst>
            </a:endParaRPr>
          </a:p>
          <a:p>
            <a:pPr fontAlgn="base"/>
            <a:r>
              <a:rPr lang="zh-CN" altLang="en-US" b="1" strike="noStrike" noProof="1" dirty="0">
                <a:solidFill>
                  <a:srgbClr val="FFFF00"/>
                </a:solidFill>
                <a:effectLst>
                  <a:outerShdw blurRad="38100" dist="38100" dir="2700000">
                    <a:srgbClr val="C0C0C0"/>
                  </a:outerShdw>
                </a:effectLst>
              </a:rPr>
              <a:t>    院前急救人员          </a:t>
            </a:r>
            <a:r>
              <a:rPr lang="en-US" altLang="x-none" b="1" strike="noStrike" noProof="1">
                <a:solidFill>
                  <a:srgbClr val="FFFF00"/>
                </a:solidFill>
                <a:effectLst>
                  <a:outerShdw blurRad="38100" dist="38100" dir="2700000">
                    <a:srgbClr val="C0C0C0"/>
                  </a:outerShdw>
                </a:effectLst>
              </a:rPr>
              <a:t>12                   4</a:t>
            </a:r>
            <a:endParaRPr lang="en-US" altLang="x-none" b="1" strike="noStrike" noProof="1">
              <a:solidFill>
                <a:srgbClr val="FFFF00"/>
              </a:solidFill>
              <a:effectLst>
                <a:outerShdw blurRad="38100" dist="38100" dir="2700000">
                  <a:srgbClr val="C0C0C0"/>
                </a:outerShdw>
              </a:effectLst>
            </a:endParaRPr>
          </a:p>
          <a:p>
            <a:pPr fontAlgn="base"/>
            <a:r>
              <a:rPr lang="en-US" altLang="x-none" b="1" strike="noStrike" noProof="1">
                <a:solidFill>
                  <a:srgbClr val="FFFF00"/>
                </a:solidFill>
                <a:effectLst>
                  <a:outerShdw blurRad="38100" dist="38100" dir="2700000">
                    <a:srgbClr val="C0C0C0"/>
                  </a:outerShdw>
                </a:effectLst>
              </a:rPr>
              <a:t>    </a:t>
            </a:r>
            <a:r>
              <a:rPr lang="zh-CN" altLang="en-US" b="1" strike="noStrike" noProof="1" dirty="0">
                <a:solidFill>
                  <a:srgbClr val="FFFF00"/>
                </a:solidFill>
                <a:effectLst>
                  <a:outerShdw blurRad="38100" dist="38100" dir="2700000">
                    <a:srgbClr val="C0C0C0"/>
                  </a:outerShdw>
                </a:effectLst>
              </a:rPr>
              <a:t>消防队员                   </a:t>
            </a:r>
            <a:r>
              <a:rPr lang="en-US" altLang="x-none" b="1" strike="noStrike" noProof="1">
                <a:solidFill>
                  <a:srgbClr val="FFFF00"/>
                </a:solidFill>
                <a:effectLst>
                  <a:outerShdw blurRad="38100" dist="38100" dir="2700000">
                    <a:srgbClr val="C0C0C0"/>
                  </a:outerShdw>
                </a:effectLst>
              </a:rPr>
              <a:t>9                   6</a:t>
            </a:r>
            <a:endParaRPr lang="en-US" altLang="x-none" b="1" strike="noStrike" noProof="1">
              <a:solidFill>
                <a:srgbClr val="FFFF00"/>
              </a:solidFill>
              <a:effectLst>
                <a:outerShdw blurRad="38100" dist="38100" dir="2700000">
                  <a:srgbClr val="C0C0C0"/>
                </a:outerShdw>
              </a:effectLst>
            </a:endParaRPr>
          </a:p>
          <a:p>
            <a:pPr fontAlgn="base"/>
            <a:r>
              <a:rPr lang="en-US" altLang="x-none" b="1" strike="noStrike" noProof="1">
                <a:solidFill>
                  <a:srgbClr val="FFFF00"/>
                </a:solidFill>
                <a:effectLst>
                  <a:outerShdw blurRad="38100" dist="38100" dir="2700000">
                    <a:srgbClr val="C0C0C0"/>
                  </a:outerShdw>
                </a:effectLst>
              </a:rPr>
              <a:t>    </a:t>
            </a:r>
            <a:r>
              <a:rPr lang="zh-CN" altLang="en-US" b="1" strike="noStrike" noProof="1" dirty="0">
                <a:solidFill>
                  <a:srgbClr val="FFFF00"/>
                </a:solidFill>
                <a:effectLst>
                  <a:outerShdw blurRad="38100" dist="38100" dir="2700000">
                    <a:srgbClr val="C0C0C0"/>
                  </a:outerShdw>
                </a:effectLst>
              </a:rPr>
              <a:t>警察                        </a:t>
            </a:r>
            <a:r>
              <a:rPr lang="en-US" altLang="x-none" b="1" strike="noStrike" noProof="1">
                <a:solidFill>
                  <a:srgbClr val="FFFF00"/>
                </a:solidFill>
                <a:effectLst>
                  <a:outerShdw blurRad="38100" dist="38100" dir="2700000">
                    <a:srgbClr val="C0C0C0"/>
                  </a:outerShdw>
                </a:effectLst>
              </a:rPr>
              <a:t>&lt;6                   58</a:t>
            </a:r>
            <a:endParaRPr lang="en-US" altLang="x-none" b="1" strike="noStrike" noProof="1">
              <a:solidFill>
                <a:srgbClr val="FFFF00"/>
              </a:solidFill>
              <a:effectLst>
                <a:outerShdw blurRad="38100" dist="38100" dir="2700000">
                  <a:srgbClr val="C0C0C0"/>
                </a:outerShdw>
              </a:effectLst>
            </a:endParaRPr>
          </a:p>
          <a:p>
            <a:pPr fontAlgn="base"/>
            <a:r>
              <a:rPr lang="en-US" altLang="x-none" b="1" strike="noStrike" noProof="1">
                <a:solidFill>
                  <a:srgbClr val="FFFF00"/>
                </a:solidFill>
                <a:effectLst>
                  <a:outerShdw blurRad="38100" dist="38100" dir="2700000">
                    <a:srgbClr val="C0C0C0"/>
                  </a:outerShdw>
                </a:effectLst>
              </a:rPr>
              <a:t>    </a:t>
            </a:r>
            <a:r>
              <a:rPr lang="zh-CN" altLang="en-US" b="1" strike="noStrike" noProof="1" dirty="0">
                <a:solidFill>
                  <a:srgbClr val="FFFF00"/>
                </a:solidFill>
                <a:effectLst>
                  <a:outerShdw blurRad="38100" dist="38100" dir="2700000">
                    <a:srgbClr val="C0C0C0"/>
                  </a:outerShdw>
                </a:effectLst>
              </a:rPr>
              <a:t>赌场人员                 </a:t>
            </a:r>
            <a:r>
              <a:rPr lang="en-US" altLang="x-none" b="1" strike="noStrike" noProof="1">
                <a:solidFill>
                  <a:srgbClr val="FFFF00"/>
                </a:solidFill>
                <a:effectLst>
                  <a:outerShdw blurRad="38100" dist="38100" dir="2700000">
                    <a:srgbClr val="C0C0C0"/>
                  </a:outerShdw>
                </a:effectLst>
              </a:rPr>
              <a:t>&lt;3                   74</a:t>
            </a:r>
            <a:endParaRPr lang="en-US" altLang="x-none" b="1" strike="noStrike" noProof="1">
              <a:solidFill>
                <a:srgbClr val="FFFF00"/>
              </a:solidFill>
              <a:effectLst>
                <a:outerShdw blurRad="38100" dist="38100" dir="2700000">
                  <a:srgbClr val="C0C0C0"/>
                </a:outerShdw>
              </a:effectLst>
            </a:endParaRPr>
          </a:p>
          <a:p>
            <a:pPr fontAlgn="base"/>
            <a:endParaRPr lang="zh-CN" altLang="en-US" b="1" strike="noStrike" noProof="1" dirty="0">
              <a:solidFill>
                <a:srgbClr val="FF0000"/>
              </a:solidFill>
              <a:effectLst>
                <a:outerShdw blurRad="38100" dist="38100" dir="2700000">
                  <a:srgbClr val="C0C0C0"/>
                </a:outerShdw>
              </a:effectLst>
            </a:endParaRPr>
          </a:p>
          <a:p>
            <a:pPr fontAlgn="base"/>
            <a:endParaRPr lang="zh-CN" altLang="en-US" strike="noStrike" noProof="1" dirty="0">
              <a:solidFill>
                <a:schemeClr val="bg1"/>
              </a:solidFill>
            </a:endParaRPr>
          </a:p>
        </p:txBody>
      </p:sp>
      <p:sp>
        <p:nvSpPr>
          <p:cNvPr id="26627" name="直接连接符 28675"/>
          <p:cNvSpPr/>
          <p:nvPr/>
        </p:nvSpPr>
        <p:spPr>
          <a:xfrm>
            <a:off x="900113" y="3213100"/>
            <a:ext cx="7056437" cy="0"/>
          </a:xfrm>
          <a:prstGeom prst="line">
            <a:avLst/>
          </a:prstGeom>
          <a:ln w="9525" cap="flat" cmpd="sng">
            <a:solidFill>
              <a:srgbClr val="FFFF00"/>
            </a:solidFill>
            <a:prstDash val="solid"/>
            <a:round/>
            <a:headEnd type="none" w="med" len="med"/>
            <a:tailEnd type="none" w="med" len="med"/>
          </a:ln>
        </p:spPr>
      </p:sp>
      <p:sp>
        <p:nvSpPr>
          <p:cNvPr id="26628" name="直接连接符 28676"/>
          <p:cNvSpPr/>
          <p:nvPr/>
        </p:nvSpPr>
        <p:spPr>
          <a:xfrm>
            <a:off x="900113" y="6021388"/>
            <a:ext cx="7127875" cy="0"/>
          </a:xfrm>
          <a:prstGeom prst="line">
            <a:avLst/>
          </a:prstGeom>
          <a:ln w="9525" cap="flat" cmpd="sng">
            <a:solidFill>
              <a:srgbClr val="FFFF00"/>
            </a:solidFill>
            <a:prstDash val="solid"/>
            <a:round/>
            <a:headEnd type="none" w="med" len="med"/>
            <a:tailEnd type="none" w="med" len="med"/>
          </a:ln>
        </p:spPr>
      </p:sp>
    </p:spTree>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标题 29697"/>
          <p:cNvSpPr>
            <a:spLocks noGrp="1"/>
          </p:cNvSpPr>
          <p:nvPr>
            <p:ph type="title"/>
          </p:nvPr>
        </p:nvSpPr>
        <p:spPr/>
        <p:txBody>
          <a:bodyPr anchor="ctr"/>
          <a:p>
            <a:pPr fontAlgn="base"/>
            <a:r>
              <a:rPr lang="zh-CN" altLang="en-US" b="1" strike="noStrike" noProof="1" dirty="0">
                <a:solidFill>
                  <a:srgbClr val="FF0000"/>
                </a:solidFill>
                <a:latin typeface="黑体" panose="02010609060101010101" pitchFamily="49" charset="-122"/>
                <a:ea typeface="黑体" panose="02010609060101010101" pitchFamily="49" charset="-122"/>
              </a:rPr>
              <a:t>除颤后不需立即评估</a:t>
            </a:r>
            <a:endParaRPr lang="zh-CN" altLang="en-US" b="1" strike="noStrike" noProof="1" dirty="0">
              <a:solidFill>
                <a:srgbClr val="FF0000"/>
              </a:solidFill>
              <a:latin typeface="黑体" panose="02010609060101010101" pitchFamily="49" charset="-122"/>
              <a:ea typeface="黑体" panose="02010609060101010101" pitchFamily="49" charset="-122"/>
            </a:endParaRPr>
          </a:p>
        </p:txBody>
      </p:sp>
      <p:sp>
        <p:nvSpPr>
          <p:cNvPr id="27650" name="文本占位符 29698"/>
          <p:cNvSpPr>
            <a:spLocks noGrp="1"/>
          </p:cNvSpPr>
          <p:nvPr>
            <p:ph idx="1"/>
          </p:nvPr>
        </p:nvSpPr>
        <p:spPr/>
        <p:txBody>
          <a:bodyPr anchor="t"/>
          <a:p>
            <a:pPr>
              <a:lnSpc>
                <a:spcPct val="80000"/>
              </a:lnSpc>
              <a:buClr>
                <a:srgbClr val="FFFF00"/>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心室颤动终止数分钟内，患者心脏还处于“静止”状态，不能有效泵血，此时进行循环状态的检查和评估既不准确也无必要</a:t>
            </a:r>
            <a:endParaRPr lang="zh-CN" altLang="en-US" dirty="0">
              <a:solidFill>
                <a:srgbClr val="FFFF00"/>
              </a:solidFill>
              <a:latin typeface="黑体" panose="02010609060101010101" pitchFamily="49" charset="-122"/>
              <a:ea typeface="黑体" panose="02010609060101010101" pitchFamily="49" charset="-122"/>
            </a:endParaRPr>
          </a:p>
          <a:p>
            <a:pPr>
              <a:lnSpc>
                <a:spcPct val="80000"/>
              </a:lnSpc>
              <a:buClr>
                <a:srgbClr val="FFFF00"/>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立即实施有效的胸外心脏按压能将电击后的无脉心电活动转复为有血流灌注心律</a:t>
            </a:r>
            <a:endParaRPr lang="zh-CN" altLang="en-US" dirty="0">
              <a:solidFill>
                <a:srgbClr val="FFFF00"/>
              </a:solidFill>
              <a:latin typeface="黑体" panose="02010609060101010101" pitchFamily="49" charset="-122"/>
              <a:ea typeface="黑体" panose="02010609060101010101" pitchFamily="49" charset="-122"/>
            </a:endParaRPr>
          </a:p>
          <a:p>
            <a:pPr>
              <a:lnSpc>
                <a:spcPct val="80000"/>
              </a:lnSpc>
              <a:buClr>
                <a:srgbClr val="FFFF00"/>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如果第一次电击失败，胸部按压可以提高氧和基质酶作用物转到心肌，使再次除颤易于成功</a:t>
            </a:r>
            <a:endParaRPr lang="zh-CN" altLang="en-US" dirty="0">
              <a:solidFill>
                <a:srgbClr val="FFFF00"/>
              </a:solidFill>
              <a:latin typeface="黑体" panose="02010609060101010101" pitchFamily="49" charset="-122"/>
              <a:ea typeface="黑体" panose="02010609060101010101" pitchFamily="49" charset="-122"/>
            </a:endParaRPr>
          </a:p>
          <a:p>
            <a:pPr>
              <a:lnSpc>
                <a:spcPct val="80000"/>
              </a:lnSpc>
              <a:buClr>
                <a:srgbClr val="FFFF00"/>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双相波除颤有效率</a:t>
            </a:r>
            <a:r>
              <a:rPr lang="zh-CN" altLang="en-US" sz="2800" dirty="0">
                <a:solidFill>
                  <a:srgbClr val="FFFF00"/>
                </a:solidFill>
              </a:rPr>
              <a:t>＞</a:t>
            </a:r>
            <a:r>
              <a:rPr lang="en-US" altLang="x-none" sz="2800">
                <a:solidFill>
                  <a:srgbClr val="FFFF00"/>
                </a:solidFill>
              </a:rPr>
              <a:t>90%</a:t>
            </a:r>
            <a:r>
              <a:rPr lang="zh-CN" altLang="en-US" sz="2800" dirty="0">
                <a:solidFill>
                  <a:srgbClr val="FFFF00"/>
                </a:solidFill>
                <a:latin typeface="黑体" panose="02010609060101010101" pitchFamily="49" charset="-122"/>
                <a:ea typeface="黑体" panose="02010609060101010101" pitchFamily="49" charset="-122"/>
              </a:rPr>
              <a:t>，中断胸外按压而去评估检查，得不偿失</a:t>
            </a:r>
            <a:endParaRPr lang="zh-CN" altLang="en-US" sz="2800" dirty="0">
              <a:solidFill>
                <a:srgbClr val="FFFF00"/>
              </a:solidFill>
              <a:latin typeface="黑体" panose="02010609060101010101" pitchFamily="49" charset="-122"/>
              <a:ea typeface="黑体" panose="02010609060101010101" pitchFamily="49" charset="-122"/>
            </a:endParaRPr>
          </a:p>
          <a:p>
            <a:pPr>
              <a:lnSpc>
                <a:spcPct val="80000"/>
              </a:lnSpc>
            </a:pPr>
            <a:endParaRPr lang="zh-CN" altLang="en-US" sz="2800"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标题 30721"/>
          <p:cNvSpPr>
            <a:spLocks noGrp="1"/>
          </p:cNvSpPr>
          <p:nvPr>
            <p:ph type="title"/>
          </p:nvPr>
        </p:nvSpPr>
        <p:spPr/>
        <p:txBody>
          <a:bodyPr anchor="ctr"/>
          <a:p>
            <a:pPr fontAlgn="base"/>
            <a:r>
              <a:rPr lang="zh-CN" altLang="en-US" sz="4000" b="1" strike="noStrike" noProof="1" dirty="0">
                <a:solidFill>
                  <a:srgbClr val="FF0000"/>
                </a:solidFill>
                <a:latin typeface="Arial" panose="020B0604020202020204" pitchFamily="34" charset="0"/>
                <a:ea typeface="黑体" panose="02010609060101010101" pitchFamily="49" charset="-122"/>
                <a:cs typeface="+mn-cs"/>
              </a:rPr>
              <a:t>先给予电击与先进行CPR</a:t>
            </a:r>
            <a:endParaRPr lang="zh-CN" altLang="en-US" sz="4000" b="1" strike="noStrike" noProof="1" dirty="0">
              <a:solidFill>
                <a:srgbClr val="FF0000"/>
              </a:solidFill>
              <a:latin typeface="Arial" panose="020B0604020202020204" pitchFamily="34" charset="0"/>
              <a:ea typeface="黑体" panose="02010609060101010101" pitchFamily="49" charset="-122"/>
              <a:cs typeface="+mn-cs"/>
            </a:endParaRPr>
          </a:p>
        </p:txBody>
      </p:sp>
      <p:sp>
        <p:nvSpPr>
          <p:cNvPr id="28674" name="文本占位符 30722"/>
          <p:cNvSpPr>
            <a:spLocks noGrp="1"/>
          </p:cNvSpPr>
          <p:nvPr>
            <p:ph idx="1"/>
          </p:nvPr>
        </p:nvSpPr>
        <p:spPr/>
        <p:txBody>
          <a:bodyPr anchor="t"/>
          <a:p>
            <a:endParaRPr lang="zh-CN" altLang="en-US" dirty="0">
              <a:solidFill>
                <a:schemeClr val="bg1"/>
              </a:solidFill>
              <a:latin typeface="黑体" panose="02010609060101010101" pitchFamily="49" charset="-122"/>
              <a:ea typeface="黑体" panose="02010609060101010101" pitchFamily="49" charset="-122"/>
            </a:endParaRPr>
          </a:p>
          <a:p>
            <a:pPr>
              <a:lnSpc>
                <a:spcPct val="105000"/>
              </a:lnSpc>
              <a:buClr>
                <a:srgbClr val="FFFF99"/>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任何救护者目睹发生院外心脏骤停且现场有</a:t>
            </a:r>
            <a:r>
              <a:rPr lang="zh-CN" altLang="en-US" sz="4000" b="1" dirty="0">
                <a:solidFill>
                  <a:srgbClr val="FFFF00"/>
                </a:solidFill>
                <a:latin typeface="Arial" panose="020B0604020202020204" pitchFamily="34" charset="0"/>
                <a:ea typeface="黑体" panose="02010609060101010101" pitchFamily="49" charset="-122"/>
              </a:rPr>
              <a:t>AED</a:t>
            </a:r>
            <a:r>
              <a:rPr lang="zh-CN" altLang="en-US" dirty="0">
                <a:solidFill>
                  <a:srgbClr val="FFFF00"/>
                </a:solidFill>
                <a:latin typeface="黑体" panose="02010609060101010101" pitchFamily="49" charset="-122"/>
                <a:ea typeface="黑体" panose="02010609060101010101" pitchFamily="49" charset="-122"/>
              </a:rPr>
              <a:t>，救护者应从胸外按压开始心肺复苏，尽快使用</a:t>
            </a:r>
            <a:r>
              <a:rPr lang="en-US" altLang="x-none">
                <a:solidFill>
                  <a:srgbClr val="FFFF00"/>
                </a:solidFill>
                <a:latin typeface="黑体" panose="02010609060101010101" pitchFamily="49" charset="-122"/>
                <a:ea typeface="黑体" panose="02010609060101010101" pitchFamily="49" charset="-122"/>
              </a:rPr>
              <a:t>AED</a:t>
            </a:r>
            <a:endParaRPr lang="zh-CN" altLang="en-US" dirty="0">
              <a:solidFill>
                <a:srgbClr val="FFFF00"/>
              </a:solidFill>
              <a:latin typeface="黑体" panose="02010609060101010101" pitchFamily="49" charset="-122"/>
              <a:ea typeface="黑体" panose="02010609060101010101" pitchFamily="49" charset="-122"/>
            </a:endParaRPr>
          </a:p>
          <a:p>
            <a:pPr>
              <a:buClr>
                <a:srgbClr val="FFFF00"/>
              </a:buClr>
              <a:buSzPct val="75000"/>
              <a:buFont typeface="Wingdings" panose="05000000000000000000" pitchFamily="2" charset="2"/>
              <a:buChar char="l"/>
            </a:pPr>
            <a:r>
              <a:rPr lang="zh-CN" altLang="en-US" dirty="0">
                <a:solidFill>
                  <a:srgbClr val="FFFF00"/>
                </a:solidFill>
                <a:latin typeface="黑体" panose="02010609060101010101" pitchFamily="49" charset="-122"/>
                <a:ea typeface="黑体" panose="02010609060101010101" pitchFamily="49" charset="-122"/>
              </a:rPr>
              <a:t>院外无目击心脏骤停时，先给</a:t>
            </a:r>
            <a:r>
              <a:rPr lang="en-US" altLang="x-none">
                <a:solidFill>
                  <a:srgbClr val="FFFF00"/>
                </a:solidFill>
                <a:latin typeface="华文中宋" panose="02010600040101010101" pitchFamily="2" charset="-122"/>
                <a:ea typeface="华文中宋" panose="02010600040101010101" pitchFamily="2" charset="-122"/>
              </a:rPr>
              <a:t>1½ ~3</a:t>
            </a:r>
            <a:r>
              <a:rPr lang="zh-CN" altLang="en-US" dirty="0">
                <a:solidFill>
                  <a:srgbClr val="FFFF00"/>
                </a:solidFill>
                <a:latin typeface="华文中宋" panose="02010600040101010101" pitchFamily="2" charset="-122"/>
                <a:ea typeface="华文中宋" panose="02010600040101010101" pitchFamily="2" charset="-122"/>
              </a:rPr>
              <a:t>分钟</a:t>
            </a:r>
            <a:r>
              <a:rPr lang="en-US" altLang="x-none">
                <a:solidFill>
                  <a:srgbClr val="FFFF00"/>
                </a:solidFill>
                <a:latin typeface="黑体" panose="02010609060101010101" pitchFamily="49" charset="-122"/>
                <a:ea typeface="黑体" panose="02010609060101010101" pitchFamily="49" charset="-122"/>
              </a:rPr>
              <a:t>CPR</a:t>
            </a:r>
            <a:r>
              <a:rPr lang="zh-CN" altLang="en-US" dirty="0">
                <a:solidFill>
                  <a:srgbClr val="FFFF00"/>
                </a:solidFill>
                <a:latin typeface="黑体" panose="02010609060101010101" pitchFamily="49" charset="-122"/>
                <a:ea typeface="黑体" panose="02010609060101010101" pitchFamily="49" charset="-122"/>
              </a:rPr>
              <a:t>，再检查心律，必要时除颤</a:t>
            </a:r>
            <a:endParaRPr lang="zh-CN" altLang="en-US" dirty="0">
              <a:solidFill>
                <a:srgbClr val="FFFF00"/>
              </a:solidFill>
              <a:latin typeface="黑体" panose="02010609060101010101" pitchFamily="49" charset="-122"/>
              <a:ea typeface="黑体" panose="02010609060101010101" pitchFamily="49" charset="-122"/>
            </a:endParaRPr>
          </a:p>
          <a:p>
            <a:endParaRPr lang="zh-CN" altLang="en-US" dirty="0">
              <a:solidFill>
                <a:srgbClr val="FFFF00"/>
              </a:solidFill>
              <a:latin typeface="黑体" panose="02010609060101010101" pitchFamily="49" charset="-122"/>
              <a:ea typeface="黑体" panose="02010609060101010101" pitchFamily="49" charset="-122"/>
            </a:endParaRPr>
          </a:p>
          <a:p>
            <a:endParaRPr lang="zh-CN" altLang="en-US"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文本占位符 31745"/>
          <p:cNvSpPr>
            <a:spLocks noGrp="1"/>
          </p:cNvSpPr>
          <p:nvPr>
            <p:ph idx="1"/>
          </p:nvPr>
        </p:nvSpPr>
        <p:spPr/>
        <p:txBody>
          <a:bodyPr anchor="t"/>
          <a:p>
            <a:pPr>
              <a:lnSpc>
                <a:spcPct val="128000"/>
              </a:lnSpc>
              <a:buSzPct val="75000"/>
              <a:buFont typeface="Wingdings" panose="05000000000000000000" pitchFamily="2" charset="2"/>
              <a:buChar char="l"/>
            </a:pPr>
            <a:r>
              <a:rPr lang="zh-CN" altLang="en-US" b="1" dirty="0">
                <a:solidFill>
                  <a:srgbClr val="FFFF00"/>
                </a:solidFill>
                <a:latin typeface="黑体" panose="02010609060101010101" pitchFamily="49" charset="-122"/>
                <a:ea typeface="黑体" panose="02010609060101010101" pitchFamily="49" charset="-122"/>
              </a:rPr>
              <a:t>实施公众早期除颤计划有利于降低因室颤引起心脏骤停患者的死亡率</a:t>
            </a:r>
            <a:endParaRPr lang="zh-CN" altLang="en-US" b="1" dirty="0">
              <a:solidFill>
                <a:srgbClr val="FFFF00"/>
              </a:solidFill>
              <a:latin typeface="黑体" panose="02010609060101010101" pitchFamily="49" charset="-122"/>
              <a:ea typeface="黑体" panose="02010609060101010101" pitchFamily="49" charset="-122"/>
            </a:endParaRPr>
          </a:p>
          <a:p>
            <a:pPr>
              <a:lnSpc>
                <a:spcPct val="128000"/>
              </a:lnSpc>
              <a:buSzPct val="75000"/>
              <a:buFont typeface="Wingdings" panose="05000000000000000000" pitchFamily="2" charset="2"/>
              <a:buChar char="l"/>
            </a:pPr>
            <a:r>
              <a:rPr lang="zh-CN" altLang="en-US" b="1" dirty="0">
                <a:solidFill>
                  <a:srgbClr val="FFFF00"/>
                </a:solidFill>
                <a:latin typeface="黑体" panose="02010609060101010101" pitchFamily="49" charset="-122"/>
                <a:ea typeface="黑体" panose="02010609060101010101" pitchFamily="49" charset="-122"/>
              </a:rPr>
              <a:t>建议在心脏病高发的公共场所（每</a:t>
            </a:r>
            <a:r>
              <a:rPr lang="en-US" altLang="x-none" b="1">
                <a:solidFill>
                  <a:srgbClr val="FFFF00"/>
                </a:solidFill>
                <a:latin typeface="黑体" panose="02010609060101010101" pitchFamily="49" charset="-122"/>
                <a:ea typeface="黑体" panose="02010609060101010101" pitchFamily="49" charset="-122"/>
              </a:rPr>
              <a:t>5</a:t>
            </a:r>
            <a:r>
              <a:rPr lang="zh-CN" altLang="en-US" b="1" dirty="0">
                <a:solidFill>
                  <a:srgbClr val="FFFF00"/>
                </a:solidFill>
                <a:latin typeface="黑体" panose="02010609060101010101" pitchFamily="49" charset="-122"/>
                <a:ea typeface="黑体" panose="02010609060101010101" pitchFamily="49" charset="-122"/>
              </a:rPr>
              <a:t>年发生一例心跳骤停）设置</a:t>
            </a:r>
            <a:r>
              <a:rPr lang="en-US" altLang="x-none" b="1">
                <a:solidFill>
                  <a:srgbClr val="FFFF00"/>
                </a:solidFill>
                <a:latin typeface="黑体" panose="02010609060101010101" pitchFamily="49" charset="-122"/>
                <a:ea typeface="黑体" panose="02010609060101010101" pitchFamily="49" charset="-122"/>
              </a:rPr>
              <a:t>AED</a:t>
            </a:r>
            <a:r>
              <a:rPr lang="zh-CN" altLang="en-US" b="1" dirty="0">
                <a:solidFill>
                  <a:srgbClr val="FFFF00"/>
                </a:solidFill>
                <a:latin typeface="黑体" panose="02010609060101010101" pitchFamily="49" charset="-122"/>
                <a:ea typeface="黑体" panose="02010609060101010101" pitchFamily="49" charset="-122"/>
              </a:rPr>
              <a:t>，并保证进行早期心脏电除颤</a:t>
            </a:r>
            <a:endParaRPr lang="zh-CN" altLang="en-US" b="1" dirty="0">
              <a:solidFill>
                <a:srgbClr val="FFFF00"/>
              </a:solidFill>
              <a:latin typeface="黑体" panose="02010609060101010101" pitchFamily="49" charset="-122"/>
              <a:ea typeface="黑体" panose="02010609060101010101" pitchFamily="49" charset="-122"/>
            </a:endParaRPr>
          </a:p>
          <a:p>
            <a:endParaRPr lang="zh-CN" altLang="en-US" dirty="0">
              <a:solidFill>
                <a:srgbClr val="FFFF00"/>
              </a:solidFill>
              <a:latin typeface="黑体" panose="02010609060101010101" pitchFamily="49" charset="-122"/>
              <a:ea typeface="黑体" panose="02010609060101010101" pitchFamily="49" charset="-122"/>
            </a:endParaRPr>
          </a:p>
          <a:p>
            <a:endParaRPr lang="zh-CN"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标题 32769"/>
          <p:cNvSpPr>
            <a:spLocks noGrp="1"/>
          </p:cNvSpPr>
          <p:nvPr>
            <p:ph type="title"/>
          </p:nvPr>
        </p:nvSpPr>
        <p:spPr>
          <a:xfrm>
            <a:off x="457200" y="228600"/>
            <a:ext cx="3609975" cy="1143000"/>
          </a:xfrm>
        </p:spPr>
        <p:txBody>
          <a:bodyPr anchor="ctr"/>
          <a:p>
            <a:pPr fontAlgn="base"/>
            <a:r>
              <a:rPr lang="en-US" altLang="x-none" strike="noStrike" noProof="1">
                <a:solidFill>
                  <a:srgbClr val="FFFF00"/>
                </a:solidFill>
                <a:latin typeface="黑体" panose="02010609060101010101" pitchFamily="49" charset="-122"/>
                <a:ea typeface="黑体" panose="02010609060101010101" pitchFamily="49" charset="-122"/>
              </a:rPr>
              <a:t>AED</a:t>
            </a:r>
            <a:r>
              <a:rPr lang="zh-CN" altLang="en-US" strike="noStrike" noProof="1" dirty="0">
                <a:solidFill>
                  <a:srgbClr val="FFFF00"/>
                </a:solidFill>
                <a:latin typeface="黑体" panose="02010609060101010101" pitchFamily="49" charset="-122"/>
                <a:ea typeface="黑体" panose="02010609060101010101" pitchFamily="49" charset="-122"/>
              </a:rPr>
              <a:t>普及情况</a:t>
            </a:r>
            <a:endParaRPr lang="zh-CN" altLang="en-US" strike="noStrike" noProof="1" dirty="0">
              <a:solidFill>
                <a:srgbClr val="FFFF00"/>
              </a:solidFill>
              <a:latin typeface="黑体" panose="02010609060101010101" pitchFamily="49" charset="-122"/>
              <a:ea typeface="黑体" panose="02010609060101010101" pitchFamily="49" charset="-122"/>
            </a:endParaRPr>
          </a:p>
        </p:txBody>
      </p:sp>
      <p:pic>
        <p:nvPicPr>
          <p:cNvPr id="30722" name="文本占位符 32770" descr="2006061825"/>
          <p:cNvPicPr>
            <a:picLocks noGrp="1" noChangeAspect="1"/>
          </p:cNvPicPr>
          <p:nvPr>
            <p:ph idx="1"/>
          </p:nvPr>
        </p:nvPicPr>
        <p:blipFill>
          <a:blip r:embed="rId1"/>
          <a:stretch>
            <a:fillRect/>
          </a:stretch>
        </p:blipFill>
        <p:spPr>
          <a:xfrm>
            <a:off x="3924300" y="404813"/>
            <a:ext cx="4762500" cy="3960812"/>
          </a:xfrm>
        </p:spPr>
      </p:pic>
      <p:pic>
        <p:nvPicPr>
          <p:cNvPr id="32772" name="Picture 7" descr="10011814347200"/>
          <p:cNvPicPr>
            <a:picLocks noChangeAspect="1"/>
          </p:cNvPicPr>
          <p:nvPr/>
        </p:nvPicPr>
        <p:blipFill>
          <a:blip r:embed="rId2"/>
          <a:stretch>
            <a:fillRect/>
          </a:stretch>
        </p:blipFill>
        <p:spPr>
          <a:xfrm>
            <a:off x="539750" y="1557338"/>
            <a:ext cx="3168650" cy="4752975"/>
          </a:xfrm>
          <a:prstGeom prst="rect">
            <a:avLst/>
          </a:prstGeom>
          <a:noFill/>
          <a:ln w="9525">
            <a:noFill/>
          </a:ln>
        </p:spPr>
      </p:pic>
      <p:pic>
        <p:nvPicPr>
          <p:cNvPr id="32773" name="Picture 7" descr="DSC_0239"/>
          <p:cNvPicPr>
            <a:picLocks noChangeAspect="1"/>
          </p:cNvPicPr>
          <p:nvPr/>
        </p:nvPicPr>
        <p:blipFill>
          <a:blip r:embed="rId3"/>
          <a:stretch>
            <a:fillRect/>
          </a:stretch>
        </p:blipFill>
        <p:spPr>
          <a:xfrm>
            <a:off x="3276600" y="4005263"/>
            <a:ext cx="4679950" cy="25923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wipe(left)">
                                      <p:cBhvr>
                                        <p:cTn id="7" dur="500"/>
                                        <p:tgtEl>
                                          <p:spTgt spid="32772"/>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32773"/>
                                        </p:tgtEl>
                                        <p:attrNameLst>
                                          <p:attrName>style.visibility</p:attrName>
                                        </p:attrNameLst>
                                      </p:cBhvr>
                                      <p:to>
                                        <p:strVal val="visible"/>
                                      </p:to>
                                    </p:set>
                                    <p:animEffect transition="in" filter="strips(downRight)">
                                      <p:cBhvr>
                                        <p:cTn id="11"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5" name="文本占位符 33793" descr="IMG_5848"/>
          <p:cNvPicPr>
            <a:picLocks noGrp="1" noChangeAspect="1"/>
          </p:cNvPicPr>
          <p:nvPr>
            <p:ph idx="1"/>
          </p:nvPr>
        </p:nvPicPr>
        <p:blipFill>
          <a:blip r:embed="rId1"/>
          <a:stretch>
            <a:fillRect/>
          </a:stretch>
        </p:blipFill>
        <p:spPr>
          <a:xfrm>
            <a:off x="4572000" y="620713"/>
            <a:ext cx="3592513" cy="2879725"/>
          </a:xfrm>
        </p:spPr>
      </p:pic>
      <p:pic>
        <p:nvPicPr>
          <p:cNvPr id="31746" name="图片 33794" descr="IMG_5844"/>
          <p:cNvPicPr>
            <a:picLocks noChangeAspect="1"/>
          </p:cNvPicPr>
          <p:nvPr/>
        </p:nvPicPr>
        <p:blipFill>
          <a:blip r:embed="rId2"/>
          <a:stretch>
            <a:fillRect/>
          </a:stretch>
        </p:blipFill>
        <p:spPr>
          <a:xfrm>
            <a:off x="684213" y="3644900"/>
            <a:ext cx="3671887" cy="2879725"/>
          </a:xfrm>
          <a:prstGeom prst="rect">
            <a:avLst/>
          </a:prstGeom>
          <a:noFill/>
          <a:ln w="9525">
            <a:noFill/>
          </a:ln>
        </p:spPr>
      </p:pic>
      <p:pic>
        <p:nvPicPr>
          <p:cNvPr id="31747" name="图片 33795" descr="IMG_5841"/>
          <p:cNvPicPr>
            <a:picLocks noChangeAspect="1"/>
          </p:cNvPicPr>
          <p:nvPr/>
        </p:nvPicPr>
        <p:blipFill>
          <a:blip r:embed="rId3"/>
          <a:stretch>
            <a:fillRect/>
          </a:stretch>
        </p:blipFill>
        <p:spPr>
          <a:xfrm>
            <a:off x="684213" y="620713"/>
            <a:ext cx="3671887" cy="2879725"/>
          </a:xfrm>
          <a:prstGeom prst="rect">
            <a:avLst/>
          </a:prstGeom>
          <a:noFill/>
          <a:ln w="9525">
            <a:noFill/>
          </a:ln>
        </p:spPr>
      </p:pic>
      <p:pic>
        <p:nvPicPr>
          <p:cNvPr id="31748" name="图片 33796" descr="IMG_5845"/>
          <p:cNvPicPr>
            <a:picLocks noChangeAspect="1"/>
          </p:cNvPicPr>
          <p:nvPr/>
        </p:nvPicPr>
        <p:blipFill>
          <a:blip r:embed="rId4"/>
          <a:stretch>
            <a:fillRect/>
          </a:stretch>
        </p:blipFill>
        <p:spPr>
          <a:xfrm>
            <a:off x="4643438" y="3573463"/>
            <a:ext cx="3600450" cy="2951162"/>
          </a:xfrm>
          <a:prstGeom prst="rect">
            <a:avLst/>
          </a:prstGeom>
          <a:noFill/>
          <a:ln w="9525">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2"/>
          <p:cNvSpPr>
            <a:spLocks noGrp="1" noChangeArrowheads="1"/>
          </p:cNvSpPr>
          <p:nvPr/>
        </p:nvSpPr>
        <p:spPr bwMode="auto">
          <a:xfrm>
            <a:off x="468313" y="1412875"/>
            <a:ext cx="8226425" cy="3455988"/>
          </a:xfrm>
          <a:prstGeom prst="rect">
            <a:avLst/>
          </a:prstGeom>
          <a:noFill/>
          <a:ln w="9525">
            <a:noFill/>
            <a:miter lim="800000"/>
          </a:ln>
          <a:effectLst/>
        </p:spPr>
        <p:txBody>
          <a:bodyPr lIns="90000" tIns="46800" rIns="90000" bIns="46800"/>
          <a:lstStyle/>
          <a:p>
            <a:pPr marL="342900" marR="0" lvl="0" indent="-342900" algn="l" defTabSz="914400" rtl="0" eaLnBrk="1" fontAlgn="base" latinLnBrk="0" hangingPunct="1">
              <a:lnSpc>
                <a:spcPct val="100000"/>
              </a:lnSpc>
              <a:spcBef>
                <a:spcPct val="20000"/>
              </a:spcBef>
              <a:spcAft>
                <a:spcPct val="0"/>
              </a:spcAft>
              <a:buClr>
                <a:schemeClr val="tx2"/>
              </a:buClr>
              <a:buSzTx/>
              <a:buFontTx/>
              <a:buChar char="•"/>
              <a:defRPr/>
            </a:pPr>
            <a:endParaRPr kumimoji="0" lang="zh-CN" altLang="en-US" sz="5400" b="1" i="0" u="none" strike="noStrike" kern="1200" cap="none" spc="0" normalizeH="0" baseline="0" noProof="0" smtClean="0">
              <a:ln>
                <a:noFill/>
              </a:ln>
              <a:solidFill>
                <a:schemeClr val="tx1"/>
              </a:solidFill>
              <a:effectLst>
                <a:outerShdw blurRad="38100" dist="38100" dir="2700000" algn="tl">
                  <a:srgbClr val="000000"/>
                </a:outerShdw>
              </a:effectLst>
              <a:uLnTx/>
              <a:uFillTx/>
              <a:latin typeface="Arial" panose="020B0604020202020204" pitchFamily="34" charset="0"/>
              <a:ea typeface="黑体" panose="02010609060101010101" pitchFamily="49" charset="-122"/>
              <a:cs typeface="+mn-cs"/>
            </a:endParaRPr>
          </a:p>
          <a:p>
            <a:pPr marL="342900" marR="0" lvl="0" indent="-342900" algn="l" defTabSz="914400" rtl="0" eaLnBrk="1" fontAlgn="base" latinLnBrk="0" hangingPunct="1">
              <a:lnSpc>
                <a:spcPct val="100000"/>
              </a:lnSpc>
              <a:spcBef>
                <a:spcPct val="20000"/>
              </a:spcBef>
              <a:spcAft>
                <a:spcPct val="0"/>
              </a:spcAft>
              <a:buClr>
                <a:schemeClr val="tx2"/>
              </a:buClr>
              <a:buSzTx/>
              <a:buFontTx/>
              <a:buChar char="•"/>
              <a:defRPr/>
            </a:pPr>
            <a:r>
              <a:rPr kumimoji="0" lang="zh-CN" altLang="en-US" sz="54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   </a:t>
            </a:r>
            <a:r>
              <a:rPr kumimoji="0" lang="zh-CN" altLang="en-US" sz="4000" b="1" i="0" u="none" strike="noStrike" kern="1200" cap="none" spc="0" normalizeH="0" baseline="0" dirty="0">
                <a:solidFill>
                  <a:srgbClr val="FF0000"/>
                </a:solidFill>
                <a:ea typeface="黑体" panose="02010609060101010101" pitchFamily="49" charset="-122"/>
                <a:cs typeface="+mn-cs"/>
              </a:rPr>
              <a:t>五、气道异物梗阻急救法</a:t>
            </a:r>
            <a:endParaRPr kumimoji="0" lang="zh-CN" altLang="en-US" sz="4000" b="1" i="0" u="none" strike="noStrike" kern="1200" cap="none" spc="0" normalizeH="0" baseline="0" dirty="0">
              <a:solidFill>
                <a:srgbClr val="FF0000"/>
              </a:solidFill>
              <a:ea typeface="黑体" panose="02010609060101010101" pitchFamily="49" charset="-122"/>
              <a:cs typeface="+mn-cs"/>
            </a:endParaRPr>
          </a:p>
        </p:txBody>
      </p:sp>
      <p:grpSp>
        <p:nvGrpSpPr>
          <p:cNvPr id="93187" name="Group 3"/>
          <p:cNvGrpSpPr/>
          <p:nvPr/>
        </p:nvGrpSpPr>
        <p:grpSpPr>
          <a:xfrm>
            <a:off x="0" y="1588"/>
            <a:ext cx="9142413" cy="6856412"/>
            <a:chOff x="0" y="0"/>
            <a:chExt cx="5760" cy="4320"/>
          </a:xfrm>
        </p:grpSpPr>
        <p:sp>
          <p:nvSpPr>
            <p:cNvPr id="9318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ndParaRPr>
            </a:p>
          </p:txBody>
        </p:sp>
        <p:sp>
          <p:nvSpPr>
            <p:cNvPr id="9318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ndParaRPr>
            </a:p>
          </p:txBody>
        </p:sp>
        <p:sp>
          <p:nvSpPr>
            <p:cNvPr id="93190" name="Text Box 12"/>
            <p:cNvSpPr txBox="1"/>
            <p:nvPr/>
          </p:nvSpPr>
          <p:spPr>
            <a:xfrm rot="10800000">
              <a:off x="118" y="3996"/>
              <a:ext cx="289" cy="58"/>
            </a:xfrm>
            <a:prstGeom prst="rect">
              <a:avLst/>
            </a:prstGeom>
            <a:noFill/>
            <a:ln w="9525">
              <a:noFill/>
            </a:ln>
          </p:spPr>
          <p:txBody>
            <a:bodyPr rot="10800000" vert="eaVert" wrap="none">
              <a:spAutoFit/>
            </a:bodyPr>
            <a:p>
              <a:endParaRPr lang="zh-CN" altLang="en-US" dirty="0">
                <a:latin typeface="Tahoma" panose="020B0604030504040204" pitchFamily="34" charset="0"/>
              </a:endParaRPr>
            </a:p>
          </p:txBody>
        </p:sp>
        <p:sp>
          <p:nvSpPr>
            <p:cNvPr id="93191" name="Text Box 13"/>
            <p:cNvSpPr txBox="1"/>
            <p:nvPr/>
          </p:nvSpPr>
          <p:spPr>
            <a:xfrm>
              <a:off x="681" y="1056"/>
              <a:ext cx="289" cy="2928"/>
            </a:xfrm>
            <a:prstGeom prst="rect">
              <a:avLst/>
            </a:prstGeom>
            <a:noFill/>
            <a:ln w="9525">
              <a:noFill/>
            </a:ln>
          </p:spPr>
          <p:txBody>
            <a:bodyPr vert="eaVert">
              <a:spAutoFit/>
            </a:bodyPr>
            <a:p>
              <a:endParaRPr lang="zh-CN" altLang="en-US" dirty="0">
                <a:latin typeface="Tahoma" panose="020B0604030504040204" pitchFamily="34" charset="0"/>
              </a:endParaRPr>
            </a:p>
          </p:txBody>
        </p:sp>
        <p:pic>
          <p:nvPicPr>
            <p:cNvPr id="93192" name="Picture 14" descr="Red">
              <a:hlinkClick r:id="rId1" action="ppaction://hlinksldjump"/>
            </p:cNvPr>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22882"/>
                                        </p:tgtEl>
                                        <p:attrNameLst>
                                          <p:attrName>style.visibility</p:attrName>
                                        </p:attrNameLst>
                                      </p:cBhvr>
                                      <p:to>
                                        <p:strVal val="visible"/>
                                      </p:to>
                                    </p:set>
                                    <p:set>
                                      <p:cBhvr>
                                        <p:cTn id="7" dur="455" fill="hold">
                                          <p:stCondLst>
                                            <p:cond delay="0"/>
                                          </p:stCondLst>
                                        </p:cTn>
                                        <p:tgtEl>
                                          <p:spTgt spid="122882"/>
                                        </p:tgtEl>
                                        <p:attrNameLst>
                                          <p:attrName>style.rotation</p:attrName>
                                        </p:attrNameLst>
                                      </p:cBhvr>
                                      <p:to>
                                        <p:strVal val="-45.0"/>
                                      </p:to>
                                    </p:set>
                                    <p:anim calcmode="lin" valueType="num">
                                      <p:cBhvr>
                                        <p:cTn id="8" dur="455" fill="hold">
                                          <p:stCondLst>
                                            <p:cond delay="455"/>
                                          </p:stCondLst>
                                        </p:cTn>
                                        <p:tgtEl>
                                          <p:spTgt spid="122882"/>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9" dur="455" fill="hold">
                                          <p:stCondLst>
                                            <p:cond delay="0"/>
                                          </p:stCondLst>
                                        </p:cTn>
                                        <p:tgtEl>
                                          <p:spTgt spid="12288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2288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2288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bldLvl="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5" name="图片 5" descr="{X(7B)7F8]`K7863$VE_HSE"/>
          <p:cNvPicPr>
            <a:picLocks noChangeAspect="1"/>
          </p:cNvPicPr>
          <p:nvPr/>
        </p:nvPicPr>
        <p:blipFill>
          <a:blip r:embed="rId1"/>
          <a:stretch>
            <a:fillRect/>
          </a:stretch>
        </p:blipFill>
        <p:spPr>
          <a:xfrm>
            <a:off x="2168525" y="2678113"/>
            <a:ext cx="4452938" cy="2657475"/>
          </a:xfrm>
          <a:prstGeom prst="rect">
            <a:avLst/>
          </a:prstGeom>
          <a:noFill/>
          <a:ln w="9525">
            <a:noFill/>
          </a:ln>
        </p:spPr>
      </p:pic>
      <p:sp>
        <p:nvSpPr>
          <p:cNvPr id="6146" name="灯片编号占位符 7"/>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2" name="文本框 1"/>
          <p:cNvSpPr txBox="1"/>
          <p:nvPr/>
        </p:nvSpPr>
        <p:spPr>
          <a:xfrm>
            <a:off x="1254125" y="627063"/>
            <a:ext cx="7116763" cy="1938338"/>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6000" b="1" kern="1200" cap="none" spc="0" normalizeH="0" baseline="0" noProof="1">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ea"/>
              </a:rPr>
              <a:t>生命的拥抱</a:t>
            </a:r>
            <a:r>
              <a:rPr kumimoji="0" lang="en-US" altLang="zh-CN" sz="6000" b="1" kern="1200" cap="none" spc="0" normalizeH="0" baseline="0" noProof="1">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ea"/>
              </a:rPr>
              <a:t>——</a:t>
            </a:r>
            <a:endParaRPr kumimoji="0" lang="en-US" altLang="zh-CN" sz="6000" b="1" kern="1200" cap="none" spc="0" normalizeH="0" baseline="0" noProof="1">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6000" b="1" kern="1200" cap="none" spc="0" normalizeH="0" baseline="0" noProof="1">
                <a:solidFill>
                  <a:srgbClr val="FF0000"/>
                </a:solidFill>
                <a:effectLst>
                  <a:outerShdw blurRad="38100" dist="19050" dir="2700000" algn="tl" rotWithShape="0">
                    <a:schemeClr val="dk1">
                      <a:alpha val="40000"/>
                    </a:schemeClr>
                  </a:outerShdw>
                </a:effectLst>
                <a:latin typeface="微软雅黑" panose="020B0503020204020204" charset="-122"/>
                <a:ea typeface="宋体" panose="02010600030101010101" pitchFamily="2" charset="-122"/>
                <a:cs typeface="+mn-ea"/>
                <a:sym typeface="宋体" panose="02010600030101010101" pitchFamily="2" charset="-122"/>
              </a:rPr>
              <a:t>气道急救，刻不容缓</a:t>
            </a:r>
            <a:r>
              <a:rPr kumimoji="0" lang="zh-CN" altLang="en-US" sz="6000" b="1" kern="1200" cap="none" spc="0" normalizeH="0" baseline="0" noProof="1">
                <a:solidFill>
                  <a:srgbClr val="FF0000"/>
                </a:solidFill>
                <a:latin typeface="微软雅黑" panose="020B0503020204020204" charset="-122"/>
                <a:ea typeface="宋体" panose="02010600030101010101" pitchFamily="2" charset="-122"/>
                <a:cs typeface="+mn-ea"/>
                <a:sym typeface="宋体" panose="02010600030101010101" pitchFamily="2" charset="-122"/>
              </a:rPr>
              <a:t>！</a:t>
            </a:r>
            <a:endParaRPr kumimoji="0" lang="zh-CN" altLang="en-US" sz="6000" kern="1200" cap="none" spc="0" normalizeH="0" baseline="0" noProof="1">
              <a:latin typeface="Arial" panose="020B0604020202020204" pitchFamily="34" charset="0"/>
              <a:ea typeface="宋体" panose="02010600030101010101" pitchFamily="2" charset="-122"/>
              <a:cs typeface="+mn-cs"/>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ppt_x</p:attrName>
                                        </p:attrNameLst>
                                      </p:cBhvr>
                                      <p:tavLst>
                                        <p:tav tm="0">
                                          <p:val>
                                            <p:strVal val="#ppt_x"/>
                                          </p:val>
                                        </p:tav>
                                        <p:tav tm="100000">
                                          <p:val>
                                            <p:strVal val="#ppt_x"/>
                                          </p:val>
                                        </p:tav>
                                      </p:tavLst>
                                    </p:anim>
                                    <p:anim calcmode="lin" valueType="num">
                                      <p:cBhvr>
                                        <p:cTn id="8" dur="10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Rectangle 5"/>
          <p:cNvSpPr/>
          <p:nvPr/>
        </p:nvSpPr>
        <p:spPr>
          <a:xfrm>
            <a:off x="6386513" y="3657600"/>
            <a:ext cx="527050" cy="274638"/>
          </a:xfrm>
          <a:prstGeom prst="rect">
            <a:avLst/>
          </a:prstGeom>
          <a:noFill/>
          <a:ln w="9525">
            <a:noFill/>
          </a:ln>
        </p:spPr>
        <p:txBody>
          <a:bodyPr wrap="none" anchor="ctr">
            <a:spAutoFit/>
          </a:bodyPr>
          <a:p>
            <a:pPr algn="ctr"/>
            <a:r>
              <a:rPr lang="zh-CN" altLang="en-US" sz="1200">
                <a:latin typeface="Times New Roman" panose="02020603050405020304" pitchFamily="18" charset="0"/>
                <a:ea typeface="宋体" panose="02010600030101010101" pitchFamily="2" charset="-122"/>
              </a:rPr>
              <a:t>         </a:t>
            </a:r>
            <a:endParaRPr lang="zh-CN" altLang="en-US">
              <a:latin typeface="微软雅黑" panose="020B0503020204020204" charset="-122"/>
              <a:ea typeface="宋体" panose="02010600030101010101" pitchFamily="2" charset="-122"/>
            </a:endParaRPr>
          </a:p>
        </p:txBody>
      </p:sp>
      <p:sp>
        <p:nvSpPr>
          <p:cNvPr id="8194" name="灯片编号占位符 12"/>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a:solidFill>
                  <a:srgbClr val="898989"/>
                </a:solidFill>
                <a:latin typeface="Franklin Gothic Book" panose="020B0503020102020204" pitchFamily="34" charset="0"/>
                <a:ea typeface="黑体" panose="02010609060101010101" pitchFamily="49" charset="-122"/>
              </a:rPr>
            </a:fld>
            <a:endParaRPr lang="zh-CN" altLang="en-US" sz="1200">
              <a:solidFill>
                <a:srgbClr val="898989"/>
              </a:solidFill>
              <a:latin typeface="Franklin Gothic Book" panose="020B0503020102020204" pitchFamily="34" charset="0"/>
              <a:ea typeface="黑体" panose="02010609060101010101" pitchFamily="49" charset="-122"/>
            </a:endParaRPr>
          </a:p>
        </p:txBody>
      </p:sp>
      <p:sp>
        <p:nvSpPr>
          <p:cNvPr id="4" name="TextBox 8"/>
          <p:cNvSpPr txBox="1"/>
          <p:nvPr/>
        </p:nvSpPr>
        <p:spPr bwMode="auto">
          <a:xfrm>
            <a:off x="560388" y="1100138"/>
            <a:ext cx="2211388" cy="492125"/>
          </a:xfrm>
          <a:prstGeom prst="rect">
            <a:avLst/>
          </a:prstGeom>
          <a:solidFill>
            <a:schemeClr val="accent2">
              <a:lumMod val="75000"/>
            </a:schemeClr>
          </a:solidFill>
        </p:spPr>
        <p:txBody>
          <a:bodyPr wrap="square" lIns="0" tIns="0" rIns="0" bIns="0" anchor="ctr">
            <a:spAutoFit/>
          </a:bodyPr>
          <a:lstStyle/>
          <a:p>
            <a:pPr>
              <a:buFont typeface="Arial" panose="020B0604020202020204" pitchFamily="34" charset="0"/>
              <a:buNone/>
              <a:defRPr/>
            </a:pPr>
            <a:r>
              <a:rPr lang="en-US" altLang="zh-CN" sz="3200" noProof="1">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  </a:t>
            </a:r>
            <a:r>
              <a:rPr lang="zh-CN" altLang="en-US" sz="3200" noProof="1">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学习目标</a:t>
            </a:r>
            <a:endParaRPr lang="en-US" altLang="zh-CN" sz="3200" noProof="1">
              <a:solidFill>
                <a:schemeClr val="bg1">
                  <a:lumMod val="65000"/>
                </a:schemeClr>
              </a:solidFill>
              <a:effectLst>
                <a:outerShdw blurRad="50800" dist="38100" dir="2700000" algn="tl" rotWithShape="0">
                  <a:prstClr val="black">
                    <a:alpha val="40000"/>
                  </a:prstClr>
                </a:outerShdw>
              </a:effectLst>
              <a:ea typeface="微软雅黑" panose="020B0503020204020204" charset="-122"/>
              <a:sym typeface="Arial" panose="020B0604020202020204" pitchFamily="34" charset="0"/>
            </a:endParaRPr>
          </a:p>
        </p:txBody>
      </p:sp>
      <p:sp>
        <p:nvSpPr>
          <p:cNvPr id="2" name="矩形 1"/>
          <p:cNvSpPr/>
          <p:nvPr/>
        </p:nvSpPr>
        <p:spPr>
          <a:xfrm>
            <a:off x="554038" y="2100263"/>
            <a:ext cx="4676775"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1.</a:t>
            </a:r>
            <a:r>
              <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学会识别气道异物梗阻</a:t>
            </a:r>
            <a:endPar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sym typeface="+mn-ea"/>
            </a:endParaRPr>
          </a:p>
        </p:txBody>
      </p:sp>
      <p:sp>
        <p:nvSpPr>
          <p:cNvPr id="6" name="矩形 5"/>
          <p:cNvSpPr/>
          <p:nvPr/>
        </p:nvSpPr>
        <p:spPr>
          <a:xfrm>
            <a:off x="560388" y="3173413"/>
            <a:ext cx="3859213"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2.</a:t>
            </a:r>
            <a:r>
              <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掌握“海氏手法”</a:t>
            </a:r>
            <a:endPar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sym typeface="+mn-ea"/>
            </a:endParaRPr>
          </a:p>
        </p:txBody>
      </p:sp>
      <p:sp>
        <p:nvSpPr>
          <p:cNvPr id="7" name="矩形 6"/>
          <p:cNvSpPr/>
          <p:nvPr/>
        </p:nvSpPr>
        <p:spPr>
          <a:xfrm>
            <a:off x="550863" y="4384675"/>
            <a:ext cx="8350250"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3.</a:t>
            </a:r>
            <a:r>
              <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能够对发生气道异物梗阻人群立刻进行急救</a:t>
            </a:r>
            <a:endParaRPr lang="zh-CN" altLang="en-US" sz="3200" b="1" strike="noStrike" noProof="1">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sym typeface="+mn-ea"/>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标题 1"/>
          <p:cNvSpPr txBox="1"/>
          <p:nvPr/>
        </p:nvSpPr>
        <p:spPr>
          <a:xfrm>
            <a:off x="522141" y="702004"/>
            <a:ext cx="3770608" cy="411956"/>
          </a:xfrm>
          <a:prstGeom prst="rect">
            <a:avLst/>
          </a:prstGeom>
        </p:spPr>
        <p:txBody>
          <a:bodyPr vert="horz" lIns="68580" tIns="34290" rIns="68580" bIns="3429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pPr algn="l"/>
            <a:r>
              <a:rPr lang="zh-CN" altLang="en-US" sz="2100" dirty="0">
                <a:solidFill>
                  <a:srgbClr val="FF0000"/>
                </a:solidFill>
                <a:sym typeface="+mn-ea"/>
              </a:rPr>
              <a:t>为什么要学CPR</a:t>
            </a:r>
            <a:endParaRPr lang="en-US" altLang="zh-CN" sz="2100" dirty="0">
              <a:solidFill>
                <a:srgbClr val="FF0000"/>
              </a:solidFill>
            </a:endParaRPr>
          </a:p>
        </p:txBody>
      </p:sp>
      <p:pic>
        <p:nvPicPr>
          <p:cNvPr id="3" name="图片 2"/>
          <p:cNvPicPr>
            <a:picLocks noChangeAspect="1"/>
          </p:cNvPicPr>
          <p:nvPr/>
        </p:nvPicPr>
        <p:blipFill>
          <a:blip r:embed="rId1"/>
          <a:stretch>
            <a:fillRect/>
          </a:stretch>
        </p:blipFill>
        <p:spPr>
          <a:xfrm>
            <a:off x="521970" y="2043113"/>
            <a:ext cx="2649855" cy="3210401"/>
          </a:xfrm>
          <a:prstGeom prst="rect">
            <a:avLst/>
          </a:prstGeom>
        </p:spPr>
      </p:pic>
      <p:sp>
        <p:nvSpPr>
          <p:cNvPr id="4" name="文本框 3"/>
          <p:cNvSpPr txBox="1"/>
          <p:nvPr/>
        </p:nvSpPr>
        <p:spPr>
          <a:xfrm>
            <a:off x="3440430" y="2043113"/>
            <a:ext cx="360680" cy="106680"/>
          </a:xfrm>
          <a:prstGeom prst="rect">
            <a:avLst/>
          </a:prstGeom>
          <a:noFill/>
        </p:spPr>
        <p:txBody>
          <a:bodyPr wrap="none" rtlCol="0">
            <a:spAutoFit/>
          </a:bodyPr>
          <a:p>
            <a:r>
              <a:rPr lang="zh-CN" altLang="en-US" sz="100" b="1">
                <a:solidFill>
                  <a:srgbClr val="FF0000"/>
                </a:solidFill>
                <a:latin typeface="微软雅黑" panose="020B0503020204020204" charset="-122"/>
                <a:ea typeface="微软雅黑" panose="020B0503020204020204" charset="-122"/>
              </a:rPr>
              <a:t>心脏骤停的严重后果以分秒计算</a:t>
            </a:r>
            <a:endParaRPr lang="zh-CN" altLang="en-US" sz="100" b="1">
              <a:solidFill>
                <a:srgbClr val="FF0000"/>
              </a:solidFill>
              <a:latin typeface="微软雅黑" panose="020B0503020204020204" charset="-122"/>
              <a:ea typeface="微软雅黑" panose="020B0503020204020204" charset="-122"/>
            </a:endParaRPr>
          </a:p>
        </p:txBody>
      </p:sp>
      <p:sp>
        <p:nvSpPr>
          <p:cNvPr id="5" name="文本框 4"/>
          <p:cNvSpPr txBox="1"/>
          <p:nvPr/>
        </p:nvSpPr>
        <p:spPr>
          <a:xfrm>
            <a:off x="3577590" y="1748790"/>
            <a:ext cx="4988560" cy="2861310"/>
          </a:xfrm>
          <a:prstGeom prst="rect">
            <a:avLst/>
          </a:prstGeom>
          <a:noFill/>
        </p:spPr>
        <p:txBody>
          <a:bodyPr wrap="square" rtlCol="0">
            <a:spAutoFit/>
          </a:bodyPr>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3-  5</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秒：</a:t>
            </a:r>
            <a:r>
              <a:rPr lang="zh-CN" altLang="en-US" sz="2000">
                <a:latin typeface="微软雅黑" panose="020B0503020204020204" charset="-122"/>
                <a:ea typeface="微软雅黑" panose="020B0503020204020204" charset="-122"/>
                <a:cs typeface="微软雅黑" panose="020B0503020204020204" charset="-122"/>
                <a:sym typeface="+mn-ea"/>
              </a:rPr>
              <a:t>              </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黑蒙</a:t>
            </a:r>
            <a:endParaRPr lang="zh-CN" altLang="en-US" sz="2000">
              <a:solidFill>
                <a:srgbClr val="FFFF00"/>
              </a:solidFill>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5-10</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秒：              昏厥</a:t>
            </a:r>
            <a:endParaRPr lang="zh-CN" altLang="en-US" sz="2000">
              <a:solidFill>
                <a:srgbClr val="FFFF00"/>
              </a:solidFill>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10-20</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秒：            意识丧失</a:t>
            </a:r>
            <a:endParaRPr lang="zh-CN" altLang="en-US" sz="2000">
              <a:solidFill>
                <a:srgbClr val="FFFF00"/>
              </a:solidFill>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30-60</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秒：            瞳孔散大</a:t>
            </a:r>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60</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秒：</a:t>
            </a:r>
            <a:r>
              <a:rPr lang="zh-CN" altLang="en-US" sz="2000">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呼吸渐停止</a:t>
            </a:r>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1-2</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分钟：            瞳孔固定、大小便失禁</a:t>
            </a:r>
            <a:endParaRPr lang="zh-CN" altLang="en-US" sz="2000">
              <a:solidFill>
                <a:srgbClr val="FFFF00"/>
              </a:solidFill>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3</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分钟：                开始出现脑水肿</a:t>
            </a:r>
            <a:endParaRPr lang="zh-CN" altLang="en-US" sz="2000">
              <a:solidFill>
                <a:srgbClr val="FFFF00"/>
              </a:solidFill>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6</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分钟</a:t>
            </a:r>
            <a:r>
              <a:rPr lang="zh-CN" altLang="en-US" sz="2000">
                <a:latin typeface="微软雅黑" panose="020B0503020204020204" charset="-122"/>
                <a:ea typeface="微软雅黑" panose="020B0503020204020204" charset="-122"/>
                <a:cs typeface="微软雅黑" panose="020B0503020204020204" charset="-122"/>
                <a:sym typeface="+mn-ea"/>
              </a:rPr>
              <a:t>：                </a:t>
            </a:r>
            <a:r>
              <a:rPr lang="zh-CN" altLang="en-US" sz="2000" b="1">
                <a:solidFill>
                  <a:srgbClr val="FF0000"/>
                </a:solidFill>
                <a:latin typeface="微软雅黑" panose="020B0503020204020204" charset="-122"/>
                <a:ea typeface="微软雅黑" panose="020B0503020204020204" charset="-122"/>
                <a:cs typeface="微软雅黑" panose="020B0503020204020204" charset="-122"/>
                <a:sym typeface="+mn-ea"/>
              </a:rPr>
              <a:t>开始出现脑细胞死亡</a:t>
            </a:r>
            <a:endParaRPr lang="zh-CN" altLang="en-US" sz="2000">
              <a:latin typeface="微软雅黑" panose="020B0503020204020204" charset="-122"/>
              <a:ea typeface="微软雅黑" panose="020B0503020204020204" charset="-122"/>
              <a:cs typeface="微软雅黑" panose="020B0503020204020204" charset="-122"/>
            </a:endParaRPr>
          </a:p>
          <a:p>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8</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分钟：</a:t>
            </a:r>
            <a:r>
              <a:rPr lang="zh-CN" altLang="en-US" sz="2000">
                <a:latin typeface="微软雅黑" panose="020B0503020204020204" charset="-122"/>
                <a:ea typeface="微软雅黑" panose="020B0503020204020204" charset="-122"/>
                <a:cs typeface="微软雅黑" panose="020B0503020204020204" charset="-122"/>
                <a:sym typeface="+mn-ea"/>
              </a:rPr>
              <a:t>                </a:t>
            </a:r>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a:t>
            </a:r>
            <a:r>
              <a:rPr lang="zh-CN" altLang="en-US" sz="2000">
                <a:solidFill>
                  <a:srgbClr val="FFFF00"/>
                </a:solidFill>
                <a:latin typeface="微软雅黑" panose="020B0503020204020204" charset="-122"/>
                <a:ea typeface="微软雅黑" panose="020B0503020204020204" charset="-122"/>
                <a:cs typeface="微软雅黑" panose="020B0503020204020204" charset="-122"/>
                <a:sym typeface="+mn-ea"/>
              </a:rPr>
              <a:t>脑死亡</a:t>
            </a:r>
            <a:r>
              <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rPr>
              <a:t>”</a:t>
            </a:r>
            <a:endParaRPr lang="en-US" altLang="zh-CN" sz="2000">
              <a:solidFill>
                <a:srgbClr val="FFFF00"/>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nvSpPr>
        <p:spPr>
          <a:xfrm>
            <a:off x="4077176" y="4818698"/>
            <a:ext cx="2680335" cy="368300"/>
          </a:xfrm>
          <a:prstGeom prst="rect">
            <a:avLst/>
          </a:prstGeom>
          <a:noFill/>
        </p:spPr>
        <p:txBody>
          <a:bodyPr wrap="none" rtlCol="0">
            <a:spAutoFit/>
          </a:bodyPr>
          <a:p>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心肺复苏的</a:t>
            </a:r>
            <a:r>
              <a:rPr lang="en-US" altLang="zh-CN" sz="1800" b="1">
                <a:solidFill>
                  <a:srgbClr val="FF0000"/>
                </a:solidFill>
                <a:latin typeface="微软雅黑" panose="020B0503020204020204" charset="-122"/>
                <a:ea typeface="微软雅黑" panose="020B0503020204020204" charset="-122"/>
                <a:cs typeface="微软雅黑" panose="020B0503020204020204" charset="-122"/>
              </a:rPr>
              <a:t>---</a:t>
            </a:r>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黄金</a:t>
            </a:r>
            <a:r>
              <a:rPr lang="en-US" altLang="zh-CN" sz="1800" b="1">
                <a:solidFill>
                  <a:srgbClr val="FF0000"/>
                </a:solidFill>
                <a:latin typeface="微软雅黑" panose="020B0503020204020204" charset="-122"/>
                <a:ea typeface="微软雅黑" panose="020B0503020204020204" charset="-122"/>
                <a:cs typeface="微软雅黑" panose="020B0503020204020204" charset="-122"/>
              </a:rPr>
              <a:t>4</a:t>
            </a:r>
            <a:r>
              <a:rPr lang="zh-CN" altLang="en-US" sz="1800" b="1">
                <a:solidFill>
                  <a:srgbClr val="FF0000"/>
                </a:solidFill>
                <a:latin typeface="微软雅黑" panose="020B0503020204020204" charset="-122"/>
                <a:ea typeface="微软雅黑" panose="020B0503020204020204" charset="-122"/>
                <a:cs typeface="微软雅黑" panose="020B0503020204020204" charset="-122"/>
              </a:rPr>
              <a:t>分钟</a:t>
            </a:r>
            <a:endParaRPr lang="zh-CN" altLang="en-US" sz="1800" b="1">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 name="MH_SubTitle_1"/>
          <p:cNvSpPr/>
          <p:nvPr/>
        </p:nvSpPr>
        <p:spPr>
          <a:xfrm>
            <a:off x="2809875" y="3403600"/>
            <a:ext cx="4675188" cy="746125"/>
          </a:xfrm>
          <a:custGeom>
            <a:avLst/>
            <a:gdLst>
              <a:gd name="connsiteX0" fmla="*/ 0 w 4102100"/>
              <a:gd name="connsiteY0" fmla="*/ 266700 h 533400"/>
              <a:gd name="connsiteX1" fmla="*/ 254000 w 4102100"/>
              <a:gd name="connsiteY1" fmla="*/ 0 h 533400"/>
              <a:gd name="connsiteX2" fmla="*/ 3848100 w 4102100"/>
              <a:gd name="connsiteY2" fmla="*/ 0 h 533400"/>
              <a:gd name="connsiteX3" fmla="*/ 4102100 w 4102100"/>
              <a:gd name="connsiteY3" fmla="*/ 266700 h 533400"/>
              <a:gd name="connsiteX4" fmla="*/ 3848100 w 4102100"/>
              <a:gd name="connsiteY4" fmla="*/ 533400 h 533400"/>
              <a:gd name="connsiteX5" fmla="*/ 254000 w 4102100"/>
              <a:gd name="connsiteY5" fmla="*/ 533400 h 533400"/>
              <a:gd name="connsiteX6" fmla="*/ 0 w 4102100"/>
              <a:gd name="connsiteY6" fmla="*/ 266700 h 533400"/>
              <a:gd name="connsiteX0-1" fmla="*/ 0 w 3848100"/>
              <a:gd name="connsiteY0-2" fmla="*/ 266700 h 533400"/>
              <a:gd name="connsiteX1-3" fmla="*/ 254000 w 3848100"/>
              <a:gd name="connsiteY1-4" fmla="*/ 0 h 533400"/>
              <a:gd name="connsiteX2-5" fmla="*/ 3848100 w 3848100"/>
              <a:gd name="connsiteY2-6" fmla="*/ 0 h 533400"/>
              <a:gd name="connsiteX3-7" fmla="*/ 3848100 w 3848100"/>
              <a:gd name="connsiteY3-8" fmla="*/ 533400 h 533400"/>
              <a:gd name="connsiteX4-9" fmla="*/ 254000 w 3848100"/>
              <a:gd name="connsiteY4-10" fmla="*/ 533400 h 533400"/>
              <a:gd name="connsiteX5-11" fmla="*/ 0 w 3848100"/>
              <a:gd name="connsiteY5-12" fmla="*/ 266700 h 533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48100" h="533400">
                <a:moveTo>
                  <a:pt x="0" y="266700"/>
                </a:moveTo>
                <a:lnTo>
                  <a:pt x="254000" y="0"/>
                </a:lnTo>
                <a:lnTo>
                  <a:pt x="3848100" y="0"/>
                </a:lnTo>
                <a:lnTo>
                  <a:pt x="3848100" y="533400"/>
                </a:lnTo>
                <a:lnTo>
                  <a:pt x="254000" y="533400"/>
                </a:lnTo>
                <a:lnTo>
                  <a:pt x="0" y="266700"/>
                </a:lnTo>
                <a:close/>
              </a:path>
            </a:pathLst>
          </a:custGeom>
          <a:solidFill>
            <a:schemeClr val="accent1"/>
          </a:solidFill>
          <a:ln>
            <a:no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080000" tIns="0" rIns="0" bIns="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outerShdw blurRad="50800" dist="50800" dir="5400000" algn="ctr" rotWithShape="0">
                    <a:srgbClr val="000000">
                      <a:alpha val="0"/>
                    </a:srgbClr>
                  </a:outerShdw>
                </a:effectLst>
                <a:uLnTx/>
                <a:uFillTx/>
                <a:latin typeface="黑体" panose="02010609060101010101" pitchFamily="49" charset="-122"/>
                <a:ea typeface="黑体" panose="02010609060101010101" pitchFamily="49" charset="-122"/>
                <a:cs typeface="+mn-cs"/>
                <a:sym typeface="+mn-ea"/>
              </a:rPr>
              <a:t>一颗花生可夺生命</a:t>
            </a:r>
            <a:endParaRPr kumimoji="0" lang="zh-CN" altLang="en-US" sz="2800" b="1" i="0" u="none" strike="noStrike" kern="1200" cap="none" spc="0" normalizeH="0" baseline="0" noProof="1">
              <a:ln>
                <a:noFill/>
              </a:ln>
              <a:solidFill>
                <a:schemeClr val="tx1"/>
              </a:solidFill>
              <a:effectLst>
                <a:outerShdw blurRad="50800" dist="50800" dir="5400000" algn="ctr" rotWithShape="0">
                  <a:srgbClr val="000000">
                    <a:alpha val="0"/>
                  </a:srgbClr>
                </a:outerShdw>
              </a:effectLst>
              <a:uLnTx/>
              <a:uFillTx/>
              <a:latin typeface="黑体" panose="02010609060101010101" pitchFamily="49" charset="-122"/>
              <a:ea typeface="黑体" panose="02010609060101010101" pitchFamily="49" charset="-122"/>
              <a:cs typeface="+mn-cs"/>
              <a:sym typeface="+mn-ea"/>
            </a:endParaRPr>
          </a:p>
        </p:txBody>
      </p:sp>
      <p:sp>
        <p:nvSpPr>
          <p:cNvPr id="99" name="MH_SubTitle_2"/>
          <p:cNvSpPr/>
          <p:nvPr/>
        </p:nvSpPr>
        <p:spPr>
          <a:xfrm>
            <a:off x="1489075" y="4389438"/>
            <a:ext cx="6283325" cy="746125"/>
          </a:xfrm>
          <a:custGeom>
            <a:avLst/>
            <a:gdLst>
              <a:gd name="connsiteX0" fmla="*/ 0 w 4102100"/>
              <a:gd name="connsiteY0" fmla="*/ 266700 h 533400"/>
              <a:gd name="connsiteX1" fmla="*/ 254000 w 4102100"/>
              <a:gd name="connsiteY1" fmla="*/ 0 h 533400"/>
              <a:gd name="connsiteX2" fmla="*/ 3848100 w 4102100"/>
              <a:gd name="connsiteY2" fmla="*/ 0 h 533400"/>
              <a:gd name="connsiteX3" fmla="*/ 4102100 w 4102100"/>
              <a:gd name="connsiteY3" fmla="*/ 266700 h 533400"/>
              <a:gd name="connsiteX4" fmla="*/ 3848100 w 4102100"/>
              <a:gd name="connsiteY4" fmla="*/ 533400 h 533400"/>
              <a:gd name="connsiteX5" fmla="*/ 254000 w 4102100"/>
              <a:gd name="connsiteY5" fmla="*/ 533400 h 533400"/>
              <a:gd name="connsiteX6" fmla="*/ 0 w 4102100"/>
              <a:gd name="connsiteY6" fmla="*/ 266700 h 533400"/>
              <a:gd name="connsiteX0-1" fmla="*/ 0 w 3848100"/>
              <a:gd name="connsiteY0-2" fmla="*/ 266700 h 533400"/>
              <a:gd name="connsiteX1-3" fmla="*/ 254000 w 3848100"/>
              <a:gd name="connsiteY1-4" fmla="*/ 0 h 533400"/>
              <a:gd name="connsiteX2-5" fmla="*/ 3848100 w 3848100"/>
              <a:gd name="connsiteY2-6" fmla="*/ 0 h 533400"/>
              <a:gd name="connsiteX3-7" fmla="*/ 3848100 w 3848100"/>
              <a:gd name="connsiteY3-8" fmla="*/ 533400 h 533400"/>
              <a:gd name="connsiteX4-9" fmla="*/ 254000 w 3848100"/>
              <a:gd name="connsiteY4-10" fmla="*/ 533400 h 533400"/>
              <a:gd name="connsiteX5-11" fmla="*/ 0 w 3848100"/>
              <a:gd name="connsiteY5-12" fmla="*/ 266700 h 533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48100" h="533400">
                <a:moveTo>
                  <a:pt x="0" y="266700"/>
                </a:moveTo>
                <a:lnTo>
                  <a:pt x="254000" y="0"/>
                </a:lnTo>
                <a:lnTo>
                  <a:pt x="3848100" y="0"/>
                </a:lnTo>
                <a:lnTo>
                  <a:pt x="3848100" y="533400"/>
                </a:lnTo>
                <a:lnTo>
                  <a:pt x="254000" y="533400"/>
                </a:lnTo>
                <a:lnTo>
                  <a:pt x="0" y="266700"/>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80000" tIns="0" rIns="0" bIns="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一顿美食将是最后的晚餐</a:t>
            </a:r>
            <a:endParaRPr kumimoji="0" lang="zh-CN" altLang="en-US" sz="2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endParaRPr>
          </a:p>
        </p:txBody>
      </p:sp>
      <p:sp>
        <p:nvSpPr>
          <p:cNvPr id="102" name="MH_SubTitle_3"/>
          <p:cNvSpPr/>
          <p:nvPr/>
        </p:nvSpPr>
        <p:spPr>
          <a:xfrm>
            <a:off x="392113" y="5322888"/>
            <a:ext cx="7800975" cy="746125"/>
          </a:xfrm>
          <a:custGeom>
            <a:avLst/>
            <a:gdLst>
              <a:gd name="connsiteX0" fmla="*/ 0 w 4102100"/>
              <a:gd name="connsiteY0" fmla="*/ 266700 h 533400"/>
              <a:gd name="connsiteX1" fmla="*/ 254000 w 4102100"/>
              <a:gd name="connsiteY1" fmla="*/ 0 h 533400"/>
              <a:gd name="connsiteX2" fmla="*/ 3848100 w 4102100"/>
              <a:gd name="connsiteY2" fmla="*/ 0 h 533400"/>
              <a:gd name="connsiteX3" fmla="*/ 4102100 w 4102100"/>
              <a:gd name="connsiteY3" fmla="*/ 266700 h 533400"/>
              <a:gd name="connsiteX4" fmla="*/ 3848100 w 4102100"/>
              <a:gd name="connsiteY4" fmla="*/ 533400 h 533400"/>
              <a:gd name="connsiteX5" fmla="*/ 254000 w 4102100"/>
              <a:gd name="connsiteY5" fmla="*/ 533400 h 533400"/>
              <a:gd name="connsiteX6" fmla="*/ 0 w 4102100"/>
              <a:gd name="connsiteY6" fmla="*/ 266700 h 533400"/>
              <a:gd name="connsiteX0-1" fmla="*/ 0 w 3848100"/>
              <a:gd name="connsiteY0-2" fmla="*/ 266700 h 533400"/>
              <a:gd name="connsiteX1-3" fmla="*/ 254000 w 3848100"/>
              <a:gd name="connsiteY1-4" fmla="*/ 0 h 533400"/>
              <a:gd name="connsiteX2-5" fmla="*/ 3848100 w 3848100"/>
              <a:gd name="connsiteY2-6" fmla="*/ 0 h 533400"/>
              <a:gd name="connsiteX3-7" fmla="*/ 3848100 w 3848100"/>
              <a:gd name="connsiteY3-8" fmla="*/ 533400 h 533400"/>
              <a:gd name="connsiteX4-9" fmla="*/ 254000 w 3848100"/>
              <a:gd name="connsiteY4-10" fmla="*/ 533400 h 533400"/>
              <a:gd name="connsiteX5-11" fmla="*/ 0 w 3848100"/>
              <a:gd name="connsiteY5-12" fmla="*/ 266700 h 533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48100" h="533400">
                <a:moveTo>
                  <a:pt x="0" y="266700"/>
                </a:moveTo>
                <a:lnTo>
                  <a:pt x="254000" y="0"/>
                </a:lnTo>
                <a:lnTo>
                  <a:pt x="3848100" y="0"/>
                </a:lnTo>
                <a:lnTo>
                  <a:pt x="3848100" y="533400"/>
                </a:lnTo>
                <a:lnTo>
                  <a:pt x="254000" y="533400"/>
                </a:lnTo>
                <a:lnTo>
                  <a:pt x="0" y="26670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tIns="0" rIns="0" bIns="0"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一颗水果糖让一个孩子再也不能叫妈妈</a:t>
            </a:r>
            <a:endParaRPr kumimoji="0" lang="zh-CN" altLang="en-US" sz="2800" b="1" i="0" u="none" strike="noStrike" kern="1200" cap="none" spc="0" normalizeH="0" baseline="0" noProof="1" smtClean="0">
              <a:ln>
                <a:noFill/>
              </a:ln>
              <a:solidFill>
                <a:schemeClr val="tx1"/>
              </a:solidFill>
              <a:effectLst/>
              <a:uLnTx/>
              <a:uFillTx/>
              <a:latin typeface="黑体" panose="02010609060101010101" pitchFamily="49" charset="-122"/>
              <a:ea typeface="黑体" panose="02010609060101010101" pitchFamily="49" charset="-122"/>
              <a:cs typeface="+mn-cs"/>
              <a:sym typeface="+mn-ea"/>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bg1"/>
              </a:solidFill>
              <a:effectLst/>
              <a:uLnTx/>
              <a:uFillTx/>
              <a:latin typeface="+mn-lt"/>
              <a:ea typeface="微软雅黑" panose="020B0503020204020204" charset="-122"/>
              <a:cs typeface="+mn-cs"/>
              <a:sym typeface="Arial" panose="020B0604020202020204" pitchFamily="34" charset="0"/>
            </a:endParaRPr>
          </a:p>
        </p:txBody>
      </p:sp>
      <p:pic>
        <p:nvPicPr>
          <p:cNvPr id="5123" name="图片 6" descr="timg"/>
          <p:cNvPicPr>
            <a:picLocks noChangeAspect="1"/>
          </p:cNvPicPr>
          <p:nvPr/>
        </p:nvPicPr>
        <p:blipFill>
          <a:blip r:embed="rId1"/>
          <a:stretch>
            <a:fillRect/>
          </a:stretch>
        </p:blipFill>
        <p:spPr>
          <a:xfrm>
            <a:off x="2387600" y="731838"/>
            <a:ext cx="4367213" cy="2671763"/>
          </a:xfrm>
          <a:prstGeom prst="rect">
            <a:avLst/>
          </a:prstGeom>
          <a:noFill/>
          <a:ln w="9525">
            <a:noFill/>
          </a:ln>
          <a:effectLst>
            <a:outerShdw blurRad="1270000" dist="50800" dir="5400000" algn="ctr" rotWithShape="0">
              <a:schemeClr val="bg1">
                <a:alpha val="100000"/>
              </a:schemeClr>
            </a:outerShdw>
          </a:effectLst>
        </p:spPr>
      </p:pic>
    </p:spTree>
    <p:custDataLst>
      <p:tags r:id="rId2"/>
    </p:custData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heckerboard(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ppt_x"/>
                                          </p:val>
                                        </p:tav>
                                        <p:tav tm="100000">
                                          <p:val>
                                            <p:strVal val="#ppt_x"/>
                                          </p:val>
                                        </p:tav>
                                      </p:tavLst>
                                    </p:anim>
                                    <p:anim calcmode="lin" valueType="num">
                                      <p:cBhvr additive="base">
                                        <p:cTn id="13"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9"/>
                                        </p:tgtEl>
                                        <p:attrNameLst>
                                          <p:attrName>style.visibility</p:attrName>
                                        </p:attrNameLst>
                                      </p:cBhvr>
                                      <p:to>
                                        <p:strVal val="visible"/>
                                      </p:to>
                                    </p:set>
                                    <p:anim calcmode="lin" valueType="num">
                                      <p:cBhvr additive="base">
                                        <p:cTn id="18" dur="500" fill="hold"/>
                                        <p:tgtEl>
                                          <p:spTgt spid="99"/>
                                        </p:tgtEl>
                                        <p:attrNameLst>
                                          <p:attrName>ppt_x</p:attrName>
                                        </p:attrNameLst>
                                      </p:cBhvr>
                                      <p:tavLst>
                                        <p:tav tm="0">
                                          <p:val>
                                            <p:strVal val="#ppt_x"/>
                                          </p:val>
                                        </p:tav>
                                        <p:tav tm="100000">
                                          <p:val>
                                            <p:strVal val="#ppt_x"/>
                                          </p:val>
                                        </p:tav>
                                      </p:tavLst>
                                    </p:anim>
                                    <p:anim calcmode="lin" valueType="num">
                                      <p:cBhvr additive="base">
                                        <p:cTn id="19"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2"/>
                                        </p:tgtEl>
                                        <p:attrNameLst>
                                          <p:attrName>style.visibility</p:attrName>
                                        </p:attrNameLst>
                                      </p:cBhvr>
                                      <p:to>
                                        <p:strVal val="visible"/>
                                      </p:to>
                                    </p:set>
                                    <p:anim calcmode="lin" valueType="num">
                                      <p:cBhvr additive="base">
                                        <p:cTn id="24" dur="500" fill="hold"/>
                                        <p:tgtEl>
                                          <p:spTgt spid="102"/>
                                        </p:tgtEl>
                                        <p:attrNameLst>
                                          <p:attrName>ppt_x</p:attrName>
                                        </p:attrNameLst>
                                      </p:cBhvr>
                                      <p:tavLst>
                                        <p:tav tm="0">
                                          <p:val>
                                            <p:strVal val="#ppt_x"/>
                                          </p:val>
                                        </p:tav>
                                        <p:tav tm="100000">
                                          <p:val>
                                            <p:strVal val="#ppt_x"/>
                                          </p:val>
                                        </p:tav>
                                      </p:tavLst>
                                    </p:anim>
                                    <p:anim calcmode="lin" valueType="num">
                                      <p:cBhvr additive="base">
                                        <p:cTn id="25"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99" grpId="0" bldLvl="0" animBg="1"/>
      <p:bldP spid="102" grpId="0" bldLvl="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6"/>
          <p:cNvGrpSpPr/>
          <p:nvPr/>
        </p:nvGrpSpPr>
        <p:grpSpPr>
          <a:xfrm>
            <a:off x="3622168" y="3157164"/>
            <a:ext cx="4821915" cy="883689"/>
            <a:chOff x="7120255" y="3386950"/>
            <a:chExt cx="3490555" cy="644384"/>
          </a:xfrm>
          <a:solidFill>
            <a:schemeClr val="accent4"/>
          </a:solidFill>
        </p:grpSpPr>
        <p:sp>
          <p:nvSpPr>
            <p:cNvPr id="7" name="Shape 533"/>
            <p:cNvSpPr/>
            <p:nvPr/>
          </p:nvSpPr>
          <p:spPr>
            <a:xfrm>
              <a:off x="7465374" y="3386950"/>
              <a:ext cx="3145436"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solidFill>
              <a:schemeClr val="accent2">
                <a:lumMod val="60000"/>
                <a:lumOff val="40000"/>
              </a:schemeClr>
            </a:solid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8" name="Shape 534"/>
            <p:cNvSpPr/>
            <p:nvPr/>
          </p:nvSpPr>
          <p:spPr>
            <a:xfrm>
              <a:off x="7120255" y="3386950"/>
              <a:ext cx="345204" cy="64438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9340"/>
                  </a:lnTo>
                  <a:lnTo>
                    <a:pt x="0" y="13486"/>
                  </a:lnTo>
                  <a:lnTo>
                    <a:pt x="21600" y="21600"/>
                  </a:lnTo>
                  <a:cubicBezTo>
                    <a:pt x="21600" y="21600"/>
                    <a:pt x="21600" y="0"/>
                    <a:pt x="21600" y="0"/>
                  </a:cubicBezTo>
                  <a:close/>
                </a:path>
              </a:pathLst>
            </a:custGeom>
            <a:solidFill>
              <a:schemeClr val="accent2">
                <a:lumMod val="60000"/>
                <a:lumOff val="40000"/>
              </a:schemeClr>
            </a:solid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grpSp>
      <p:grpSp>
        <p:nvGrpSpPr>
          <p:cNvPr id="3" name="Group 14"/>
          <p:cNvGrpSpPr/>
          <p:nvPr/>
        </p:nvGrpSpPr>
        <p:grpSpPr>
          <a:xfrm>
            <a:off x="3424127" y="1368480"/>
            <a:ext cx="5016782" cy="1190752"/>
            <a:chOff x="6772654" y="2152648"/>
            <a:chExt cx="3840113" cy="860072"/>
          </a:xfrm>
          <a:solidFill>
            <a:schemeClr val="accent2"/>
          </a:solidFill>
        </p:grpSpPr>
        <p:sp>
          <p:nvSpPr>
            <p:cNvPr id="13" name="Shape 539"/>
            <p:cNvSpPr/>
            <p:nvPr/>
          </p:nvSpPr>
          <p:spPr>
            <a:xfrm>
              <a:off x="7289045" y="2152648"/>
              <a:ext cx="3323722" cy="6443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lnTo>
                    <a:pt x="0" y="0"/>
                  </a:lnTo>
                  <a:cubicBezTo>
                    <a:pt x="0" y="0"/>
                    <a:pt x="21600" y="0"/>
                    <a:pt x="21600" y="0"/>
                  </a:cubicBezTo>
                  <a:close/>
                </a:path>
              </a:pathLst>
            </a:custGeom>
            <a:grp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14" name="Shape 540"/>
            <p:cNvSpPr/>
            <p:nvPr/>
          </p:nvSpPr>
          <p:spPr>
            <a:xfrm>
              <a:off x="6772654" y="2152648"/>
              <a:ext cx="516147"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9997"/>
                  </a:lnTo>
                  <a:lnTo>
                    <a:pt x="2792" y="21600"/>
                  </a:lnTo>
                  <a:lnTo>
                    <a:pt x="21600" y="16183"/>
                  </a:lnTo>
                  <a:cubicBezTo>
                    <a:pt x="21600" y="16183"/>
                    <a:pt x="21600" y="0"/>
                    <a:pt x="21600" y="0"/>
                  </a:cubicBezTo>
                  <a:close/>
                </a:path>
              </a:pathLst>
            </a:custGeom>
            <a:grp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grpSp>
      <p:grpSp>
        <p:nvGrpSpPr>
          <p:cNvPr id="4" name="Group 21"/>
          <p:cNvGrpSpPr/>
          <p:nvPr/>
        </p:nvGrpSpPr>
        <p:grpSpPr>
          <a:xfrm>
            <a:off x="3494400" y="4478651"/>
            <a:ext cx="4949825" cy="1202057"/>
            <a:chOff x="6760059" y="4457519"/>
            <a:chExt cx="3869841" cy="860072"/>
          </a:xfrm>
          <a:solidFill>
            <a:schemeClr val="accent6"/>
          </a:solidFill>
        </p:grpSpPr>
        <p:sp>
          <p:nvSpPr>
            <p:cNvPr id="19" name="Shape 545"/>
            <p:cNvSpPr/>
            <p:nvPr/>
          </p:nvSpPr>
          <p:spPr>
            <a:xfrm>
              <a:off x="7276450" y="4671632"/>
              <a:ext cx="3353450" cy="64437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cubicBezTo>
                    <a:pt x="0" y="21600"/>
                    <a:pt x="21600" y="21600"/>
                    <a:pt x="21600" y="21600"/>
                  </a:cubicBezTo>
                  <a:close/>
                </a:path>
              </a:pathLst>
            </a:custGeom>
            <a:grp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20" name="Shape 546"/>
            <p:cNvSpPr/>
            <p:nvPr/>
          </p:nvSpPr>
          <p:spPr>
            <a:xfrm>
              <a:off x="6760059" y="4457519"/>
              <a:ext cx="516158" cy="8600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03"/>
                  </a:lnTo>
                  <a:lnTo>
                    <a:pt x="2791" y="0"/>
                  </a:lnTo>
                  <a:lnTo>
                    <a:pt x="21600" y="5417"/>
                  </a:lnTo>
                  <a:cubicBezTo>
                    <a:pt x="21600" y="5417"/>
                    <a:pt x="21600" y="21600"/>
                    <a:pt x="21600" y="21600"/>
                  </a:cubicBezTo>
                  <a:close/>
                </a:path>
              </a:pathLst>
            </a:custGeom>
            <a:grp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grpSp>
      <p:sp>
        <p:nvSpPr>
          <p:cNvPr id="24" name="Shape 558"/>
          <p:cNvSpPr/>
          <p:nvPr/>
        </p:nvSpPr>
        <p:spPr>
          <a:xfrm>
            <a:off x="1160463" y="2379663"/>
            <a:ext cx="147638" cy="139700"/>
          </a:xfrm>
          <a:prstGeom prst="rect">
            <a:avLst/>
          </a:prstGeom>
          <a:solidFill>
            <a:schemeClr val="bg1"/>
          </a:solid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25" name="Shape 562"/>
          <p:cNvSpPr/>
          <p:nvPr/>
        </p:nvSpPr>
        <p:spPr>
          <a:xfrm>
            <a:off x="1160463" y="3451225"/>
            <a:ext cx="147638" cy="139700"/>
          </a:xfrm>
          <a:prstGeom prst="rect">
            <a:avLst/>
          </a:prstGeom>
          <a:solidFill>
            <a:schemeClr val="bg1"/>
          </a:solid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26" name="Shape 566"/>
          <p:cNvSpPr/>
          <p:nvPr/>
        </p:nvSpPr>
        <p:spPr>
          <a:xfrm>
            <a:off x="1160463" y="4570413"/>
            <a:ext cx="147638" cy="141288"/>
          </a:xfrm>
          <a:prstGeom prst="rect">
            <a:avLst/>
          </a:prstGeom>
          <a:solidFill>
            <a:schemeClr val="bg1"/>
          </a:solidFill>
          <a:ln w="12700" cap="flat">
            <a:noFill/>
            <a:miter lim="400000"/>
          </a:ln>
          <a:effectLst/>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32" name="Text Placeholder 12"/>
          <p:cNvSpPr txBox="1"/>
          <p:nvPr/>
        </p:nvSpPr>
        <p:spPr>
          <a:xfrm>
            <a:off x="1500188" y="2341563"/>
            <a:ext cx="1958975" cy="287338"/>
          </a:xfrm>
          <a:prstGeom prst="rect">
            <a:avLst/>
          </a:prstGeom>
        </p:spPr>
        <p:txBody>
          <a:bodyPr lIns="0" rIns="0">
            <a:normAutofit lnSpcReduction="10000"/>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30000"/>
              </a:lnSpc>
              <a:spcBef>
                <a:spcPct val="20000"/>
              </a:spcBef>
              <a:spcAft>
                <a:spcPct val="0"/>
              </a:spcAft>
              <a:buClrTx/>
              <a:buSzTx/>
              <a:buFont typeface="Arial" panose="020B0604020202020204" pitchFamily="34" charset="0"/>
              <a:buNone/>
              <a:defRPr/>
            </a:pPr>
            <a:r>
              <a:rPr kumimoji="0" lang="zh-CN" altLang="en-US" sz="995" b="1" i="0" u="none" strike="noStrike" kern="1200" cap="none" spc="0" normalizeH="0" baseline="0" noProof="1" smtClean="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点击请替换文字内容</a:t>
            </a:r>
            <a:endParaRPr kumimoji="0" lang="en-GB" altLang="zh-CN" sz="995"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4" name="Text Placeholder 12"/>
          <p:cNvSpPr txBox="1"/>
          <p:nvPr/>
        </p:nvSpPr>
        <p:spPr>
          <a:xfrm>
            <a:off x="1500188" y="3408363"/>
            <a:ext cx="1958975" cy="287338"/>
          </a:xfrm>
          <a:prstGeom prst="rect">
            <a:avLst/>
          </a:prstGeom>
        </p:spPr>
        <p:txBody>
          <a:bodyPr lIns="0" rIns="0">
            <a:normAutofit lnSpcReduction="10000"/>
          </a:bodyPr>
          <a:lstStyle>
            <a:lvl1pPr marL="0" indent="0" algn="l" defTabSz="914400" rtl="0" eaLnBrk="1" latinLnBrk="0" hangingPunct="1">
              <a:spcBef>
                <a:spcPct val="20000"/>
              </a:spcBef>
              <a:buFont typeface="Arial" panose="020B0604020202020204" pitchFamily="34" charset="0"/>
              <a:buNone/>
              <a:defRPr sz="1400" b="0" kern="1200" baseline="0">
                <a:solidFill>
                  <a:schemeClr val="accent1"/>
                </a:solidFill>
                <a:latin typeface="U.S. 101" pitchFamily="2" charset="0"/>
                <a:ea typeface="Roboto" pitchFamily="2" charset="0"/>
                <a:cs typeface="+mn-cs"/>
              </a:defRPr>
            </a:lvl1pPr>
            <a:lvl2pPr marL="3429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6858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0287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30000"/>
              </a:lnSpc>
              <a:spcBef>
                <a:spcPct val="20000"/>
              </a:spcBef>
              <a:spcAft>
                <a:spcPct val="0"/>
              </a:spcAft>
              <a:buClrTx/>
              <a:buSzTx/>
              <a:buFont typeface="Arial" panose="020B0604020202020204" pitchFamily="34" charset="0"/>
              <a:buNone/>
              <a:defRPr/>
            </a:pPr>
            <a:r>
              <a:rPr kumimoji="0" lang="zh-CN" altLang="en-US" sz="995" b="1" i="0" u="none" strike="noStrike" kern="1200" cap="none" spc="0" normalizeH="0" baseline="0" noProof="1" smtClean="0">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rPr>
              <a:t>点击请替换文字内容</a:t>
            </a:r>
            <a:endParaRPr kumimoji="0" lang="en-GB" altLang="zh-CN" sz="995" b="1"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charset="-122"/>
              <a:cs typeface="+mn-ea"/>
              <a:sym typeface="Arial" panose="020B0604020202020204" pitchFamily="34" charset="0"/>
            </a:endParaRPr>
          </a:p>
        </p:txBody>
      </p:sp>
      <p:sp>
        <p:nvSpPr>
          <p:cNvPr id="36" name="Text Placeholder 12"/>
          <p:cNvSpPr txBox="1"/>
          <p:nvPr/>
        </p:nvSpPr>
        <p:spPr>
          <a:xfrm>
            <a:off x="3995738" y="1520825"/>
            <a:ext cx="4445000" cy="419100"/>
          </a:xfrm>
          <a:prstGeom prst="rect">
            <a:avLst/>
          </a:prstGeom>
          <a:noFill/>
          <a:ln w="9525">
            <a:noFill/>
          </a:ln>
        </p:spPr>
        <p:txBody>
          <a:bodyPr lIns="0" rIns="0" anchor="t"/>
          <a:p>
            <a:pPr algn="r">
              <a:lnSpc>
                <a:spcPct val="130000"/>
              </a:lnSpc>
              <a:spcBef>
                <a:spcPct val="20000"/>
              </a:spcBef>
            </a:pPr>
            <a:r>
              <a:rPr lang="zh-CN" altLang="en-US" sz="2400" b="1" dirty="0">
                <a:solidFill>
                  <a:srgbClr val="FF0000"/>
                </a:solidFill>
                <a:latin typeface="Arial" panose="020B0604020202020204" pitchFamily="34" charset="0"/>
                <a:ea typeface="宋体" panose="02010600030101010101" pitchFamily="2" charset="-122"/>
                <a:sym typeface="仿宋_GB2312" pitchFamily="1" charset="-122"/>
              </a:rPr>
              <a:t>你吃东西的时候噎住过吗</a:t>
            </a:r>
            <a:r>
              <a:rPr lang="zh-CN" altLang="en-US" sz="2400" b="1" dirty="0">
                <a:solidFill>
                  <a:schemeClr val="bg1"/>
                </a:solidFill>
                <a:latin typeface="Arial" panose="020B0604020202020204" pitchFamily="34" charset="0"/>
                <a:ea typeface="宋体" panose="02010600030101010101" pitchFamily="2" charset="-122"/>
                <a:sym typeface="仿宋_GB2312" pitchFamily="1" charset="-122"/>
              </a:rPr>
              <a:t>？</a:t>
            </a:r>
            <a:endParaRPr lang="zh-CN" altLang="en-US" sz="2400" b="1" dirty="0">
              <a:solidFill>
                <a:schemeClr val="bg1"/>
              </a:solidFill>
              <a:latin typeface="Arial" panose="020B0604020202020204" pitchFamily="34" charset="0"/>
              <a:ea typeface="宋体" panose="02010600030101010101" pitchFamily="2" charset="-122"/>
              <a:sym typeface="仿宋_GB2312" pitchFamily="1" charset="-122"/>
            </a:endParaRPr>
          </a:p>
        </p:txBody>
      </p:sp>
      <p:sp>
        <p:nvSpPr>
          <p:cNvPr id="37" name="Text Placeholder 12"/>
          <p:cNvSpPr txBox="1"/>
          <p:nvPr/>
        </p:nvSpPr>
        <p:spPr>
          <a:xfrm>
            <a:off x="4281488" y="3282950"/>
            <a:ext cx="4037012" cy="633413"/>
          </a:xfrm>
          <a:prstGeom prst="rect">
            <a:avLst/>
          </a:prstGeom>
          <a:noFill/>
          <a:ln w="9525">
            <a:noFill/>
          </a:ln>
        </p:spPr>
        <p:txBody>
          <a:bodyPr lIns="0" rIns="0" anchor="t"/>
          <a:p>
            <a:pPr algn="r">
              <a:lnSpc>
                <a:spcPct val="130000"/>
              </a:lnSpc>
              <a:spcBef>
                <a:spcPct val="20000"/>
              </a:spcBef>
            </a:pPr>
            <a:r>
              <a:rPr lang="zh-CN" altLang="en-US" sz="2400" b="1" dirty="0">
                <a:solidFill>
                  <a:srgbClr val="FF0000"/>
                </a:solidFill>
                <a:latin typeface="Arial" panose="020B0604020202020204" pitchFamily="34" charset="0"/>
                <a:ea typeface="宋体" panose="02010600030101010101" pitchFamily="2" charset="-122"/>
                <a:sym typeface="仿宋_GB2312" pitchFamily="1" charset="-122"/>
              </a:rPr>
              <a:t>身边的人吃东西被噎住过吗？</a:t>
            </a:r>
            <a:endParaRPr lang="zh-CN" altLang="en-US" sz="2400" b="1" dirty="0">
              <a:solidFill>
                <a:srgbClr val="FF0000"/>
              </a:solidFill>
              <a:latin typeface="Arial" panose="020B0604020202020204" pitchFamily="34" charset="0"/>
              <a:ea typeface="宋体" panose="02010600030101010101" pitchFamily="2" charset="-122"/>
              <a:sym typeface="仿宋_GB2312" pitchFamily="1" charset="-122"/>
            </a:endParaRPr>
          </a:p>
        </p:txBody>
      </p:sp>
      <p:sp>
        <p:nvSpPr>
          <p:cNvPr id="38" name="Text Placeholder 12"/>
          <p:cNvSpPr txBox="1"/>
          <p:nvPr/>
        </p:nvSpPr>
        <p:spPr>
          <a:xfrm>
            <a:off x="3873500" y="4895850"/>
            <a:ext cx="3644900" cy="784225"/>
          </a:xfrm>
          <a:prstGeom prst="rect">
            <a:avLst/>
          </a:prstGeom>
          <a:noFill/>
          <a:ln w="9525">
            <a:noFill/>
          </a:ln>
        </p:spPr>
        <p:txBody>
          <a:bodyPr lIns="0" rIns="0" anchor="t"/>
          <a:p>
            <a:pPr algn="r">
              <a:lnSpc>
                <a:spcPct val="130000"/>
              </a:lnSpc>
              <a:spcBef>
                <a:spcPct val="20000"/>
              </a:spcBef>
            </a:pPr>
            <a:r>
              <a:rPr lang="zh-CN" altLang="en-US" sz="2400" b="1" dirty="0">
                <a:solidFill>
                  <a:srgbClr val="FF0000"/>
                </a:solidFill>
                <a:latin typeface="Arial" panose="020B0604020202020204" pitchFamily="34" charset="0"/>
                <a:ea typeface="宋体" panose="02010600030101010101" pitchFamily="2" charset="-122"/>
                <a:sym typeface="仿宋_GB2312" pitchFamily="1" charset="-122"/>
              </a:rPr>
              <a:t>异物是怎么出来的？</a:t>
            </a:r>
            <a:endParaRPr lang="zh-CN" altLang="en-US" sz="2400" b="1" dirty="0">
              <a:solidFill>
                <a:srgbClr val="FF0000"/>
              </a:solidFill>
              <a:latin typeface="Arial" panose="020B0604020202020204" pitchFamily="34" charset="0"/>
              <a:ea typeface="宋体" panose="02010600030101010101" pitchFamily="2" charset="-122"/>
              <a:sym typeface="仿宋_GB2312" pitchFamily="1" charset="-122"/>
            </a:endParaRPr>
          </a:p>
        </p:txBody>
      </p:sp>
      <p:grpSp>
        <p:nvGrpSpPr>
          <p:cNvPr id="5" name="组合 51"/>
          <p:cNvGrpSpPr/>
          <p:nvPr/>
        </p:nvGrpSpPr>
        <p:grpSpPr>
          <a:xfrm>
            <a:off x="271463" y="1939925"/>
            <a:ext cx="3224212" cy="3144838"/>
            <a:chOff x="3566899" y="1605909"/>
            <a:chExt cx="1997947" cy="1997946"/>
          </a:xfrm>
        </p:grpSpPr>
        <p:sp>
          <p:nvSpPr>
            <p:cNvPr id="30" name="Shape 551"/>
            <p:cNvSpPr/>
            <p:nvPr/>
          </p:nvSpPr>
          <p:spPr>
            <a:xfrm>
              <a:off x="3566899" y="1605909"/>
              <a:ext cx="1997947" cy="199794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2"/>
            </a:solidFill>
            <a:ln w="12700">
              <a:miter lim="400000"/>
            </a:ln>
          </p:spPr>
          <p:txBody>
            <a:bodyPr lIns="38095" tIns="38095" rIns="38095" bIns="38095" anchor="ctr"/>
            <a:lstStyle/>
            <a:p>
              <a:pPr marL="0" marR="0" lvl="0" indent="0" algn="l" defTabSz="914400" rtl="0" eaLnBrk="1" fontAlgn="base" latinLnBrk="0" hangingPunct="1">
                <a:lnSpc>
                  <a:spcPct val="120000"/>
                </a:lnSpc>
                <a:spcBef>
                  <a:spcPts val="4745"/>
                </a:spcBef>
                <a:spcAft>
                  <a:spcPct val="0"/>
                </a:spcAft>
                <a:buClrTx/>
                <a:buSzTx/>
                <a:buFont typeface="Arial" panose="020B0604020202020204" pitchFamily="34" charset="0"/>
                <a:buNone/>
                <a:defRPr sz="2500">
                  <a:latin typeface="Aller Light"/>
                  <a:ea typeface="Aller Light"/>
                  <a:cs typeface="Aller Light"/>
                  <a:sym typeface="Aller Light"/>
                </a:defRPr>
              </a:pPr>
              <a:endParaRPr kumimoji="0" sz="2275" b="0" i="0" u="none" strike="noStrike" kern="1200" cap="none" spc="0" normalizeH="0" baseline="0" noProof="1">
                <a:ln>
                  <a:noFill/>
                </a:ln>
                <a:solidFill>
                  <a:schemeClr val="tx1"/>
                </a:solidFill>
                <a:effectLst/>
                <a:uLnTx/>
                <a:uFillTx/>
                <a:latin typeface="Aller Light"/>
                <a:ea typeface="微软雅黑" panose="020B0503020204020204" charset="-122"/>
                <a:cs typeface="+mn-ea"/>
                <a:sym typeface="Arial" panose="020B0604020202020204" pitchFamily="34" charset="0"/>
              </a:endParaRPr>
            </a:p>
          </p:txBody>
        </p:sp>
        <p:sp>
          <p:nvSpPr>
            <p:cNvPr id="45" name="椭圆 44"/>
            <p:cNvSpPr/>
            <p:nvPr/>
          </p:nvSpPr>
          <p:spPr>
            <a:xfrm>
              <a:off x="3701669" y="1741055"/>
              <a:ext cx="1728407" cy="172866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140" b="1" i="0" u="none" strike="noStrike" kern="1200" cap="none" spc="0" normalizeH="0" baseline="0" noProof="1">
                <a:ln>
                  <a:noFill/>
                </a:ln>
                <a:solidFill>
                  <a:schemeClr val="bg1"/>
                </a:solidFill>
                <a:effectLst/>
                <a:uLnTx/>
                <a:uFillTx/>
                <a:latin typeface="+mn-lt"/>
                <a:ea typeface="微软雅黑" panose="020B0503020204020204" charset="-122"/>
                <a:cs typeface="+mn-ea"/>
                <a:sym typeface="Arial" panose="020B0604020202020204" pitchFamily="34" charset="0"/>
              </a:endParaRPr>
            </a:p>
          </p:txBody>
        </p:sp>
      </p:grpSp>
      <p:pic>
        <p:nvPicPr>
          <p:cNvPr id="33" name="图片 32"/>
          <p:cNvPicPr>
            <a:picLocks noChangeAspect="1"/>
          </p:cNvPicPr>
          <p:nvPr/>
        </p:nvPicPr>
        <p:blipFill>
          <a:blip r:embed="rId1" cstate="print"/>
          <a:srcRect l="30000" t="-1150" r="14174" b="17219"/>
          <a:stretch>
            <a:fillRect/>
          </a:stretch>
        </p:blipFill>
        <p:spPr>
          <a:xfrm>
            <a:off x="614111" y="2260825"/>
            <a:ext cx="2537742" cy="2510649"/>
          </a:xfrm>
          <a:prstGeom prst="ellipse">
            <a:avLst/>
          </a:prstGeom>
        </p:spPr>
      </p:pic>
    </p:spTree>
    <p:custDataLst>
      <p:tags r:id="rId2"/>
    </p:custData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000000"/>
                                          </p:val>
                                        </p:tav>
                                        <p:tav tm="100000">
                                          <p:val>
                                            <p:strVal val="#ppt_w"/>
                                          </p:val>
                                        </p:tav>
                                      </p:tavLst>
                                    </p:anim>
                                    <p:anim calcmode="lin" valueType="num">
                                      <p:cBhvr>
                                        <p:cTn id="8" dur="500" fill="hold"/>
                                        <p:tgtEl>
                                          <p:spTgt spid="5"/>
                                        </p:tgtEl>
                                        <p:attrNameLst>
                                          <p:attrName>ppt_h</p:attrName>
                                        </p:attrNameLst>
                                      </p:cBhvr>
                                      <p:tavLst>
                                        <p:tav tm="0">
                                          <p:val>
                                            <p:fltVal val="0.000000"/>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6">
                                            <p:txEl>
                                              <p:charRg st="0" end="13"/>
                                            </p:txEl>
                                          </p:spTgt>
                                        </p:tgtEl>
                                        <p:attrNameLst>
                                          <p:attrName>style.visibility</p:attrName>
                                        </p:attrNameLst>
                                      </p:cBhvr>
                                      <p:to>
                                        <p:strVal val="visible"/>
                                      </p:to>
                                    </p:set>
                                    <p:animEffect transition="in" filter="fade">
                                      <p:cBhvr>
                                        <p:cTn id="26" dur="500"/>
                                        <p:tgtEl>
                                          <p:spTgt spid="36">
                                            <p:txEl>
                                              <p:charRg st="0" end="13"/>
                                            </p:txEl>
                                          </p:spTgt>
                                        </p:tgtEl>
                                      </p:cBhvr>
                                    </p:animEffec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37">
                                            <p:txEl>
                                              <p:charRg st="0" end="14"/>
                                            </p:txEl>
                                          </p:spTgt>
                                        </p:tgtEl>
                                        <p:attrNameLst>
                                          <p:attrName>style.visibility</p:attrName>
                                        </p:attrNameLst>
                                      </p:cBhvr>
                                      <p:to>
                                        <p:strVal val="visible"/>
                                      </p:to>
                                    </p:set>
                                    <p:animEffect transition="in" filter="fade">
                                      <p:cBhvr>
                                        <p:cTn id="34" dur="500"/>
                                        <p:tgtEl>
                                          <p:spTgt spid="37">
                                            <p:txEl>
                                              <p:charRg st="0" end="14"/>
                                            </p:txEl>
                                          </p:spTgt>
                                        </p:tgtEl>
                                      </p:cBhvr>
                                    </p:animEffect>
                                  </p:childTnLst>
                                </p:cTn>
                              </p:par>
                            </p:childTnLst>
                          </p:cTn>
                        </p:par>
                        <p:par>
                          <p:cTn id="35" fill="hold">
                            <p:stCondLst>
                              <p:cond delay="2500"/>
                            </p:stCondLst>
                            <p:childTnLst>
                              <p:par>
                                <p:cTn id="36" presetID="2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38">
                                            <p:txEl>
                                              <p:charRg st="0" end="10"/>
                                            </p:txEl>
                                          </p:spTgt>
                                        </p:tgtEl>
                                        <p:attrNameLst>
                                          <p:attrName>style.visibility</p:attrName>
                                        </p:attrNameLst>
                                      </p:cBhvr>
                                      <p:to>
                                        <p:strVal val="visible"/>
                                      </p:to>
                                    </p:set>
                                    <p:animEffect transition="in" filter="fade">
                                      <p:cBhvr>
                                        <p:cTn id="42" dur="500"/>
                                        <p:tgtEl>
                                          <p:spTgt spid="38">
                                            <p:txEl>
                                              <p:charRg st="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bldLvl="0" animBg="1"/>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289" name="对象 1">
            <a:hlinkClick r:id="" action="ppaction://ole?verb="/>
          </p:cNvPr>
          <p:cNvGraphicFramePr>
            <a:graphicFrameLocks noChangeAspect="1"/>
          </p:cNvGraphicFramePr>
          <p:nvPr/>
        </p:nvGraphicFramePr>
        <p:xfrm>
          <a:off x="8096250" y="4873625"/>
          <a:ext cx="971550" cy="666750"/>
        </p:xfrm>
        <a:graphic>
          <a:graphicData uri="http://schemas.openxmlformats.org/presentationml/2006/ole">
            <mc:AlternateContent xmlns:mc="http://schemas.openxmlformats.org/markup-compatibility/2006">
              <mc:Choice xmlns:v="urn:schemas-microsoft-com:vml" Requires="v">
                <p:oleObj spid="_x0000_s3076" name="" showAsIcon="1" r:id="rId1" imgW="971550" imgH="666750" progId="Package">
                  <p:embed/>
                </p:oleObj>
              </mc:Choice>
              <mc:Fallback>
                <p:oleObj name="" showAsIcon="1" r:id="rId1" imgW="971550" imgH="666750" progId="Package">
                  <p:embed/>
                  <p:pic>
                    <p:nvPicPr>
                      <p:cNvPr id="0" name="图片 3075"/>
                      <p:cNvPicPr/>
                      <p:nvPr/>
                    </p:nvPicPr>
                    <p:blipFill>
                      <a:blip r:embed="rId2"/>
                      <a:stretch>
                        <a:fillRect/>
                      </a:stretch>
                    </p:blipFill>
                    <p:spPr>
                      <a:xfrm>
                        <a:off x="8096250" y="4873625"/>
                        <a:ext cx="971550" cy="666750"/>
                      </a:xfrm>
                      <a:prstGeom prst="rect">
                        <a:avLst/>
                      </a:prstGeom>
                      <a:noFill/>
                      <a:ln w="38100">
                        <a:noFill/>
                        <a:miter/>
                      </a:ln>
                    </p:spPr>
                  </p:pic>
                </p:oleObj>
              </mc:Fallback>
            </mc:AlternateContent>
          </a:graphicData>
        </a:graphic>
      </p:graphicFrame>
      <p:sp>
        <p:nvSpPr>
          <p:cNvPr id="13" name="TextBox 8"/>
          <p:cNvSpPr txBox="1"/>
          <p:nvPr/>
        </p:nvSpPr>
        <p:spPr>
          <a:xfrm>
            <a:off x="1917700" y="2368550"/>
            <a:ext cx="4808538" cy="492125"/>
          </a:xfrm>
          <a:prstGeom prst="rect">
            <a:avLst/>
          </a:prstGeom>
          <a:solidFill>
            <a:schemeClr val="accent2">
              <a:lumMod val="75000"/>
            </a:schemeClr>
          </a:solidFill>
        </p:spPr>
        <p:txBody>
          <a:bodyPr wrap="square" lIns="0" tIns="0" rIns="0" bIns="0" anchor="ctr">
            <a:spAutoFit/>
          </a:bodyPr>
          <a:p>
            <a:pPr marR="0" defTabSz="914400">
              <a:buClrTx/>
              <a:buSzTx/>
              <a:buFont typeface="Arial" panose="020B0604020202020204" pitchFamily="34" charset="0"/>
              <a:buNone/>
              <a:defRPr/>
            </a:pP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发生气道异物梗阻的视频</a:t>
            </a:r>
            <a:endPar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spTree>
    <p:custDataLst>
      <p:tags r:id="rId3"/>
    </p:custDataLst>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TextBox 16"/>
          <p:cNvSpPr txBox="1"/>
          <p:nvPr/>
        </p:nvSpPr>
        <p:spPr>
          <a:xfrm>
            <a:off x="1133475" y="4959350"/>
            <a:ext cx="1287463" cy="368300"/>
          </a:xfrm>
          <a:prstGeom prst="rect">
            <a:avLst/>
          </a:prstGeom>
          <a:solidFill>
            <a:schemeClr val="accent6">
              <a:lumMod val="75000"/>
            </a:schemeClr>
          </a:solidFill>
        </p:spPr>
        <p:txBody>
          <a:bodyPr lIns="0" tIns="0" rIns="0" bIns="0">
            <a:spAutoFit/>
          </a:bodyPr>
          <a:lstStyle/>
          <a:p>
            <a:pPr marR="0" defTabSz="914400">
              <a:buClrTx/>
              <a:buSzTx/>
              <a:buFont typeface="Arial" panose="020B0604020202020204" pitchFamily="34" charset="0"/>
              <a:buNone/>
              <a:defRPr/>
            </a:pPr>
            <a:r>
              <a:rPr kumimoji="0" lang="en-US" altLang="zh-CN"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    </a:t>
            </a:r>
            <a:r>
              <a:rPr kumimoji="0" lang="zh-CN" altLang="en-US"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儿童</a:t>
            </a:r>
            <a:endParaRPr kumimoji="0" lang="zh-CN" altLang="en-US"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cs"/>
              <a:sym typeface="Arial" panose="020B0604020202020204" pitchFamily="34" charset="0"/>
            </a:endParaRPr>
          </a:p>
        </p:txBody>
      </p:sp>
      <p:grpSp>
        <p:nvGrpSpPr>
          <p:cNvPr id="13314" name="组合 11"/>
          <p:cNvGrpSpPr/>
          <p:nvPr/>
        </p:nvGrpSpPr>
        <p:grpSpPr>
          <a:xfrm>
            <a:off x="628650" y="1409700"/>
            <a:ext cx="8453438" cy="506413"/>
            <a:chOff x="972241" y="138305"/>
            <a:chExt cx="11886509" cy="714177"/>
          </a:xfrm>
        </p:grpSpPr>
        <p:sp>
          <p:nvSpPr>
            <p:cNvPr id="13" name="TextBox 8"/>
            <p:cNvSpPr txBox="1"/>
            <p:nvPr/>
          </p:nvSpPr>
          <p:spPr>
            <a:xfrm>
              <a:off x="972241" y="138305"/>
              <a:ext cx="8096220" cy="693811"/>
            </a:xfrm>
            <a:prstGeom prst="rect">
              <a:avLst/>
            </a:prstGeom>
            <a:solidFill>
              <a:schemeClr val="accent2">
                <a:lumMod val="75000"/>
              </a:schemeClr>
            </a:solidFill>
          </p:spPr>
          <p:txBody>
            <a:bodyPr lIns="0" tIns="0" rIns="0" bIns="0" anchor="ctr">
              <a:spAutoFit/>
            </a:bodyPr>
            <a:lstStyle/>
            <a:p>
              <a:pPr marR="0" defTabSz="914400">
                <a:buClrTx/>
                <a:buSzTx/>
                <a:buFont typeface="Arial" panose="020B0604020202020204" pitchFamily="34" charset="0"/>
                <a:buNone/>
                <a:defRPr/>
              </a:pP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容易发生气道异物梗阻的人群</a:t>
              </a:r>
              <a:endPar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sp>
          <p:nvSpPr>
            <p:cNvPr id="14" name="TextBox 8"/>
            <p:cNvSpPr txBox="1"/>
            <p:nvPr/>
          </p:nvSpPr>
          <p:spPr>
            <a:xfrm>
              <a:off x="10548414" y="684177"/>
              <a:ext cx="2310336" cy="168305"/>
            </a:xfrm>
            <a:prstGeom prst="rect">
              <a:avLst/>
            </a:prstGeom>
            <a:noFill/>
          </p:spPr>
          <p:txBody>
            <a:bodyPr lIns="0" tIns="0" rIns="0" bIns="0" anchor="ctr">
              <a:spAutoFit/>
            </a:bodyPr>
            <a:lstStyle/>
            <a:p>
              <a:pPr marR="0" defTabSz="914400">
                <a:buClrTx/>
                <a:buSzTx/>
                <a:buFont typeface="Arial" panose="020B0604020202020204" pitchFamily="34" charset="0"/>
                <a:buNone/>
                <a:defRPr/>
              </a:pPr>
              <a:r>
                <a:rPr kumimoji="0" lang="en-US" altLang="zh-CN" sz="780" kern="1200" cap="none" spc="0" normalizeH="0" baseline="0" noProof="1" smtClean="0">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CLICK TO ADD CAPTION TEXT</a:t>
              </a:r>
              <a:endParaRPr kumimoji="0" lang="zh-CN" altLang="en-US" sz="995" kern="1200" cap="none" spc="0" normalizeH="0" baseline="0" noProof="1">
                <a:solidFill>
                  <a:schemeClr val="bg1">
                    <a:lumMod val="65000"/>
                  </a:schemeClr>
                </a:solidFill>
                <a:latin typeface="Arial" panose="020B0604020202020204" pitchFamily="34" charset="0"/>
                <a:ea typeface="微软雅黑" panose="020B0503020204020204" charset="-122"/>
                <a:cs typeface="+mn-cs"/>
                <a:sym typeface="Arial" panose="020B0604020202020204" pitchFamily="34" charset="0"/>
              </a:endParaRPr>
            </a:p>
          </p:txBody>
        </p:sp>
      </p:grpSp>
      <p:pic>
        <p:nvPicPr>
          <p:cNvPr id="3" name="图片 2"/>
          <p:cNvPicPr>
            <a:picLocks noChangeAspect="1"/>
          </p:cNvPicPr>
          <p:nvPr/>
        </p:nvPicPr>
        <p:blipFill>
          <a:blip r:embed="rId1" cstate="print"/>
          <a:stretch>
            <a:fillRect/>
          </a:stretch>
        </p:blipFill>
        <p:spPr>
          <a:xfrm>
            <a:off x="588005" y="2547619"/>
            <a:ext cx="2590800" cy="2132965"/>
          </a:xfrm>
          <a:prstGeom prst="rect">
            <a:avLst/>
          </a:prstGeom>
          <a:effectLst>
            <a:innerShdw blurRad="63500" dist="50800">
              <a:prstClr val="black">
                <a:alpha val="50000"/>
              </a:prstClr>
            </a:innerShdw>
            <a:reflection blurRad="6350" stA="52000" endA="300" endPos="35000" dir="5400000" sy="-100000" algn="bl" rotWithShape="0"/>
          </a:effectLst>
        </p:spPr>
      </p:pic>
      <p:pic>
        <p:nvPicPr>
          <p:cNvPr id="5" name="图片 4"/>
          <p:cNvPicPr>
            <a:picLocks noChangeAspect="1"/>
          </p:cNvPicPr>
          <p:nvPr/>
        </p:nvPicPr>
        <p:blipFill>
          <a:blip r:embed="rId2" cstate="print"/>
          <a:stretch>
            <a:fillRect/>
          </a:stretch>
        </p:blipFill>
        <p:spPr>
          <a:xfrm>
            <a:off x="4359274" y="2547619"/>
            <a:ext cx="2530475" cy="2139315"/>
          </a:xfrm>
          <a:prstGeom prst="rect">
            <a:avLst/>
          </a:prstGeom>
          <a:effectLst>
            <a:innerShdw blurRad="63500" dist="50800">
              <a:prstClr val="black">
                <a:alpha val="50000"/>
              </a:prstClr>
            </a:innerShdw>
          </a:effectLst>
        </p:spPr>
      </p:pic>
      <p:sp>
        <p:nvSpPr>
          <p:cNvPr id="8" name="TextBox 16"/>
          <p:cNvSpPr txBox="1"/>
          <p:nvPr/>
        </p:nvSpPr>
        <p:spPr>
          <a:xfrm>
            <a:off x="5099050" y="4959350"/>
            <a:ext cx="1287463" cy="368300"/>
          </a:xfrm>
          <a:prstGeom prst="rect">
            <a:avLst/>
          </a:prstGeom>
          <a:solidFill>
            <a:schemeClr val="accent6">
              <a:lumMod val="75000"/>
            </a:schemeClr>
          </a:solidFill>
        </p:spPr>
        <p:txBody>
          <a:bodyPr lIns="0" tIns="0" rIns="0" bIns="0">
            <a:spAutoFit/>
          </a:bodyPr>
          <a:lstStyle/>
          <a:p>
            <a:pPr marR="0" defTabSz="914400">
              <a:buClrTx/>
              <a:buSzTx/>
              <a:buFont typeface="Arial" panose="020B0604020202020204" pitchFamily="34" charset="0"/>
              <a:buNone/>
              <a:defRPr/>
            </a:pPr>
            <a:r>
              <a:rPr kumimoji="0" lang="en-US" altLang="zh-CN"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  </a:t>
            </a:r>
            <a:r>
              <a:rPr kumimoji="0" lang="zh-CN" altLang="en-US"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ea"/>
                <a:sym typeface="Arial" panose="020B0604020202020204" pitchFamily="34" charset="0"/>
              </a:rPr>
              <a:t>老年人</a:t>
            </a:r>
            <a:endParaRPr kumimoji="0" lang="zh-CN" altLang="en-US" sz="2400" b="1" kern="1200" cap="none" spc="0" normalizeH="0" baseline="0" noProof="1">
              <a:solidFill>
                <a:schemeClr val="bg1">
                  <a:lumMod val="65000"/>
                </a:schemeClr>
              </a:solidFill>
              <a:latin typeface="Arial" panose="020B0604020202020204" pitchFamily="34" charset="0"/>
              <a:ea typeface="微软雅黑" panose="020B0503020204020204" charset="-122"/>
              <a:cs typeface="+mn-cs"/>
              <a:sym typeface="Arial" panose="020B0604020202020204" pitchFamily="34" charset="0"/>
            </a:endParaRPr>
          </a:p>
        </p:txBody>
      </p:sp>
    </p:spTree>
    <p:custDataLst>
      <p:tags r:id="rId3"/>
    </p:custData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 fill="hold" grpId="0" nodeType="afterEffect">
                                  <p:stCondLst>
                                    <p:cond delay="0"/>
                                  </p:stCondLst>
                                  <p:iterate type="lt">
                                    <p:tmPct val="40000"/>
                                  </p:iterate>
                                  <p:childTnLst>
                                    <p:set>
                                      <p:cBhvr>
                                        <p:cTn id="12" dur="1" fill="hold">
                                          <p:stCondLst>
                                            <p:cond delay="0"/>
                                          </p:stCondLst>
                                        </p:cTn>
                                        <p:tgtEl>
                                          <p:spTgt spid="26"/>
                                        </p:tgtEl>
                                        <p:attrNameLst>
                                          <p:attrName>style.visibility</p:attrName>
                                        </p:attrNameLst>
                                      </p:cBhvr>
                                      <p:to>
                                        <p:strVal val="visible"/>
                                      </p:to>
                                    </p:set>
                                    <p:anim calcmode="lin" valueType="num">
                                      <p:cBhvr>
                                        <p:cTn id="13" dur="250" fill="hold"/>
                                        <p:tgtEl>
                                          <p:spTgt spid="26"/>
                                        </p:tgtEl>
                                        <p:attrNameLst>
                                          <p:attrName>ppt_x</p:attrName>
                                        </p:attrNameLst>
                                      </p:cBhvr>
                                      <p:tavLst>
                                        <p:tav tm="0">
                                          <p:val>
                                            <p:strVal val="#ppt_x"/>
                                          </p:val>
                                        </p:tav>
                                        <p:tav tm="100000">
                                          <p:val>
                                            <p:strVal val="#ppt_x"/>
                                          </p:val>
                                        </p:tav>
                                      </p:tavLst>
                                    </p:anim>
                                    <p:anim calcmode="lin" valueType="num">
                                      <p:cBhvr>
                                        <p:cTn id="14" dur="250" fill="hold"/>
                                        <p:tgtEl>
                                          <p:spTgt spid="26"/>
                                        </p:tgtEl>
                                        <p:attrNameLst>
                                          <p:attrName>ppt_y</p:attrName>
                                        </p:attrNameLst>
                                      </p:cBhvr>
                                      <p:tavLst>
                                        <p:tav tm="0">
                                          <p:val>
                                            <p:strVal val="#ppt_y-#ppt_h/2"/>
                                          </p:val>
                                        </p:tav>
                                        <p:tav tm="100000">
                                          <p:val>
                                            <p:strVal val="#ppt_y"/>
                                          </p:val>
                                        </p:tav>
                                      </p:tavLst>
                                    </p:anim>
                                    <p:anim calcmode="lin" valueType="num">
                                      <p:cBhvr>
                                        <p:cTn id="15" dur="250" fill="hold"/>
                                        <p:tgtEl>
                                          <p:spTgt spid="26"/>
                                        </p:tgtEl>
                                        <p:attrNameLst>
                                          <p:attrName>ppt_w</p:attrName>
                                        </p:attrNameLst>
                                      </p:cBhvr>
                                      <p:tavLst>
                                        <p:tav tm="0">
                                          <p:val>
                                            <p:strVal val="#ppt_w"/>
                                          </p:val>
                                        </p:tav>
                                        <p:tav tm="100000">
                                          <p:val>
                                            <p:strVal val="#ppt_w"/>
                                          </p:val>
                                        </p:tav>
                                      </p:tavLst>
                                    </p:anim>
                                    <p:anim calcmode="lin" valueType="num">
                                      <p:cBhvr>
                                        <p:cTn id="16" dur="250" fill="hold"/>
                                        <p:tgtEl>
                                          <p:spTgt spid="26"/>
                                        </p:tgtEl>
                                        <p:attrNameLst>
                                          <p:attrName>ppt_h</p:attrName>
                                        </p:attrNameLst>
                                      </p:cBhvr>
                                      <p:tavLst>
                                        <p:tav tm="0">
                                          <p:val>
                                            <p:fltVal val="0.000000"/>
                                          </p:val>
                                        </p:tav>
                                        <p:tav tm="100000">
                                          <p:val>
                                            <p:strVal val="#ppt_h"/>
                                          </p:val>
                                        </p:tav>
                                      </p:tavLst>
                                    </p:anim>
                                  </p:childTnLst>
                                </p:cTn>
                              </p:par>
                            </p:childTnLst>
                          </p:cTn>
                        </p:par>
                        <p:par>
                          <p:cTn id="17" fill="hold">
                            <p:stCondLst>
                              <p:cond delay="175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750"/>
                            </p:stCondLst>
                            <p:childTnLst>
                              <p:par>
                                <p:cTn id="24" presetID="17" presetClass="entr" presetSubtype="1" fill="hold" grpId="0" nodeType="afterEffect">
                                  <p:stCondLst>
                                    <p:cond delay="0"/>
                                  </p:stCondLst>
                                  <p:iterate type="lt">
                                    <p:tmPct val="40000"/>
                                  </p:iterate>
                                  <p:childTnLst>
                                    <p:set>
                                      <p:cBhvr>
                                        <p:cTn id="25" dur="1" fill="hold">
                                          <p:stCondLst>
                                            <p:cond delay="0"/>
                                          </p:stCondLst>
                                        </p:cTn>
                                        <p:tgtEl>
                                          <p:spTgt spid="8"/>
                                        </p:tgtEl>
                                        <p:attrNameLst>
                                          <p:attrName>style.visibility</p:attrName>
                                        </p:attrNameLst>
                                      </p:cBhvr>
                                      <p:to>
                                        <p:strVal val="visible"/>
                                      </p:to>
                                    </p:set>
                                    <p:anim calcmode="lin" valueType="num">
                                      <p:cBhvr>
                                        <p:cTn id="26" dur="250" fill="hold"/>
                                        <p:tgtEl>
                                          <p:spTgt spid="8"/>
                                        </p:tgtEl>
                                        <p:attrNameLst>
                                          <p:attrName>ppt_x</p:attrName>
                                        </p:attrNameLst>
                                      </p:cBhvr>
                                      <p:tavLst>
                                        <p:tav tm="0">
                                          <p:val>
                                            <p:strVal val="#ppt_x"/>
                                          </p:val>
                                        </p:tav>
                                        <p:tav tm="100000">
                                          <p:val>
                                            <p:strVal val="#ppt_x"/>
                                          </p:val>
                                        </p:tav>
                                      </p:tavLst>
                                    </p:anim>
                                    <p:anim calcmode="lin" valueType="num">
                                      <p:cBhvr>
                                        <p:cTn id="27" dur="250" fill="hold"/>
                                        <p:tgtEl>
                                          <p:spTgt spid="8"/>
                                        </p:tgtEl>
                                        <p:attrNameLst>
                                          <p:attrName>ppt_y</p:attrName>
                                        </p:attrNameLst>
                                      </p:cBhvr>
                                      <p:tavLst>
                                        <p:tav tm="0">
                                          <p:val>
                                            <p:strVal val="#ppt_y-#ppt_h/2"/>
                                          </p:val>
                                        </p:tav>
                                        <p:tav tm="100000">
                                          <p:val>
                                            <p:strVal val="#ppt_y"/>
                                          </p:val>
                                        </p:tav>
                                      </p:tavLst>
                                    </p:anim>
                                    <p:anim calcmode="lin" valueType="num">
                                      <p:cBhvr>
                                        <p:cTn id="28" dur="250" fill="hold"/>
                                        <p:tgtEl>
                                          <p:spTgt spid="8"/>
                                        </p:tgtEl>
                                        <p:attrNameLst>
                                          <p:attrName>ppt_w</p:attrName>
                                        </p:attrNameLst>
                                      </p:cBhvr>
                                      <p:tavLst>
                                        <p:tav tm="0">
                                          <p:val>
                                            <p:strVal val="#ppt_w"/>
                                          </p:val>
                                        </p:tav>
                                        <p:tav tm="100000">
                                          <p:val>
                                            <p:strVal val="#ppt_w"/>
                                          </p:val>
                                        </p:tav>
                                      </p:tavLst>
                                    </p:anim>
                                    <p:anim calcmode="lin" valueType="num">
                                      <p:cBhvr>
                                        <p:cTn id="29" dur="250" fill="hold"/>
                                        <p:tgtEl>
                                          <p:spTgt spid="8"/>
                                        </p:tgtEl>
                                        <p:attrNameLst>
                                          <p:attrName>ppt_h</p:attrName>
                                        </p:attrNameLst>
                                      </p:cBhvr>
                                      <p:tavLst>
                                        <p:tav tm="0">
                                          <p:val>
                                            <p:fltVal val="0.00000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8" grpId="0" bldLvl="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文本框 2"/>
          <p:cNvSpPr txBox="1"/>
          <p:nvPr/>
        </p:nvSpPr>
        <p:spPr>
          <a:xfrm>
            <a:off x="762000" y="1736725"/>
            <a:ext cx="3081338" cy="3046413"/>
          </a:xfrm>
          <a:prstGeom prst="rect">
            <a:avLst/>
          </a:prstGeom>
          <a:noFill/>
          <a:ln w="9525">
            <a:noFill/>
          </a:ln>
        </p:spPr>
        <p:txBody>
          <a:bodyPr anchor="t">
            <a:spAutoFit/>
          </a:bodyPr>
          <a:p>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婴幼儿吞咽功能不健全，进食时又常常嬉笑、哭啼、玩耍，容易将食物、小玩具等异物吸入气管内造成呼吸道梗阻。（常见于</a:t>
            </a:r>
            <a:r>
              <a:rPr lang="en-US" altLang="zh-CN" sz="2400" b="1" dirty="0">
                <a:latin typeface="Arial" panose="020B0604020202020204" pitchFamily="34" charset="0"/>
                <a:ea typeface="宋体" panose="02010600030101010101" pitchFamily="2" charset="-122"/>
              </a:rPr>
              <a:t>5</a:t>
            </a:r>
            <a:r>
              <a:rPr lang="zh-CN" altLang="en-US" sz="2400" b="1" dirty="0">
                <a:latin typeface="Arial" panose="020B0604020202020204" pitchFamily="34" charset="0"/>
                <a:ea typeface="宋体" panose="02010600030101010101" pitchFamily="2" charset="-122"/>
              </a:rPr>
              <a:t>岁以下儿童）</a:t>
            </a:r>
            <a:endParaRPr lang="zh-CN" altLang="en-US" sz="2400" b="1" dirty="0">
              <a:latin typeface="Arial" panose="020B0604020202020204" pitchFamily="34" charset="0"/>
              <a:ea typeface="宋体" panose="02010600030101010101" pitchFamily="2" charset="-122"/>
            </a:endParaRPr>
          </a:p>
        </p:txBody>
      </p:sp>
      <p:pic>
        <p:nvPicPr>
          <p:cNvPr id="8195" name="图片 3" descr="L5]$5V}MR7%77B[WAJZMU}W"/>
          <p:cNvPicPr>
            <a:picLocks noChangeAspect="1"/>
          </p:cNvPicPr>
          <p:nvPr/>
        </p:nvPicPr>
        <p:blipFill>
          <a:blip r:embed="rId1"/>
          <a:stretch>
            <a:fillRect/>
          </a:stretch>
        </p:blipFill>
        <p:spPr>
          <a:xfrm>
            <a:off x="4683125" y="1465263"/>
            <a:ext cx="3605213" cy="3635375"/>
          </a:xfrm>
          <a:prstGeom prst="rect">
            <a:avLst/>
          </a:prstGeom>
          <a:noFill/>
          <a:ln w="9525">
            <a:noFill/>
          </a:ln>
        </p:spPr>
      </p:pic>
      <p:sp>
        <p:nvSpPr>
          <p:cNvPr id="15363" name="文本框 1"/>
          <p:cNvSpPr txBox="1"/>
          <p:nvPr/>
        </p:nvSpPr>
        <p:spPr>
          <a:xfrm>
            <a:off x="841375" y="1023938"/>
            <a:ext cx="1746250" cy="584200"/>
          </a:xfrm>
          <a:prstGeom prst="rect">
            <a:avLst/>
          </a:prstGeom>
          <a:noFill/>
          <a:ln w="9525">
            <a:noFill/>
          </a:ln>
        </p:spPr>
        <p:txBody>
          <a:bodyPr wrap="none" anchor="t">
            <a:spAutoFit/>
          </a:bodyPr>
          <a:p>
            <a:r>
              <a:rPr lang="en-US" altLang="zh-CN" sz="3200" b="1" dirty="0">
                <a:solidFill>
                  <a:srgbClr val="FFFF00"/>
                </a:solidFill>
                <a:latin typeface="Arial" panose="020B0604020202020204" pitchFamily="34" charset="0"/>
                <a:ea typeface="宋体" panose="02010600030101010101" pitchFamily="2" charset="-122"/>
              </a:rPr>
              <a:t>1.</a:t>
            </a:r>
            <a:r>
              <a:rPr lang="zh-CN" altLang="en-US" sz="3200" b="1" dirty="0">
                <a:solidFill>
                  <a:srgbClr val="FFFF00"/>
                </a:solidFill>
                <a:latin typeface="Arial" panose="020B0604020202020204" pitchFamily="34" charset="0"/>
                <a:ea typeface="宋体" panose="02010600030101010101" pitchFamily="2" charset="-122"/>
              </a:rPr>
              <a:t>儿童：</a:t>
            </a:r>
            <a:endParaRPr lang="zh-CN" altLang="en-US" sz="3200" b="1" dirty="0">
              <a:solidFill>
                <a:srgbClr val="FFFF00"/>
              </a:solidFill>
              <a:latin typeface="Arial" panose="020B0604020202020204" pitchFamily="34" charset="0"/>
              <a:ea typeface="宋体" panose="02010600030101010101" pitchFamily="2" charset="-122"/>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3"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decel="50000" fill="hold">
                                          <p:stCondLst>
                                            <p:cond delay="0"/>
                                          </p:stCondLst>
                                        </p:cTn>
                                        <p:tgtEl>
                                          <p:spTgt spid="81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10" dur="1000" fill="hold"/>
                                        <p:tgtEl>
                                          <p:spTgt spid="8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nodeType="clickEffect">
                                  <p:stCondLst>
                                    <p:cond delay="0"/>
                                  </p:stCondLst>
                                  <p:childTnLst>
                                    <p:set>
                                      <p:cBhvr>
                                        <p:cTn id="18" dur="1" fill="hold">
                                          <p:stCondLst>
                                            <p:cond delay="0"/>
                                          </p:stCondLst>
                                        </p:cTn>
                                        <p:tgtEl>
                                          <p:spTgt spid="8195"/>
                                        </p:tgtEl>
                                        <p:attrNameLst>
                                          <p:attrName>style.visibility</p:attrName>
                                        </p:attrNameLst>
                                      </p:cBhvr>
                                      <p:to>
                                        <p:strVal val="visible"/>
                                      </p:to>
                                    </p:set>
                                    <p:anim from="(-#ppt_w/2)" to="(#ppt_x)" calcmode="lin" valueType="num">
                                      <p:cBhvr>
                                        <p:cTn id="19" dur="600" fill="hold">
                                          <p:stCondLst>
                                            <p:cond delay="0"/>
                                          </p:stCondLst>
                                        </p:cTn>
                                        <p:tgtEl>
                                          <p:spTgt spid="8195"/>
                                        </p:tgtEl>
                                        <p:attrNameLst>
                                          <p:attrName>ppt_x</p:attrName>
                                        </p:attrNameLst>
                                      </p:cBhvr>
                                    </p:anim>
                                    <p:anim from="0" to="-1.0" calcmode="lin" valueType="num">
                                      <p:cBhvr>
                                        <p:cTn id="20" dur="200" decel="50000" autoRev="1" fill="hold">
                                          <p:stCondLst>
                                            <p:cond delay="600"/>
                                          </p:stCondLst>
                                        </p:cTn>
                                        <p:tgtEl>
                                          <p:spTgt spid="8195"/>
                                        </p:tgtEl>
                                        <p:attrNameLst>
                                          <p:attrName>xshear</p:attrName>
                                        </p:attrNameLst>
                                      </p:cBhvr>
                                    </p:anim>
                                    <p:animScale>
                                      <p:cBhvr>
                                        <p:cTn id="21" dur="200" decel="100000" autoRev="1" fill="hold">
                                          <p:stCondLst>
                                            <p:cond delay="600"/>
                                          </p:stCondLst>
                                        </p:cTn>
                                        <p:tgtEl>
                                          <p:spTgt spid="8195"/>
                                        </p:tgtEl>
                                      </p:cBhvr>
                                      <p:from x="100000" y="100000"/>
                                      <p:to x="80000" y="100000"/>
                                    </p:animScale>
                                    <p:anim by="(#ppt_h/3+#ppt_w*0.1)" calcmode="lin" valueType="num">
                                      <p:cBhvr>
                                        <p:cTn id="22" dur="200" decel="100000" autoRev="1" fill="hold">
                                          <p:stCondLst>
                                            <p:cond delay="600"/>
                                          </p:stCondLst>
                                        </p:cTn>
                                        <p:tgtEl>
                                          <p:spTgt spid="819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4" grpId="1"/>
      <p:bldP spid="8194" grpId="2"/>
      <p:bldP spid="8194" grpId="3"/>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文本框 2"/>
          <p:cNvSpPr txBox="1"/>
          <p:nvPr/>
        </p:nvSpPr>
        <p:spPr>
          <a:xfrm>
            <a:off x="976313" y="2279650"/>
            <a:ext cx="3081337" cy="3046413"/>
          </a:xfrm>
          <a:prstGeom prst="rect">
            <a:avLst/>
          </a:prstGeom>
          <a:noFill/>
          <a:ln w="9525">
            <a:noFill/>
          </a:ln>
        </p:spPr>
        <p:txBody>
          <a:bodyPr anchor="t">
            <a:spAutoFit/>
          </a:bodyPr>
          <a:p>
            <a:r>
              <a:rPr lang="en-US" altLang="zh-CN" sz="3200" b="1" dirty="0">
                <a:latin typeface="Arial" panose="020B0604020202020204" pitchFamily="34" charset="0"/>
                <a:ea typeface="宋体" panose="02010600030101010101" pitchFamily="2" charset="-122"/>
              </a:rPr>
              <a:t>1.</a:t>
            </a:r>
            <a:r>
              <a:rPr lang="zh-CN" altLang="en-US" sz="3200" b="1" dirty="0">
                <a:latin typeface="Arial" panose="020B0604020202020204" pitchFamily="34" charset="0"/>
                <a:ea typeface="宋体" panose="02010600030101010101" pitchFamily="2" charset="-122"/>
              </a:rPr>
              <a:t>一些小颗粒的食品，如圆形的糖果、花生米、小坚果等，要放在儿童拿不到的地方。</a:t>
            </a:r>
            <a:endParaRPr lang="zh-CN" altLang="en-US" sz="3200" b="1" dirty="0">
              <a:latin typeface="Arial" panose="020B0604020202020204" pitchFamily="34" charset="0"/>
              <a:ea typeface="宋体" panose="02010600030101010101" pitchFamily="2" charset="-122"/>
            </a:endParaRPr>
          </a:p>
        </p:txBody>
      </p:sp>
      <p:sp>
        <p:nvSpPr>
          <p:cNvPr id="13" name="TextBox 8"/>
          <p:cNvSpPr txBox="1"/>
          <p:nvPr/>
        </p:nvSpPr>
        <p:spPr>
          <a:xfrm>
            <a:off x="477838" y="958850"/>
            <a:ext cx="5757863" cy="492125"/>
          </a:xfrm>
          <a:prstGeom prst="rect">
            <a:avLst/>
          </a:prstGeom>
          <a:solidFill>
            <a:schemeClr val="accent2">
              <a:lumMod val="75000"/>
            </a:schemeClr>
          </a:solidFill>
        </p:spPr>
        <p:txBody>
          <a:bodyPr lIns="0" tIns="0" rIns="0" bIns="0" anchor="ctr">
            <a:spAutoFit/>
          </a:bodyPr>
          <a:p>
            <a:pPr marR="0" defTabSz="914400">
              <a:buClrTx/>
              <a:buSzTx/>
              <a:buFont typeface="Arial" panose="020B0604020202020204" pitchFamily="34" charset="0"/>
              <a:buNone/>
              <a:defRPr/>
            </a:pP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怎样防止儿童气道异物梗阻</a:t>
            </a:r>
            <a:endPar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pic>
        <p:nvPicPr>
          <p:cNvPr id="16387" name="图片 1" descr="IMG_4259"/>
          <p:cNvPicPr>
            <a:picLocks noChangeAspect="1"/>
          </p:cNvPicPr>
          <p:nvPr/>
        </p:nvPicPr>
        <p:blipFill>
          <a:blip r:embed="rId1"/>
          <a:stretch>
            <a:fillRect/>
          </a:stretch>
        </p:blipFill>
        <p:spPr>
          <a:xfrm>
            <a:off x="4676775" y="2279650"/>
            <a:ext cx="3829050" cy="3016250"/>
          </a:xfrm>
          <a:prstGeom prst="rect">
            <a:avLst/>
          </a:prstGeom>
          <a:noFill/>
          <a:ln w="9525">
            <a:noFill/>
          </a:ln>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3"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decel="50000" fill="hold">
                                          <p:stCondLst>
                                            <p:cond delay="0"/>
                                          </p:stCondLst>
                                        </p:cTn>
                                        <p:tgtEl>
                                          <p:spTgt spid="81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10" dur="1000" fill="hold"/>
                                        <p:tgtEl>
                                          <p:spTgt spid="8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4" grpId="1"/>
      <p:bldP spid="8194" grpId="2"/>
      <p:bldP spid="8194" grpId="3"/>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文本框 2"/>
          <p:cNvSpPr txBox="1"/>
          <p:nvPr/>
        </p:nvSpPr>
        <p:spPr>
          <a:xfrm>
            <a:off x="976313" y="2279650"/>
            <a:ext cx="3081337" cy="1568450"/>
          </a:xfrm>
          <a:prstGeom prst="rect">
            <a:avLst/>
          </a:prstGeom>
          <a:noFill/>
          <a:ln w="9525">
            <a:noFill/>
          </a:ln>
        </p:spPr>
        <p:txBody>
          <a:bodyPr anchor="t">
            <a:spAutoFit/>
          </a:bodyPr>
          <a:p>
            <a:r>
              <a:rPr lang="en-US" altLang="zh-CN" sz="3200" b="1" dirty="0">
                <a:latin typeface="Arial" panose="020B0604020202020204" pitchFamily="34" charset="0"/>
                <a:ea typeface="宋体" panose="02010600030101010101" pitchFamily="2" charset="-122"/>
              </a:rPr>
              <a:t>2.</a:t>
            </a:r>
            <a:r>
              <a:rPr lang="zh-CN" altLang="en-US" sz="3200" b="1" dirty="0">
                <a:latin typeface="Arial" panose="020B0604020202020204" pitchFamily="34" charset="0"/>
                <a:ea typeface="宋体" panose="02010600030101010101" pitchFamily="2" charset="-122"/>
              </a:rPr>
              <a:t>在孩子大哭、大闹的时候，不要强迫孩子进食。</a:t>
            </a:r>
            <a:endParaRPr lang="zh-CN" altLang="en-US" sz="3200" b="1" dirty="0">
              <a:latin typeface="Arial" panose="020B0604020202020204" pitchFamily="34" charset="0"/>
              <a:ea typeface="宋体" panose="02010600030101010101" pitchFamily="2" charset="-122"/>
            </a:endParaRPr>
          </a:p>
        </p:txBody>
      </p:sp>
      <p:sp>
        <p:nvSpPr>
          <p:cNvPr id="13" name="TextBox 8"/>
          <p:cNvSpPr txBox="1"/>
          <p:nvPr/>
        </p:nvSpPr>
        <p:spPr>
          <a:xfrm>
            <a:off x="477838" y="958850"/>
            <a:ext cx="5757863" cy="492125"/>
          </a:xfrm>
          <a:prstGeom prst="rect">
            <a:avLst/>
          </a:prstGeom>
          <a:solidFill>
            <a:schemeClr val="accent2">
              <a:lumMod val="75000"/>
            </a:schemeClr>
          </a:solidFill>
        </p:spPr>
        <p:txBody>
          <a:bodyPr lIns="0" tIns="0" rIns="0" bIns="0" anchor="ctr">
            <a:spAutoFit/>
          </a:bodyPr>
          <a:p>
            <a:pPr marR="0" defTabSz="914400">
              <a:buClrTx/>
              <a:buSzTx/>
              <a:buFont typeface="Arial" panose="020B0604020202020204" pitchFamily="34" charset="0"/>
              <a:buNone/>
              <a:defRPr/>
            </a:pP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怎样防止儿童气道异物梗阻</a:t>
            </a:r>
            <a:endPar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pic>
        <p:nvPicPr>
          <p:cNvPr id="17411" name="图片 1" descr="IMG_4261"/>
          <p:cNvPicPr>
            <a:picLocks noChangeAspect="1"/>
          </p:cNvPicPr>
          <p:nvPr/>
        </p:nvPicPr>
        <p:blipFill>
          <a:blip r:embed="rId1"/>
          <a:stretch>
            <a:fillRect/>
          </a:stretch>
        </p:blipFill>
        <p:spPr>
          <a:xfrm>
            <a:off x="4516438" y="2063750"/>
            <a:ext cx="3984625" cy="2730500"/>
          </a:xfrm>
          <a:prstGeom prst="rect">
            <a:avLst/>
          </a:prstGeom>
          <a:noFill/>
          <a:ln w="9525">
            <a:noFill/>
          </a:ln>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3"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decel="50000" fill="hold">
                                          <p:stCondLst>
                                            <p:cond delay="0"/>
                                          </p:stCondLst>
                                        </p:cTn>
                                        <p:tgtEl>
                                          <p:spTgt spid="81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10" dur="1000" fill="hold"/>
                                        <p:tgtEl>
                                          <p:spTgt spid="8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4" grpId="1"/>
      <p:bldP spid="8194" grpId="2"/>
      <p:bldP spid="8194" grpId="3"/>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文本框 2"/>
          <p:cNvSpPr txBox="1"/>
          <p:nvPr/>
        </p:nvSpPr>
        <p:spPr>
          <a:xfrm>
            <a:off x="976313" y="2339975"/>
            <a:ext cx="3081337" cy="2552700"/>
          </a:xfrm>
          <a:prstGeom prst="rect">
            <a:avLst/>
          </a:prstGeom>
          <a:noFill/>
          <a:ln w="9525">
            <a:noFill/>
          </a:ln>
        </p:spPr>
        <p:txBody>
          <a:bodyPr anchor="t">
            <a:spAutoFit/>
          </a:bodyPr>
          <a:p>
            <a:r>
              <a:rPr lang="en-US" altLang="zh-CN" sz="3200" b="1" dirty="0">
                <a:latin typeface="Arial" panose="020B0604020202020204" pitchFamily="34" charset="0"/>
                <a:ea typeface="宋体" panose="02010600030101010101" pitchFamily="2" charset="-122"/>
              </a:rPr>
              <a:t>3.</a:t>
            </a:r>
            <a:r>
              <a:rPr lang="zh-CN" altLang="en-US" sz="3200" b="1" dirty="0">
                <a:latin typeface="Arial" panose="020B0604020202020204" pitchFamily="34" charset="0"/>
                <a:ea typeface="宋体" panose="02010600030101010101" pitchFamily="2" charset="-122"/>
              </a:rPr>
              <a:t>在小朋友吃东西的时候，旁边一定要有大人看护，不要让孩子独自进食。</a:t>
            </a:r>
            <a:endParaRPr lang="zh-CN" altLang="en-US" sz="3200" b="1" dirty="0">
              <a:latin typeface="Arial" panose="020B0604020202020204" pitchFamily="34" charset="0"/>
              <a:ea typeface="宋体" panose="02010600030101010101" pitchFamily="2" charset="-122"/>
            </a:endParaRPr>
          </a:p>
        </p:txBody>
      </p:sp>
      <p:sp>
        <p:nvSpPr>
          <p:cNvPr id="13" name="TextBox 8"/>
          <p:cNvSpPr txBox="1"/>
          <p:nvPr/>
        </p:nvSpPr>
        <p:spPr>
          <a:xfrm>
            <a:off x="477838" y="958850"/>
            <a:ext cx="5757863" cy="492125"/>
          </a:xfrm>
          <a:prstGeom prst="rect">
            <a:avLst/>
          </a:prstGeom>
          <a:solidFill>
            <a:schemeClr val="accent2">
              <a:lumMod val="75000"/>
            </a:schemeClr>
          </a:solidFill>
        </p:spPr>
        <p:txBody>
          <a:bodyPr lIns="0" tIns="0" rIns="0" bIns="0" anchor="ctr">
            <a:spAutoFit/>
          </a:bodyPr>
          <a:p>
            <a:pPr marR="0" defTabSz="914400">
              <a:buClrTx/>
              <a:buSzTx/>
              <a:buFont typeface="Arial" panose="020B0604020202020204" pitchFamily="34" charset="0"/>
              <a:buNone/>
              <a:defRPr/>
            </a:pP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怎样防止儿童气道异物梗阻</a:t>
            </a:r>
            <a:endPar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pic>
        <p:nvPicPr>
          <p:cNvPr id="18435" name="图片 1" descr="IMG_4262"/>
          <p:cNvPicPr>
            <a:picLocks noChangeAspect="1"/>
          </p:cNvPicPr>
          <p:nvPr/>
        </p:nvPicPr>
        <p:blipFill>
          <a:blip r:embed="rId1"/>
          <a:stretch>
            <a:fillRect/>
          </a:stretch>
        </p:blipFill>
        <p:spPr>
          <a:xfrm>
            <a:off x="4354513" y="2027238"/>
            <a:ext cx="4321175" cy="3154362"/>
          </a:xfrm>
          <a:prstGeom prst="rect">
            <a:avLst/>
          </a:prstGeom>
          <a:noFill/>
          <a:ln w="9525">
            <a:noFill/>
          </a:ln>
        </p:spPr>
      </p:pic>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3"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decel="50000" fill="hold">
                                          <p:stCondLst>
                                            <p:cond delay="0"/>
                                          </p:stCondLst>
                                        </p:cTn>
                                        <p:tgtEl>
                                          <p:spTgt spid="81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1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4"/>
                                        </p:tgtEl>
                                        <p:attrNameLst>
                                          <p:attrName>ppt_w</p:attrName>
                                        </p:attrNameLst>
                                      </p:cBhvr>
                                      <p:tavLst>
                                        <p:tav tm="0">
                                          <p:val>
                                            <p:strVal val="#ppt_w*.05"/>
                                          </p:val>
                                        </p:tav>
                                        <p:tav tm="100000">
                                          <p:val>
                                            <p:strVal val="#ppt_w"/>
                                          </p:val>
                                        </p:tav>
                                      </p:tavLst>
                                    </p:anim>
                                    <p:anim calcmode="lin" valueType="num">
                                      <p:cBhvr>
                                        <p:cTn id="10" dur="1000" fill="hold"/>
                                        <p:tgtEl>
                                          <p:spTgt spid="81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4" grpId="1"/>
      <p:bldP spid="8194" grpId="2"/>
      <p:bldP spid="8194" grpId="3"/>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1" name="图片 2" descr="X[SH$0813L$5TMJYBSSI)F3"/>
          <p:cNvPicPr>
            <a:picLocks noChangeAspect="1"/>
          </p:cNvPicPr>
          <p:nvPr/>
        </p:nvPicPr>
        <p:blipFill>
          <a:blip r:embed="rId1"/>
          <a:stretch>
            <a:fillRect/>
          </a:stretch>
        </p:blipFill>
        <p:spPr>
          <a:xfrm>
            <a:off x="4862513" y="1417638"/>
            <a:ext cx="3151187" cy="3435350"/>
          </a:xfrm>
          <a:prstGeom prst="rect">
            <a:avLst/>
          </a:prstGeom>
          <a:noFill/>
          <a:ln w="9525">
            <a:noFill/>
          </a:ln>
        </p:spPr>
      </p:pic>
      <p:sp>
        <p:nvSpPr>
          <p:cNvPr id="10243" name="文本框 4"/>
          <p:cNvSpPr txBox="1"/>
          <p:nvPr/>
        </p:nvSpPr>
        <p:spPr>
          <a:xfrm>
            <a:off x="946150" y="2022475"/>
            <a:ext cx="2971800" cy="2306638"/>
          </a:xfrm>
          <a:prstGeom prst="rect">
            <a:avLst/>
          </a:prstGeom>
          <a:noFill/>
          <a:ln w="9525">
            <a:noFill/>
          </a:ln>
        </p:spPr>
        <p:txBody>
          <a:bodyPr anchor="t">
            <a:spAutoFit/>
          </a:bodyPr>
          <a:p>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老年人吞咽机能减退，更容易将口中食物等吸入气管造成气道梗阻</a:t>
            </a:r>
            <a:r>
              <a:rPr lang="zh-CN" altLang="en-US" sz="2400" dirty="0">
                <a:latin typeface="Arial" panose="020B0604020202020204" pitchFamily="34" charset="0"/>
                <a:ea typeface="宋体" panose="02010600030101010101" pitchFamily="2" charset="-122"/>
              </a:rPr>
              <a:t>。</a:t>
            </a:r>
            <a:endParaRPr lang="zh-CN" altLang="en-US" sz="2400" dirty="0">
              <a:latin typeface="Arial" panose="020B0604020202020204" pitchFamily="34" charset="0"/>
              <a:ea typeface="宋体" panose="02010600030101010101" pitchFamily="2" charset="-122"/>
            </a:endParaRPr>
          </a:p>
          <a:p>
            <a:endParaRPr lang="zh-CN" altLang="en-US" sz="2400" dirty="0">
              <a:latin typeface="Arial" panose="020B0604020202020204" pitchFamily="34" charset="0"/>
              <a:ea typeface="宋体" panose="02010600030101010101" pitchFamily="2" charset="-122"/>
            </a:endParaRPr>
          </a:p>
        </p:txBody>
      </p:sp>
      <p:sp>
        <p:nvSpPr>
          <p:cNvPr id="19459" name="文本框 1"/>
          <p:cNvSpPr txBox="1"/>
          <p:nvPr/>
        </p:nvSpPr>
        <p:spPr>
          <a:xfrm>
            <a:off x="1063625" y="1030288"/>
            <a:ext cx="1976438" cy="584200"/>
          </a:xfrm>
          <a:prstGeom prst="rect">
            <a:avLst/>
          </a:prstGeom>
          <a:noFill/>
          <a:ln w="9525">
            <a:noFill/>
          </a:ln>
        </p:spPr>
        <p:txBody>
          <a:bodyPr wrap="none" anchor="t">
            <a:spAutoFit/>
          </a:bodyPr>
          <a:p>
            <a:r>
              <a:rPr lang="en-US" altLang="zh-CN" sz="3200" b="1" dirty="0">
                <a:solidFill>
                  <a:srgbClr val="FFFF00"/>
                </a:solidFill>
                <a:latin typeface="Arial" panose="020B0604020202020204" pitchFamily="34" charset="0"/>
                <a:ea typeface="宋体" panose="02010600030101010101" pitchFamily="2" charset="-122"/>
              </a:rPr>
              <a:t>2.</a:t>
            </a:r>
            <a:r>
              <a:rPr lang="zh-CN" altLang="en-US" sz="3200" b="1" dirty="0">
                <a:solidFill>
                  <a:srgbClr val="FFFF00"/>
                </a:solidFill>
                <a:latin typeface="Arial" panose="020B0604020202020204" pitchFamily="34" charset="0"/>
                <a:ea typeface="宋体" panose="02010600030101010101" pitchFamily="2" charset="-122"/>
              </a:rPr>
              <a:t>老年人</a:t>
            </a:r>
            <a:r>
              <a:rPr lang="zh-CN" altLang="en-US" b="1" dirty="0">
                <a:solidFill>
                  <a:srgbClr val="FFFF00"/>
                </a:solidFill>
                <a:latin typeface="Arial" panose="020B0604020202020204" pitchFamily="34" charset="0"/>
                <a:ea typeface="宋体" panose="02010600030101010101" pitchFamily="2" charset="-122"/>
              </a:rPr>
              <a:t>：</a:t>
            </a:r>
            <a:endParaRPr lang="zh-CN" altLang="en-US" b="1" dirty="0">
              <a:solidFill>
                <a:srgbClr val="FFFF00"/>
              </a:solidFill>
              <a:latin typeface="Arial" panose="020B0604020202020204" pitchFamily="34" charset="0"/>
              <a:ea typeface="宋体" panose="02010600030101010101" pitchFamily="2" charset="-122"/>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1"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800" decel="100000"/>
                                        <p:tgtEl>
                                          <p:spTgt spid="10243"/>
                                        </p:tgtEl>
                                      </p:cBhvr>
                                    </p:animEffect>
                                    <p:anim calcmode="lin" valueType="num">
                                      <p:cBhvr>
                                        <p:cTn id="8" dur="800" decel="100000" fill="hold"/>
                                        <p:tgtEl>
                                          <p:spTgt spid="10243"/>
                                        </p:tgtEl>
                                        <p:attrNameLst>
                                          <p:attrName>style.rotation</p:attrName>
                                        </p:attrNameLst>
                                      </p:cBhvr>
                                      <p:tavLst>
                                        <p:tav tm="0">
                                          <p:val>
                                            <p:fltVal val="-90.000000"/>
                                          </p:val>
                                        </p:tav>
                                        <p:tav tm="100000">
                                          <p:val>
                                            <p:fltVal val="0.000000"/>
                                          </p:val>
                                        </p:tav>
                                      </p:tavLst>
                                    </p:anim>
                                    <p:anim calcmode="lin" valueType="num">
                                      <p:cBhvr>
                                        <p:cTn id="9" dur="800" decel="100000" fill="hold"/>
                                        <p:tgtEl>
                                          <p:spTgt spid="10243"/>
                                        </p:tgtEl>
                                        <p:attrNameLst>
                                          <p:attrName>ppt_x</p:attrName>
                                        </p:attrNameLst>
                                      </p:cBhvr>
                                      <p:tavLst>
                                        <p:tav tm="0">
                                          <p:val>
                                            <p:strVal val="#ppt_x+0.4"/>
                                          </p:val>
                                        </p:tav>
                                        <p:tav tm="100000">
                                          <p:val>
                                            <p:strVal val="#ppt_x-0.05"/>
                                          </p:val>
                                        </p:tav>
                                      </p:tavLst>
                                    </p:anim>
                                    <p:anim calcmode="lin" valueType="num">
                                      <p:cBhvr>
                                        <p:cTn id="10" dur="800" decel="100000" fill="hold"/>
                                        <p:tgtEl>
                                          <p:spTgt spid="102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nodeType="clickEffect">
                                  <p:stCondLst>
                                    <p:cond delay="0"/>
                                  </p:stCondLst>
                                  <p:childTnLst>
                                    <p:set>
                                      <p:cBhvr>
                                        <p:cTn id="16" dur="1" fill="hold">
                                          <p:stCondLst>
                                            <p:cond delay="0"/>
                                          </p:stCondLst>
                                        </p:cTn>
                                        <p:tgtEl>
                                          <p:spTgt spid="10241"/>
                                        </p:tgtEl>
                                        <p:attrNameLst>
                                          <p:attrName>style.visibility</p:attrName>
                                        </p:attrNameLst>
                                      </p:cBhvr>
                                      <p:to>
                                        <p:strVal val="visible"/>
                                      </p:to>
                                    </p:set>
                                    <p:anim from="(-#ppt_w/2)" to="(#ppt_x)" calcmode="lin" valueType="num">
                                      <p:cBhvr>
                                        <p:cTn id="17" dur="600" fill="hold">
                                          <p:stCondLst>
                                            <p:cond delay="0"/>
                                          </p:stCondLst>
                                        </p:cTn>
                                        <p:tgtEl>
                                          <p:spTgt spid="10241"/>
                                        </p:tgtEl>
                                        <p:attrNameLst>
                                          <p:attrName>ppt_x</p:attrName>
                                        </p:attrNameLst>
                                      </p:cBhvr>
                                    </p:anim>
                                    <p:anim from="0" to="-1.0" calcmode="lin" valueType="num">
                                      <p:cBhvr>
                                        <p:cTn id="18" dur="200" decel="50000" autoRev="1" fill="hold">
                                          <p:stCondLst>
                                            <p:cond delay="600"/>
                                          </p:stCondLst>
                                        </p:cTn>
                                        <p:tgtEl>
                                          <p:spTgt spid="10241"/>
                                        </p:tgtEl>
                                        <p:attrNameLst>
                                          <p:attrName>xshear</p:attrName>
                                        </p:attrNameLst>
                                      </p:cBhvr>
                                    </p:anim>
                                    <p:animScale>
                                      <p:cBhvr>
                                        <p:cTn id="19" dur="200" decel="100000" autoRev="1" fill="hold">
                                          <p:stCondLst>
                                            <p:cond delay="600"/>
                                          </p:stCondLst>
                                        </p:cTn>
                                        <p:tgtEl>
                                          <p:spTgt spid="10241"/>
                                        </p:tgtEl>
                                      </p:cBhvr>
                                      <p:from x="100000" y="100000"/>
                                      <p:to x="80000" y="100000"/>
                                    </p:animScale>
                                    <p:anim by="(#ppt_h/3+#ppt_w*0.1)" calcmode="lin" valueType="num">
                                      <p:cBhvr>
                                        <p:cTn id="20" dur="200" decel="100000" autoRev="1" fill="hold">
                                          <p:stCondLst>
                                            <p:cond delay="600"/>
                                          </p:stCondLst>
                                        </p:cTn>
                                        <p:tgtEl>
                                          <p:spTgt spid="1024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3" grpId="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图片 1" descr="6C$~RTZP`3P78HR6M2PR%}1"/>
          <p:cNvPicPr>
            <a:picLocks noChangeAspect="1"/>
          </p:cNvPicPr>
          <p:nvPr/>
        </p:nvPicPr>
        <p:blipFill>
          <a:blip r:embed="rId1"/>
          <a:stretch>
            <a:fillRect/>
          </a:stretch>
        </p:blipFill>
        <p:spPr>
          <a:xfrm>
            <a:off x="4664075" y="1565275"/>
            <a:ext cx="3422650" cy="3648075"/>
          </a:xfrm>
          <a:prstGeom prst="rect">
            <a:avLst/>
          </a:prstGeom>
          <a:noFill/>
          <a:ln w="9525">
            <a:noFill/>
          </a:ln>
        </p:spPr>
      </p:pic>
      <p:sp>
        <p:nvSpPr>
          <p:cNvPr id="9219" name="文本框 4"/>
          <p:cNvSpPr txBox="1"/>
          <p:nvPr/>
        </p:nvSpPr>
        <p:spPr>
          <a:xfrm>
            <a:off x="922338" y="2044700"/>
            <a:ext cx="2865437" cy="2214563"/>
          </a:xfrm>
          <a:prstGeom prst="rect">
            <a:avLst/>
          </a:prstGeom>
          <a:noFill/>
          <a:ln w="9525">
            <a:noFill/>
          </a:ln>
        </p:spPr>
        <p:txBody>
          <a:bodyPr anchor="t">
            <a:spAutoFit/>
          </a:bodyPr>
          <a:p>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成人多因在进食时谈话大笑，抛高接食花生米等食物，将食物吸入气管。</a:t>
            </a:r>
            <a:endParaRPr lang="zh-CN" altLang="en-US" sz="2400" b="1" dirty="0">
              <a:latin typeface="Arial" panose="020B0604020202020204" pitchFamily="34" charset="0"/>
              <a:ea typeface="宋体" panose="02010600030101010101" pitchFamily="2" charset="-122"/>
            </a:endParaRPr>
          </a:p>
          <a:p>
            <a:endParaRPr lang="zh-CN" altLang="en-US" dirty="0">
              <a:latin typeface="Arial" panose="020B0604020202020204" pitchFamily="34" charset="0"/>
              <a:ea typeface="宋体" panose="02010600030101010101" pitchFamily="2" charset="-122"/>
            </a:endParaRPr>
          </a:p>
        </p:txBody>
      </p:sp>
      <p:sp>
        <p:nvSpPr>
          <p:cNvPr id="20483" name="文本框 1"/>
          <p:cNvSpPr txBox="1"/>
          <p:nvPr/>
        </p:nvSpPr>
        <p:spPr>
          <a:xfrm>
            <a:off x="922338" y="985838"/>
            <a:ext cx="2155825" cy="584200"/>
          </a:xfrm>
          <a:prstGeom prst="rect">
            <a:avLst/>
          </a:prstGeom>
          <a:noFill/>
          <a:ln w="9525">
            <a:noFill/>
          </a:ln>
        </p:spPr>
        <p:txBody>
          <a:bodyPr wrap="none" anchor="t">
            <a:spAutoFit/>
          </a:bodyPr>
          <a:p>
            <a:r>
              <a:rPr lang="en-US" altLang="zh-CN" sz="3200" b="1" dirty="0">
                <a:solidFill>
                  <a:srgbClr val="FFFF00"/>
                </a:solidFill>
                <a:latin typeface="Arial" panose="020B0604020202020204" pitchFamily="34" charset="0"/>
                <a:ea typeface="宋体" panose="02010600030101010101" pitchFamily="2" charset="-122"/>
              </a:rPr>
              <a:t>3.</a:t>
            </a:r>
            <a:r>
              <a:rPr lang="zh-CN" altLang="en-US" sz="3200" b="1" dirty="0">
                <a:solidFill>
                  <a:srgbClr val="FFFF00"/>
                </a:solidFill>
                <a:latin typeface="Arial" panose="020B0604020202020204" pitchFamily="34" charset="0"/>
                <a:ea typeface="宋体" panose="02010600030101010101" pitchFamily="2" charset="-122"/>
              </a:rPr>
              <a:t>成年人：</a:t>
            </a:r>
            <a:endParaRPr lang="zh-CN" altLang="en-US" sz="3200" b="1" dirty="0">
              <a:solidFill>
                <a:srgbClr val="FFFF00"/>
              </a:solidFill>
              <a:latin typeface="Arial" panose="020B0604020202020204" pitchFamily="34" charset="0"/>
              <a:ea typeface="宋体" panose="02010600030101010101" pitchFamily="2" charset="-122"/>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2"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500" fill="hold"/>
                                        <p:tgtEl>
                                          <p:spTgt spid="9219"/>
                                        </p:tgtEl>
                                        <p:attrNameLst>
                                          <p:attrName>ppt_w</p:attrName>
                                        </p:attrNameLst>
                                      </p:cBhvr>
                                      <p:tavLst>
                                        <p:tav tm="0">
                                          <p:val>
                                            <p:strVal val="#ppt_w*0.05"/>
                                          </p:val>
                                        </p:tav>
                                        <p:tav tm="100000">
                                          <p:val>
                                            <p:strVal val="#ppt_w"/>
                                          </p:val>
                                        </p:tav>
                                      </p:tavLst>
                                    </p:anim>
                                    <p:anim calcmode="lin" valueType="num">
                                      <p:cBhvr>
                                        <p:cTn id="8" dur="500" fill="hold"/>
                                        <p:tgtEl>
                                          <p:spTgt spid="9219"/>
                                        </p:tgtEl>
                                        <p:attrNameLst>
                                          <p:attrName>ppt_h</p:attrName>
                                        </p:attrNameLst>
                                      </p:cBhvr>
                                      <p:tavLst>
                                        <p:tav tm="0">
                                          <p:val>
                                            <p:strVal val="#ppt_h"/>
                                          </p:val>
                                        </p:tav>
                                        <p:tav tm="100000">
                                          <p:val>
                                            <p:strVal val="#ppt_h"/>
                                          </p:val>
                                        </p:tav>
                                      </p:tavLst>
                                    </p:anim>
                                    <p:anim calcmode="lin" valueType="num">
                                      <p:cBhvr>
                                        <p:cTn id="9" dur="500" fill="hold"/>
                                        <p:tgtEl>
                                          <p:spTgt spid="9219"/>
                                        </p:tgtEl>
                                        <p:attrNameLst>
                                          <p:attrName>ppt_x</p:attrName>
                                        </p:attrNameLst>
                                      </p:cBhvr>
                                      <p:tavLst>
                                        <p:tav tm="0">
                                          <p:val>
                                            <p:strVal val="#ppt_x-.2"/>
                                          </p:val>
                                        </p:tav>
                                        <p:tav tm="100000">
                                          <p:val>
                                            <p:strVal val="#ppt_x"/>
                                          </p:val>
                                        </p:tav>
                                      </p:tavLst>
                                    </p:anim>
                                    <p:anim calcmode="lin" valueType="num">
                                      <p:cBhvr>
                                        <p:cTn id="10" dur="500" fill="hold"/>
                                        <p:tgtEl>
                                          <p:spTgt spid="9219"/>
                                        </p:tgtEl>
                                        <p:attrNameLst>
                                          <p:attrName>ppt_y</p:attrName>
                                        </p:attrNameLst>
                                      </p:cBhvr>
                                      <p:tavLst>
                                        <p:tav tm="0">
                                          <p:val>
                                            <p:strVal val="#ppt_y"/>
                                          </p:val>
                                        </p:tav>
                                        <p:tav tm="100000">
                                          <p:val>
                                            <p:strVal val="#ppt_y"/>
                                          </p:val>
                                        </p:tav>
                                      </p:tavLst>
                                    </p:anim>
                                    <p:animEffect transition="in" filter="fade">
                                      <p:cBhvr>
                                        <p:cTn id="11" dur="500"/>
                                        <p:tgtEl>
                                          <p:spTgt spid="92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9217"/>
                                        </p:tgtEl>
                                        <p:attrNameLst>
                                          <p:attrName>style.visibility</p:attrName>
                                        </p:attrNameLst>
                                      </p:cBhvr>
                                      <p:to>
                                        <p:strVal val="visible"/>
                                      </p:to>
                                    </p:set>
                                    <p:animScale>
                                      <p:cBhvr>
                                        <p:cTn id="16" dur="1000" decel="50000" fill="hold">
                                          <p:stCondLst>
                                            <p:cond delay="0"/>
                                          </p:stCondLst>
                                        </p:cTn>
                                        <p:tgtEl>
                                          <p:spTgt spid="92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9217"/>
                                        </p:tgtEl>
                                        <p:attrNameLst>
                                          <p:attrName>ppt_x</p:attrName>
                                          <p:attrName>ppt_y</p:attrName>
                                        </p:attrNameLst>
                                      </p:cBhvr>
                                    </p:animMotion>
                                    <p:animEffect transition="in" filter="fade">
                                      <p:cBhvr>
                                        <p:cTn id="18" dur="10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19" grpId="1"/>
      <p:bldP spid="9219"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6" name="内容占位符 52225"/>
          <p:cNvSpPr>
            <a:spLocks noGrp="1"/>
          </p:cNvSpPr>
          <p:nvPr>
            <p:ph idx="1"/>
          </p:nvPr>
        </p:nvSpPr>
        <p:spPr>
          <a:xfrm>
            <a:off x="395288" y="1642745"/>
            <a:ext cx="8207375" cy="4784725"/>
          </a:xfrm>
        </p:spPr>
        <p:txBody>
          <a:bodyPr lIns="92075" tIns="46038" rIns="92075" bIns="46038" anchor="t"/>
          <a:p>
            <a:pPr>
              <a:buNone/>
            </a:pPr>
            <a:r>
              <a:rPr lang="zh-CN" altLang="en-US" sz="2800" dirty="0">
                <a:latin typeface="黑体" panose="02010609060101010101" pitchFamily="49" charset="-122"/>
                <a:ea typeface="黑体" panose="02010609060101010101" pitchFamily="49" charset="-122"/>
              </a:rPr>
              <a:t>     </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心搏骤停后</a:t>
            </a:r>
            <a:r>
              <a:rPr lang="en-US" altLang="x-none" sz="3000" b="1">
                <a:latin typeface="黑体" panose="02010609060101010101" pitchFamily="49" charset="-122"/>
                <a:ea typeface="黑体" panose="02010609060101010101" pitchFamily="49" charset="-122"/>
              </a:rPr>
              <a:t>CPR</a:t>
            </a:r>
            <a:r>
              <a:rPr lang="zh-CN" altLang="en-US" sz="3000" b="1" dirty="0">
                <a:latin typeface="黑体" panose="02010609060101010101" pitchFamily="49" charset="-122"/>
                <a:ea typeface="黑体" panose="02010609060101010101" pitchFamily="49" charset="-122"/>
              </a:rPr>
              <a:t>开始的时间      </a:t>
            </a:r>
            <a:r>
              <a:rPr lang="en-US" altLang="x-none" sz="3000" b="1">
                <a:latin typeface="黑体" panose="02010609060101010101" pitchFamily="49" charset="-122"/>
                <a:ea typeface="黑体" panose="02010609060101010101" pitchFamily="49" charset="-122"/>
              </a:rPr>
              <a:t>CPR</a:t>
            </a:r>
            <a:r>
              <a:rPr lang="zh-CN" altLang="en-US" sz="3000" b="1" dirty="0">
                <a:latin typeface="黑体" panose="02010609060101010101" pitchFamily="49" charset="-122"/>
                <a:ea typeface="黑体" panose="02010609060101010101" pitchFamily="49" charset="-122"/>
              </a:rPr>
              <a:t>成功率</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        </a:t>
            </a:r>
            <a:r>
              <a:rPr lang="en-US" altLang="x-none" sz="3000" b="1">
                <a:latin typeface="黑体" panose="02010609060101010101" pitchFamily="49" charset="-122"/>
                <a:ea typeface="黑体" panose="02010609060101010101" pitchFamily="49" charset="-122"/>
              </a:rPr>
              <a:t>1</a:t>
            </a:r>
            <a:r>
              <a:rPr lang="zh-CN" altLang="en-US" sz="3000" b="1" dirty="0">
                <a:latin typeface="黑体" panose="02010609060101010101" pitchFamily="49" charset="-122"/>
                <a:ea typeface="黑体" panose="02010609060101010101" pitchFamily="49" charset="-122"/>
              </a:rPr>
              <a:t>分钟内                  ＞</a:t>
            </a:r>
            <a:r>
              <a:rPr lang="en-US" altLang="x-none" sz="3000" b="1">
                <a:latin typeface="黑体" panose="02010609060101010101" pitchFamily="49" charset="-122"/>
                <a:ea typeface="黑体" panose="02010609060101010101" pitchFamily="49" charset="-122"/>
              </a:rPr>
              <a:t>90</a:t>
            </a:r>
            <a:r>
              <a:rPr lang="zh-CN" altLang="en-US" sz="3000" b="1" dirty="0">
                <a:latin typeface="黑体" panose="02010609060101010101" pitchFamily="49" charset="-122"/>
                <a:ea typeface="黑体" panose="02010609060101010101" pitchFamily="49" charset="-122"/>
              </a:rPr>
              <a:t>％</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        </a:t>
            </a:r>
            <a:r>
              <a:rPr lang="en-US" altLang="x-none" sz="3000" b="1">
                <a:latin typeface="黑体" panose="02010609060101010101" pitchFamily="49" charset="-122"/>
                <a:ea typeface="黑体" panose="02010609060101010101" pitchFamily="49" charset="-122"/>
              </a:rPr>
              <a:t>4</a:t>
            </a:r>
            <a:r>
              <a:rPr lang="zh-CN" altLang="en-US" sz="3000" b="1" dirty="0">
                <a:latin typeface="黑体" panose="02010609060101010101" pitchFamily="49" charset="-122"/>
                <a:ea typeface="黑体" panose="02010609060101010101" pitchFamily="49" charset="-122"/>
              </a:rPr>
              <a:t>分钟内                    </a:t>
            </a:r>
            <a:r>
              <a:rPr lang="en-US" altLang="x-none" sz="3000" b="1">
                <a:latin typeface="黑体" panose="02010609060101010101" pitchFamily="49" charset="-122"/>
                <a:ea typeface="黑体" panose="02010609060101010101" pitchFamily="49" charset="-122"/>
              </a:rPr>
              <a:t>60</a:t>
            </a:r>
            <a:r>
              <a:rPr lang="zh-CN" altLang="en-US" sz="3000" b="1" dirty="0">
                <a:latin typeface="黑体" panose="02010609060101010101" pitchFamily="49" charset="-122"/>
                <a:ea typeface="黑体" panose="02010609060101010101" pitchFamily="49" charset="-122"/>
              </a:rPr>
              <a:t>％</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        </a:t>
            </a:r>
            <a:r>
              <a:rPr lang="en-US" altLang="x-none" sz="3000" b="1">
                <a:latin typeface="黑体" panose="02010609060101010101" pitchFamily="49" charset="-122"/>
                <a:ea typeface="黑体" panose="02010609060101010101" pitchFamily="49" charset="-122"/>
              </a:rPr>
              <a:t>6</a:t>
            </a:r>
            <a:r>
              <a:rPr lang="zh-CN" altLang="en-US" sz="3000" b="1" dirty="0">
                <a:latin typeface="黑体" panose="02010609060101010101" pitchFamily="49" charset="-122"/>
                <a:ea typeface="黑体" panose="02010609060101010101" pitchFamily="49" charset="-122"/>
              </a:rPr>
              <a:t>分钟内                    </a:t>
            </a:r>
            <a:r>
              <a:rPr lang="en-US" altLang="x-none" sz="3000" b="1">
                <a:latin typeface="黑体" panose="02010609060101010101" pitchFamily="49" charset="-122"/>
                <a:ea typeface="黑体" panose="02010609060101010101" pitchFamily="49" charset="-122"/>
              </a:rPr>
              <a:t>40</a:t>
            </a:r>
            <a:r>
              <a:rPr lang="zh-CN" altLang="en-US" sz="3000" b="1" dirty="0">
                <a:latin typeface="黑体" panose="02010609060101010101" pitchFamily="49" charset="-122"/>
                <a:ea typeface="黑体" panose="02010609060101010101" pitchFamily="49" charset="-122"/>
              </a:rPr>
              <a:t>％</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        </a:t>
            </a:r>
            <a:r>
              <a:rPr lang="en-US" altLang="x-none" sz="3000" b="1">
                <a:latin typeface="黑体" panose="02010609060101010101" pitchFamily="49" charset="-122"/>
                <a:ea typeface="黑体" panose="02010609060101010101" pitchFamily="49" charset="-122"/>
              </a:rPr>
              <a:t>8</a:t>
            </a:r>
            <a:r>
              <a:rPr lang="zh-CN" altLang="en-US" sz="3000" b="1" dirty="0">
                <a:latin typeface="黑体" panose="02010609060101010101" pitchFamily="49" charset="-122"/>
                <a:ea typeface="黑体" panose="02010609060101010101" pitchFamily="49" charset="-122"/>
              </a:rPr>
              <a:t>分钟内                    </a:t>
            </a:r>
            <a:r>
              <a:rPr lang="en-US" altLang="x-none" sz="3000" b="1">
                <a:latin typeface="黑体" panose="02010609060101010101" pitchFamily="49" charset="-122"/>
                <a:ea typeface="黑体" panose="02010609060101010101" pitchFamily="49" charset="-122"/>
              </a:rPr>
              <a:t>20</a:t>
            </a:r>
            <a:r>
              <a:rPr lang="zh-CN" altLang="en-US" sz="3000" b="1" dirty="0">
                <a:latin typeface="黑体" panose="02010609060101010101" pitchFamily="49" charset="-122"/>
                <a:ea typeface="黑体" panose="02010609060101010101" pitchFamily="49" charset="-122"/>
              </a:rPr>
              <a:t>％</a:t>
            </a:r>
            <a:endParaRPr lang="zh-CN" altLang="en-US" sz="3000" b="1" dirty="0">
              <a:latin typeface="黑体" panose="02010609060101010101" pitchFamily="49" charset="-122"/>
              <a:ea typeface="黑体" panose="02010609060101010101" pitchFamily="49" charset="-122"/>
            </a:endParaRPr>
          </a:p>
          <a:p>
            <a:pPr>
              <a:buNone/>
            </a:pPr>
            <a:r>
              <a:rPr lang="zh-CN" altLang="en-US" sz="3000" b="1" dirty="0">
                <a:latin typeface="黑体" panose="02010609060101010101" pitchFamily="49" charset="-122"/>
                <a:ea typeface="黑体" panose="02010609060101010101" pitchFamily="49" charset="-122"/>
              </a:rPr>
              <a:t>        </a:t>
            </a:r>
            <a:r>
              <a:rPr lang="en-US" altLang="x-none" sz="3000" b="1">
                <a:latin typeface="黑体" panose="02010609060101010101" pitchFamily="49" charset="-122"/>
                <a:ea typeface="黑体" panose="02010609060101010101" pitchFamily="49" charset="-122"/>
              </a:rPr>
              <a:t>10</a:t>
            </a:r>
            <a:r>
              <a:rPr lang="zh-CN" altLang="en-US" sz="3000" b="1" dirty="0">
                <a:latin typeface="黑体" panose="02010609060101010101" pitchFamily="49" charset="-122"/>
                <a:ea typeface="黑体" panose="02010609060101010101" pitchFamily="49" charset="-122"/>
              </a:rPr>
              <a:t>分钟内                    </a:t>
            </a:r>
            <a:r>
              <a:rPr lang="en-US" altLang="x-none" sz="3000" b="1">
                <a:latin typeface="黑体" panose="02010609060101010101" pitchFamily="49" charset="-122"/>
                <a:ea typeface="黑体" panose="02010609060101010101" pitchFamily="49" charset="-122"/>
              </a:rPr>
              <a:t>0</a:t>
            </a:r>
            <a:r>
              <a:rPr lang="zh-CN" altLang="en-US" sz="3000" b="1" dirty="0">
                <a:latin typeface="黑体" panose="02010609060101010101" pitchFamily="49" charset="-122"/>
                <a:ea typeface="黑体" panose="02010609060101010101" pitchFamily="49" charset="-122"/>
              </a:rPr>
              <a:t>％</a:t>
            </a:r>
            <a:endParaRPr lang="zh-CN" altLang="en-US" sz="3000" b="1" dirty="0">
              <a:latin typeface="黑体" panose="02010609060101010101" pitchFamily="49" charset="-122"/>
              <a:ea typeface="黑体" panose="02010609060101010101" pitchFamily="49" charset="-122"/>
            </a:endParaRPr>
          </a:p>
        </p:txBody>
      </p:sp>
      <p:sp>
        <p:nvSpPr>
          <p:cNvPr id="52227" name="标题 52226"/>
          <p:cNvSpPr/>
          <p:nvPr>
            <p:ph type="title"/>
          </p:nvPr>
        </p:nvSpPr>
        <p:spPr>
          <a:xfrm>
            <a:off x="684213" y="488950"/>
            <a:ext cx="7772400" cy="1081088"/>
          </a:xfrm>
        </p:spPr>
        <p:txBody>
          <a:bodyPr lIns="92075" tIns="46038" rIns="92075" bIns="46038" anchor="b"/>
          <a:p>
            <a:pPr fontAlgn="base">
              <a:lnSpc>
                <a:spcPct val="70000"/>
              </a:lnSpc>
            </a:pPr>
            <a:r>
              <a:rPr lang="zh-CN" altLang="en-US" sz="3600" b="1" strike="noStrike" noProof="1" dirty="0">
                <a:solidFill>
                  <a:srgbClr val="FF0000"/>
                </a:solidFill>
                <a:ea typeface="黑体" panose="02010609060101010101" pitchFamily="49" charset="-122"/>
              </a:rPr>
              <a:t>复苏的成功率与开始CPR的时间</a:t>
            </a:r>
            <a:br>
              <a:rPr lang="zh-CN" altLang="en-US" sz="3600" b="1" dirty="0">
                <a:solidFill>
                  <a:srgbClr val="FF0000"/>
                </a:solidFill>
                <a:ea typeface="黑体" panose="02010609060101010101" pitchFamily="49" charset="-122"/>
              </a:rPr>
            </a:br>
            <a:r>
              <a:rPr lang="zh-CN" altLang="en-US" sz="3600" b="1" strike="noStrike" noProof="1" dirty="0">
                <a:solidFill>
                  <a:srgbClr val="FF0000"/>
                </a:solidFill>
                <a:ea typeface="黑体" panose="02010609060101010101" pitchFamily="49" charset="-122"/>
              </a:rPr>
              <a:t>密切相关</a:t>
            </a:r>
            <a:endParaRPr lang="zh-CN" altLang="en-US" sz="3600" b="1" strike="noStrike" noProof="1" dirty="0">
              <a:solidFill>
                <a:srgbClr val="FF0000"/>
              </a:solidFill>
              <a:ea typeface="黑体" panose="02010609060101010101" pitchFamily="49" charset="-122"/>
            </a:endParaRPr>
          </a:p>
        </p:txBody>
      </p:sp>
      <p:grpSp>
        <p:nvGrpSpPr>
          <p:cNvPr id="50179" name="组合 52227"/>
          <p:cNvGrpSpPr/>
          <p:nvPr/>
        </p:nvGrpSpPr>
        <p:grpSpPr>
          <a:xfrm>
            <a:off x="-387985" y="-39687"/>
            <a:ext cx="9142413" cy="6856412"/>
            <a:chOff x="0" y="0"/>
            <a:chExt cx="5760" cy="4320"/>
          </a:xfrm>
        </p:grpSpPr>
        <p:sp>
          <p:nvSpPr>
            <p:cNvPr id="5018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018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018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018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018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7" name="文本框 6"/>
          <p:cNvSpPr txBox="1"/>
          <p:nvPr/>
        </p:nvSpPr>
        <p:spPr>
          <a:xfrm>
            <a:off x="1290955" y="5805170"/>
            <a:ext cx="6299200" cy="460375"/>
          </a:xfrm>
          <a:prstGeom prst="rect">
            <a:avLst/>
          </a:prstGeom>
          <a:noFill/>
        </p:spPr>
        <p:txBody>
          <a:bodyPr wrap="square" rtlCol="0">
            <a:spAutoFit/>
          </a:bodyPr>
          <a:p>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即：每延长</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a:t>
            </a:r>
            <a:r>
              <a:rPr lang="zh-CN" altLang="en-US" sz="2400" b="1">
                <a:solidFill>
                  <a:srgbClr val="FF0000"/>
                </a:solidFill>
                <a:latin typeface="微软雅黑" panose="020B0503020204020204" charset="-122"/>
                <a:ea typeface="微软雅黑" panose="020B0503020204020204" charset="-122"/>
                <a:cs typeface="微软雅黑" panose="020B0503020204020204" charset="-122"/>
              </a:rPr>
              <a:t>分钟施救，成活率就下降</a:t>
            </a:r>
            <a:r>
              <a:rPr lang="en-US" altLang="zh-CN" sz="2400" b="1">
                <a:solidFill>
                  <a:srgbClr val="FF0000"/>
                </a:solidFill>
                <a:latin typeface="微软雅黑" panose="020B0503020204020204" charset="-122"/>
                <a:ea typeface="微软雅黑" panose="020B0503020204020204" charset="-122"/>
                <a:cs typeface="微软雅黑" panose="020B0503020204020204" charset="-122"/>
              </a:rPr>
              <a:t>10%</a:t>
            </a:r>
            <a:endParaRPr lang="en-US" altLang="zh-CN" sz="2400" b="1">
              <a:solidFill>
                <a:srgbClr val="FF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decel="50000" fill="hold">
                                          <p:stCondLst>
                                            <p:cond delay="0"/>
                                          </p:stCondLst>
                                        </p:cTn>
                                        <p:tgtEl>
                                          <p:spTgt spid="52227"/>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5222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2227"/>
                                        </p:tgtEl>
                                        <p:attrNameLst>
                                          <p:attrName>ppt_w</p:attrName>
                                        </p:attrNameLst>
                                      </p:cBhvr>
                                      <p:tavLst>
                                        <p:tav tm="0">
                                          <p:val>
                                            <p:strVal val="#ppt_w*.05"/>
                                          </p:val>
                                        </p:tav>
                                        <p:tav tm="100000">
                                          <p:val>
                                            <p:strVal val="#ppt_w"/>
                                          </p:val>
                                        </p:tav>
                                      </p:tavLst>
                                    </p:anim>
                                    <p:anim calcmode="lin" valueType="num">
                                      <p:cBhvr>
                                        <p:cTn id="10" dur="1000" fill="hold"/>
                                        <p:tgtEl>
                                          <p:spTgt spid="5222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222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222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222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2227"/>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2226">
                                            <p:txEl>
                                              <p:charRg st="0" end="6"/>
                                            </p:txEl>
                                          </p:spTgt>
                                        </p:tgtEl>
                                        <p:attrNameLst>
                                          <p:attrName>style.visibility</p:attrName>
                                        </p:attrNameLst>
                                      </p:cBhvr>
                                      <p:to>
                                        <p:strVal val="visible"/>
                                      </p:to>
                                    </p:set>
                                    <p:animEffect transition="in" filter="wedge">
                                      <p:cBhvr>
                                        <p:cTn id="19" dur="2000"/>
                                        <p:tgtEl>
                                          <p:spTgt spid="52226">
                                            <p:txEl>
                                              <p:charRg st="0"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52226">
                                            <p:txEl>
                                              <p:charRg st="6" end="32"/>
                                            </p:txEl>
                                          </p:spTgt>
                                        </p:tgtEl>
                                        <p:attrNameLst>
                                          <p:attrName>style.visibility</p:attrName>
                                        </p:attrNameLst>
                                      </p:cBhvr>
                                      <p:to>
                                        <p:strVal val="visible"/>
                                      </p:to>
                                    </p:set>
                                    <p:animEffect transition="in" filter="wedge">
                                      <p:cBhvr>
                                        <p:cTn id="24" dur="2000"/>
                                        <p:tgtEl>
                                          <p:spTgt spid="52226">
                                            <p:txEl>
                                              <p:charRg st="6" end="3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52226">
                                            <p:txEl>
                                              <p:charRg st="32" end="67"/>
                                            </p:txEl>
                                          </p:spTgt>
                                        </p:tgtEl>
                                        <p:attrNameLst>
                                          <p:attrName>style.visibility</p:attrName>
                                        </p:attrNameLst>
                                      </p:cBhvr>
                                      <p:to>
                                        <p:strVal val="visible"/>
                                      </p:to>
                                    </p:set>
                                    <p:animEffect transition="in" filter="wedge">
                                      <p:cBhvr>
                                        <p:cTn id="29" dur="2000"/>
                                        <p:tgtEl>
                                          <p:spTgt spid="52226">
                                            <p:txEl>
                                              <p:charRg st="32" end="6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52226">
                                            <p:txEl>
                                              <p:charRg st="67" end="103"/>
                                            </p:txEl>
                                          </p:spTgt>
                                        </p:tgtEl>
                                        <p:attrNameLst>
                                          <p:attrName>style.visibility</p:attrName>
                                        </p:attrNameLst>
                                      </p:cBhvr>
                                      <p:to>
                                        <p:strVal val="visible"/>
                                      </p:to>
                                    </p:set>
                                    <p:animEffect transition="in" filter="wedge">
                                      <p:cBhvr>
                                        <p:cTn id="34" dur="2000"/>
                                        <p:tgtEl>
                                          <p:spTgt spid="52226">
                                            <p:txEl>
                                              <p:charRg st="67" end="10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52226">
                                            <p:txEl>
                                              <p:charRg st="103" end="139"/>
                                            </p:txEl>
                                          </p:spTgt>
                                        </p:tgtEl>
                                        <p:attrNameLst>
                                          <p:attrName>style.visibility</p:attrName>
                                        </p:attrNameLst>
                                      </p:cBhvr>
                                      <p:to>
                                        <p:strVal val="visible"/>
                                      </p:to>
                                    </p:set>
                                    <p:animEffect transition="in" filter="wedge">
                                      <p:cBhvr>
                                        <p:cTn id="39" dur="2000"/>
                                        <p:tgtEl>
                                          <p:spTgt spid="52226">
                                            <p:txEl>
                                              <p:charRg st="103" end="13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52226">
                                            <p:txEl>
                                              <p:charRg st="139" end="175"/>
                                            </p:txEl>
                                          </p:spTgt>
                                        </p:tgtEl>
                                        <p:attrNameLst>
                                          <p:attrName>style.visibility</p:attrName>
                                        </p:attrNameLst>
                                      </p:cBhvr>
                                      <p:to>
                                        <p:strVal val="visible"/>
                                      </p:to>
                                    </p:set>
                                    <p:animEffect transition="in" filter="wedge">
                                      <p:cBhvr>
                                        <p:cTn id="44" dur="2000"/>
                                        <p:tgtEl>
                                          <p:spTgt spid="52226">
                                            <p:txEl>
                                              <p:charRg st="139" end="17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grpId="0" nodeType="clickEffect">
                                  <p:stCondLst>
                                    <p:cond delay="0"/>
                                  </p:stCondLst>
                                  <p:childTnLst>
                                    <p:set>
                                      <p:cBhvr>
                                        <p:cTn id="48" dur="1" fill="hold">
                                          <p:stCondLst>
                                            <p:cond delay="0"/>
                                          </p:stCondLst>
                                        </p:cTn>
                                        <p:tgtEl>
                                          <p:spTgt spid="52226">
                                            <p:txEl>
                                              <p:charRg st="175" end="211"/>
                                            </p:txEl>
                                          </p:spTgt>
                                        </p:tgtEl>
                                        <p:attrNameLst>
                                          <p:attrName>style.visibility</p:attrName>
                                        </p:attrNameLst>
                                      </p:cBhvr>
                                      <p:to>
                                        <p:strVal val="visible"/>
                                      </p:to>
                                    </p:set>
                                    <p:animEffect transition="in" filter="wedge">
                                      <p:cBhvr>
                                        <p:cTn id="49" dur="2000"/>
                                        <p:tgtEl>
                                          <p:spTgt spid="52226">
                                            <p:txEl>
                                              <p:charRg st="175" end="2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p:bldP spid="522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nvGraphicFramePr>
        <p:xfrm>
          <a:off x="131763" y="2282825"/>
          <a:ext cx="8880475" cy="3749675"/>
        </p:xfrm>
        <a:graphic>
          <a:graphicData uri="http://schemas.openxmlformats.org/drawingml/2006/table">
            <a:tbl>
              <a:tblPr firstRow="1" bandRow="1">
                <a:tableStyleId>{5C22544A-7EE6-4342-B048-85BDC9FD1C3A}</a:tableStyleId>
              </a:tblPr>
              <a:tblGrid>
                <a:gridCol w="4441190"/>
                <a:gridCol w="4439285"/>
              </a:tblGrid>
              <a:tr h="822960">
                <a:tc>
                  <a:txBody>
                    <a:bodyPr/>
                    <a:lstStyle/>
                    <a:p>
                      <a:pPr>
                        <a:buNone/>
                      </a:pPr>
                      <a:r>
                        <a:rPr lang="zh-CN" altLang="en-US" sz="2400" dirty="0" smtClean="0">
                          <a:ln>
                            <a:noFill/>
                          </a:ln>
                          <a:solidFill>
                            <a:schemeClr val="tx1"/>
                          </a:solidFill>
                          <a:effectLst/>
                          <a:latin typeface="+mj-ea"/>
                          <a:ea typeface="+mj-ea"/>
                          <a:sym typeface="+mn-ea"/>
                        </a:rPr>
                        <a:t>部分阻塞</a:t>
                      </a:r>
                      <a:endParaRPr kumimoji="0" lang="zh-CN" altLang="en-US" sz="2400" b="1" i="0" u="none" strike="noStrike" cap="none" normalizeH="0" baseline="0" dirty="0" smtClean="0">
                        <a:ln>
                          <a:noFill/>
                        </a:ln>
                        <a:solidFill>
                          <a:schemeClr val="tx1"/>
                        </a:solidFill>
                        <a:effectLst/>
                        <a:latin typeface="+mj-ea"/>
                        <a:ea typeface="+mj-ea"/>
                        <a:sym typeface="+mn-ea"/>
                      </a:endParaRPr>
                    </a:p>
                    <a:p>
                      <a:pPr>
                        <a:buNone/>
                      </a:pPr>
                      <a:endParaRPr lang="zh-CN" altLang="en-US" sz="2400" dirty="0" smtClean="0">
                        <a:ln>
                          <a:noFill/>
                        </a:ln>
                        <a:solidFill>
                          <a:schemeClr val="tx1"/>
                        </a:solidFill>
                        <a:effectLst/>
                        <a:latin typeface="+mj-ea"/>
                        <a:ea typeface="+mj-ea"/>
                        <a:sym typeface="+mn-ea"/>
                      </a:endParaRPr>
                    </a:p>
                  </a:txBody>
                  <a:tcPr/>
                </a:tc>
                <a:tc>
                  <a:txBody>
                    <a:bodyPr/>
                    <a:lstStyle/>
                    <a:p>
                      <a:pPr>
                        <a:buNone/>
                      </a:pPr>
                      <a:r>
                        <a:rPr lang="zh-CN" altLang="en-US" sz="2400" dirty="0" smtClean="0">
                          <a:ln>
                            <a:noFill/>
                          </a:ln>
                          <a:solidFill>
                            <a:srgbClr val="FF0000"/>
                          </a:solidFill>
                          <a:effectLst/>
                          <a:latin typeface="+mj-ea"/>
                          <a:ea typeface="+mj-ea"/>
                          <a:sym typeface="+mn-ea"/>
                        </a:rPr>
                        <a:t>完全阻塞</a:t>
                      </a:r>
                      <a:endParaRPr kumimoji="0" lang="zh-CN" altLang="en-US" sz="2400" b="1" i="0" u="none" strike="noStrike" cap="none" normalizeH="0" baseline="0" dirty="0" smtClean="0">
                        <a:ln>
                          <a:noFill/>
                        </a:ln>
                        <a:solidFill>
                          <a:srgbClr val="FF0000"/>
                        </a:solidFill>
                        <a:effectLst/>
                        <a:latin typeface="+mj-ea"/>
                        <a:ea typeface="+mj-ea"/>
                        <a:sym typeface="+mn-ea"/>
                      </a:endParaRPr>
                    </a:p>
                    <a:p>
                      <a:pPr>
                        <a:buNone/>
                      </a:pPr>
                      <a:endParaRPr lang="zh-CN" altLang="en-US" sz="2400" dirty="0" smtClean="0">
                        <a:ln>
                          <a:noFill/>
                        </a:ln>
                        <a:solidFill>
                          <a:schemeClr val="tx1"/>
                        </a:solidFill>
                        <a:effectLst/>
                        <a:latin typeface="+mj-ea"/>
                        <a:ea typeface="+mj-ea"/>
                        <a:sym typeface="+mn-ea"/>
                      </a:endParaRPr>
                    </a:p>
                  </a:txBody>
                  <a:tcPr/>
                </a:tc>
              </a:tr>
              <a:tr h="822960">
                <a:tc>
                  <a:txBody>
                    <a:bodyPr/>
                    <a:lstStyle/>
                    <a:p>
                      <a:pPr>
                        <a:buNone/>
                      </a:pPr>
                      <a:r>
                        <a:rPr lang="zh-CN" altLang="en-US" sz="2400" b="1" dirty="0" smtClean="0">
                          <a:ln>
                            <a:noFill/>
                          </a:ln>
                          <a:solidFill>
                            <a:srgbClr val="FFC000"/>
                          </a:solidFill>
                          <a:effectLst/>
                          <a:latin typeface="+mj-ea"/>
                          <a:ea typeface="+mj-ea"/>
                          <a:sym typeface="+mn-ea"/>
                        </a:rPr>
                        <a:t>面色发红、颈部血管怒张</a:t>
                      </a:r>
                      <a:endParaRPr kumimoji="0" lang="zh-CN" altLang="en-US" sz="2400" b="1" i="0" u="none" strike="noStrike" cap="none" normalizeH="0" baseline="0" dirty="0" smtClean="0">
                        <a:ln>
                          <a:noFill/>
                        </a:ln>
                        <a:solidFill>
                          <a:srgbClr val="FFC000"/>
                        </a:solidFill>
                        <a:effectLst/>
                        <a:latin typeface="+mj-ea"/>
                        <a:ea typeface="+mj-ea"/>
                        <a:sym typeface="+mn-ea"/>
                      </a:endParaRPr>
                    </a:p>
                    <a:p>
                      <a:pPr>
                        <a:buNone/>
                      </a:pPr>
                      <a:endParaRPr kumimoji="0" lang="zh-CN" altLang="en-US" sz="2400" b="1" i="0" u="none" strike="noStrike" cap="none" normalizeH="0" baseline="0" dirty="0" smtClean="0">
                        <a:ln>
                          <a:noFill/>
                        </a:ln>
                        <a:solidFill>
                          <a:srgbClr val="FFC000"/>
                        </a:solidFill>
                        <a:effectLst/>
                        <a:latin typeface="+mj-ea"/>
                        <a:ea typeface="+mj-ea"/>
                        <a:sym typeface="+mn-ea"/>
                      </a:endParaRPr>
                    </a:p>
                  </a:txBody>
                  <a:tcPr/>
                </a:tc>
                <a:tc>
                  <a:txBody>
                    <a:bodyPr/>
                    <a:lstStyle/>
                    <a:p>
                      <a:pPr>
                        <a:buNone/>
                      </a:pPr>
                      <a:r>
                        <a:rPr lang="zh-CN" altLang="en-US" sz="2400" b="1" dirty="0" smtClean="0">
                          <a:ln>
                            <a:noFill/>
                          </a:ln>
                          <a:solidFill>
                            <a:srgbClr val="FF0000"/>
                          </a:solidFill>
                          <a:effectLst/>
                          <a:latin typeface="+mj-ea"/>
                          <a:ea typeface="+mj-ea"/>
                          <a:sym typeface="+mn-ea"/>
                        </a:rPr>
                        <a:t>面色青紫或苍白</a:t>
                      </a:r>
                      <a:endParaRPr lang="zh-CN" altLang="en-US" sz="2400" b="1" dirty="0" smtClean="0">
                        <a:ln>
                          <a:noFill/>
                        </a:ln>
                        <a:solidFill>
                          <a:srgbClr val="FF0000"/>
                        </a:solidFill>
                        <a:effectLst/>
                        <a:latin typeface="+mj-ea"/>
                        <a:ea typeface="+mj-ea"/>
                        <a:sym typeface="+mn-ea"/>
                      </a:endParaRPr>
                    </a:p>
                  </a:txBody>
                  <a:tcPr/>
                </a:tc>
              </a:tr>
              <a:tr h="457835">
                <a:tc>
                  <a:txBody>
                    <a:bodyPr/>
                    <a:lstStyle/>
                    <a:p>
                      <a:pPr>
                        <a:buNone/>
                      </a:pPr>
                      <a:r>
                        <a:rPr lang="zh-CN" altLang="en-US" sz="2400" b="1" dirty="0" smtClean="0">
                          <a:ln>
                            <a:noFill/>
                          </a:ln>
                          <a:solidFill>
                            <a:srgbClr val="FFC000"/>
                          </a:solidFill>
                          <a:effectLst/>
                          <a:latin typeface="+mj-ea"/>
                          <a:ea typeface="+mj-ea"/>
                          <a:sym typeface="+mn-ea"/>
                        </a:rPr>
                        <a:t>呼吸困难，</a:t>
                      </a:r>
                      <a:endParaRPr lang="zh-CN" altLang="en-US" sz="2400" b="1" dirty="0" smtClean="0">
                        <a:ln>
                          <a:noFill/>
                        </a:ln>
                        <a:solidFill>
                          <a:srgbClr val="FFC000"/>
                        </a:solidFill>
                        <a:effectLst/>
                        <a:latin typeface="+mj-ea"/>
                        <a:ea typeface="+mj-ea"/>
                        <a:sym typeface="+mn-ea"/>
                      </a:endParaRPr>
                    </a:p>
                  </a:txBody>
                  <a:tcPr/>
                </a:tc>
                <a:tc>
                  <a:txBody>
                    <a:bodyPr/>
                    <a:lstStyle/>
                    <a:p>
                      <a:pPr>
                        <a:buNone/>
                      </a:pPr>
                      <a:r>
                        <a:rPr lang="zh-CN" altLang="en-US" sz="2400" b="1" dirty="0" smtClean="0">
                          <a:ln>
                            <a:noFill/>
                          </a:ln>
                          <a:solidFill>
                            <a:srgbClr val="FF0000"/>
                          </a:solidFill>
                          <a:effectLst/>
                          <a:latin typeface="+mj-ea"/>
                          <a:ea typeface="+mj-ea"/>
                          <a:sym typeface="+mn-ea"/>
                        </a:rPr>
                        <a:t>患者不能呼吸</a:t>
                      </a:r>
                      <a:endParaRPr lang="zh-CN" altLang="en-US" sz="2400" b="1" dirty="0" smtClean="0">
                        <a:ln>
                          <a:noFill/>
                        </a:ln>
                        <a:solidFill>
                          <a:srgbClr val="FF0000"/>
                        </a:solidFill>
                        <a:effectLst/>
                        <a:latin typeface="+mj-ea"/>
                        <a:ea typeface="+mj-ea"/>
                        <a:sym typeface="+mn-ea"/>
                      </a:endParaRPr>
                    </a:p>
                  </a:txBody>
                  <a:tcPr/>
                </a:tc>
              </a:tr>
              <a:tr h="822960">
                <a:tc>
                  <a:txBody>
                    <a:bodyPr/>
                    <a:lstStyle/>
                    <a:p>
                      <a:pPr>
                        <a:buNone/>
                      </a:pPr>
                      <a:r>
                        <a:rPr lang="zh-CN" altLang="en-US" sz="2400" b="1" dirty="0" smtClean="0">
                          <a:ln>
                            <a:noFill/>
                          </a:ln>
                          <a:solidFill>
                            <a:srgbClr val="FFC000"/>
                          </a:solidFill>
                          <a:effectLst/>
                          <a:latin typeface="+mj-ea"/>
                          <a:ea typeface="+mj-ea"/>
                          <a:sym typeface="+mn-ea"/>
                        </a:rPr>
                        <a:t>说话困难，咳嗽、喘息</a:t>
                      </a:r>
                      <a:endParaRPr kumimoji="0" lang="zh-CN" altLang="en-US" sz="2400" b="1" i="0" u="none" strike="noStrike" cap="none" normalizeH="0" baseline="0" dirty="0" smtClean="0">
                        <a:ln>
                          <a:noFill/>
                        </a:ln>
                        <a:solidFill>
                          <a:srgbClr val="FFC000"/>
                        </a:solidFill>
                        <a:effectLst/>
                        <a:latin typeface="+mj-ea"/>
                        <a:ea typeface="+mj-ea"/>
                        <a:sym typeface="+mn-ea"/>
                      </a:endParaRPr>
                    </a:p>
                    <a:p>
                      <a:pPr>
                        <a:buNone/>
                      </a:pPr>
                      <a:endParaRPr kumimoji="0" lang="zh-CN" altLang="en-US" sz="2400" b="1" i="0" u="none" strike="noStrike" cap="none" normalizeH="0" baseline="0" dirty="0" smtClean="0">
                        <a:ln>
                          <a:noFill/>
                        </a:ln>
                        <a:solidFill>
                          <a:srgbClr val="FFC000"/>
                        </a:solidFill>
                        <a:effectLst/>
                        <a:latin typeface="+mj-ea"/>
                        <a:ea typeface="+mj-ea"/>
                        <a:sym typeface="+mn-ea"/>
                      </a:endParaRPr>
                    </a:p>
                  </a:txBody>
                  <a:tcPr/>
                </a:tc>
                <a:tc>
                  <a:txBody>
                    <a:bodyPr/>
                    <a:lstStyle/>
                    <a:p>
                      <a:pPr>
                        <a:buNone/>
                      </a:pPr>
                      <a:r>
                        <a:rPr lang="zh-CN" altLang="en-US" sz="2400" b="1" dirty="0" smtClean="0">
                          <a:ln>
                            <a:noFill/>
                          </a:ln>
                          <a:solidFill>
                            <a:srgbClr val="FF0000"/>
                          </a:solidFill>
                          <a:effectLst/>
                          <a:latin typeface="+mj-ea"/>
                          <a:ea typeface="+mj-ea"/>
                          <a:sym typeface="+mn-ea"/>
                        </a:rPr>
                        <a:t>患者不能说话和咳嗽</a:t>
                      </a:r>
                      <a:endParaRPr lang="zh-CN" altLang="en-US" sz="2400" b="1" dirty="0" smtClean="0">
                        <a:ln>
                          <a:noFill/>
                        </a:ln>
                        <a:solidFill>
                          <a:srgbClr val="FF0000"/>
                        </a:solidFill>
                        <a:effectLst/>
                        <a:latin typeface="+mj-ea"/>
                        <a:ea typeface="+mj-ea"/>
                        <a:sym typeface="+mn-ea"/>
                      </a:endParaRPr>
                    </a:p>
                  </a:txBody>
                  <a:tcPr/>
                </a:tc>
              </a:tr>
              <a:tr h="822960">
                <a:tc>
                  <a:txBody>
                    <a:bodyPr/>
                    <a:lstStyle/>
                    <a:p>
                      <a:pPr>
                        <a:buNone/>
                      </a:pPr>
                      <a:r>
                        <a:rPr lang="zh-CN" altLang="en-US" sz="2400" b="1" dirty="0" smtClean="0">
                          <a:ln>
                            <a:noFill/>
                          </a:ln>
                          <a:solidFill>
                            <a:schemeClr val="tx1"/>
                          </a:solidFill>
                          <a:effectLst/>
                          <a:latin typeface="+mj-ea"/>
                          <a:ea typeface="+mj-ea"/>
                          <a:sym typeface="+mn-ea"/>
                        </a:rPr>
                        <a:t>双手紧握喉部，呈</a:t>
                      </a:r>
                      <a:r>
                        <a:rPr lang="en-US" altLang="zh-CN" sz="2400" b="1" dirty="0" smtClean="0">
                          <a:ln>
                            <a:noFill/>
                          </a:ln>
                          <a:solidFill>
                            <a:schemeClr val="tx1"/>
                          </a:solidFill>
                          <a:effectLst/>
                          <a:latin typeface="+mj-ea"/>
                          <a:ea typeface="+mj-ea"/>
                          <a:sym typeface="+mn-ea"/>
                        </a:rPr>
                        <a:t>”V”</a:t>
                      </a:r>
                      <a:r>
                        <a:rPr lang="zh-CN" altLang="en-US" sz="2400" b="1" dirty="0" smtClean="0">
                          <a:ln>
                            <a:noFill/>
                          </a:ln>
                          <a:solidFill>
                            <a:schemeClr val="tx1"/>
                          </a:solidFill>
                          <a:effectLst/>
                          <a:latin typeface="+mj-ea"/>
                          <a:ea typeface="+mj-ea"/>
                          <a:sym typeface="+mn-ea"/>
                        </a:rPr>
                        <a:t>字状</a:t>
                      </a:r>
                      <a:endParaRPr kumimoji="0" lang="zh-CN" altLang="en-US" sz="2400" b="1" i="0" u="none" strike="noStrike" cap="none" normalizeH="0" baseline="0" dirty="0" smtClean="0">
                        <a:ln>
                          <a:noFill/>
                        </a:ln>
                        <a:solidFill>
                          <a:schemeClr val="tx1"/>
                        </a:solidFill>
                        <a:effectLst/>
                        <a:latin typeface="+mj-ea"/>
                        <a:ea typeface="+mj-ea"/>
                        <a:sym typeface="+mn-ea"/>
                      </a:endParaRPr>
                    </a:p>
                    <a:p>
                      <a:pPr>
                        <a:buNone/>
                      </a:pPr>
                      <a:endParaRPr lang="zh-CN" altLang="en-US" sz="2400" b="1" dirty="0" smtClean="0">
                        <a:ln>
                          <a:noFill/>
                        </a:ln>
                        <a:solidFill>
                          <a:schemeClr val="tx1"/>
                        </a:solidFill>
                        <a:effectLst/>
                        <a:latin typeface="+mj-ea"/>
                        <a:ea typeface="+mj-ea"/>
                        <a:sym typeface="+mn-ea"/>
                      </a:endParaRPr>
                    </a:p>
                  </a:txBody>
                  <a:tcPr/>
                </a:tc>
                <a:tc>
                  <a:txBody>
                    <a:bodyPr/>
                    <a:lstStyle/>
                    <a:p>
                      <a:pPr>
                        <a:buNone/>
                      </a:pPr>
                      <a:r>
                        <a:rPr lang="zh-CN" altLang="en-US" sz="2400" b="1" dirty="0" smtClean="0">
                          <a:ln>
                            <a:noFill/>
                          </a:ln>
                          <a:solidFill>
                            <a:srgbClr val="FF0000"/>
                          </a:solidFill>
                          <a:effectLst/>
                          <a:latin typeface="+mj-ea"/>
                          <a:ea typeface="+mj-ea"/>
                          <a:sym typeface="+mn-ea"/>
                        </a:rPr>
                        <a:t>很快发生昏迷</a:t>
                      </a:r>
                      <a:endParaRPr lang="zh-CN" altLang="en-US" sz="2400" b="1" dirty="0" smtClean="0">
                        <a:ln>
                          <a:noFill/>
                        </a:ln>
                        <a:solidFill>
                          <a:srgbClr val="FF0000"/>
                        </a:solidFill>
                        <a:effectLst/>
                        <a:latin typeface="+mj-ea"/>
                        <a:ea typeface="+mj-ea"/>
                        <a:sym typeface="+mn-ea"/>
                      </a:endParaRPr>
                    </a:p>
                  </a:txBody>
                  <a:tcPr/>
                </a:tc>
              </a:tr>
            </a:tbl>
          </a:graphicData>
        </a:graphic>
      </p:graphicFrame>
      <p:pic>
        <p:nvPicPr>
          <p:cNvPr id="11286" name="图片 1"/>
          <p:cNvPicPr>
            <a:picLocks noChangeAspect="1"/>
          </p:cNvPicPr>
          <p:nvPr/>
        </p:nvPicPr>
        <p:blipFill>
          <a:blip r:embed="rId1" cstate="print"/>
          <a:stretch>
            <a:fillRect/>
          </a:stretch>
        </p:blipFill>
        <p:spPr>
          <a:xfrm>
            <a:off x="5580377" y="276860"/>
            <a:ext cx="2690815" cy="1873250"/>
          </a:xfrm>
          <a:prstGeom prst="ellipse">
            <a:avLst/>
          </a:prstGeom>
          <a:noFill/>
          <a:ln w="9525">
            <a:noFill/>
          </a:ln>
        </p:spPr>
      </p:pic>
      <p:grpSp>
        <p:nvGrpSpPr>
          <p:cNvPr id="21526" name="组合 11"/>
          <p:cNvGrpSpPr/>
          <p:nvPr/>
        </p:nvGrpSpPr>
        <p:grpSpPr>
          <a:xfrm>
            <a:off x="560388" y="1100138"/>
            <a:ext cx="8451850" cy="523875"/>
            <a:chOff x="972241" y="139335"/>
            <a:chExt cx="11886509" cy="737479"/>
          </a:xfrm>
        </p:grpSpPr>
        <p:sp>
          <p:nvSpPr>
            <p:cNvPr id="13" name="TextBox 8"/>
            <p:cNvSpPr txBox="1"/>
            <p:nvPr/>
          </p:nvSpPr>
          <p:spPr>
            <a:xfrm>
              <a:off x="972241" y="139335"/>
              <a:ext cx="5235511" cy="690899"/>
            </a:xfrm>
            <a:prstGeom prst="rect">
              <a:avLst/>
            </a:prstGeom>
            <a:solidFill>
              <a:schemeClr val="accent2">
                <a:lumMod val="75000"/>
              </a:schemeClr>
            </a:solidFill>
          </p:spPr>
          <p:txBody>
            <a:bodyPr lIns="0" tIns="0" rIns="0" bIns="0" anchor="ctr">
              <a:spAutoFit/>
            </a:bodyPr>
            <a:lstStyle/>
            <a:p>
              <a:pPr marR="0" defTabSz="914400">
                <a:buClrTx/>
                <a:buSzTx/>
                <a:buFont typeface="Arial" panose="020B0604020202020204" pitchFamily="34" charset="0"/>
                <a:buNone/>
                <a:defRPr/>
              </a:pPr>
              <a:r>
                <a:rPr kumimoji="0" lang="en-US" alt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  </a:t>
              </a: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气道异物的表现</a:t>
              </a:r>
              <a:endParaRPr kumimoji="0" lang="en-US" alt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sp>
          <p:nvSpPr>
            <p:cNvPr id="14" name="TextBox 8"/>
            <p:cNvSpPr txBox="1"/>
            <p:nvPr/>
          </p:nvSpPr>
          <p:spPr>
            <a:xfrm>
              <a:off x="10547980" y="661075"/>
              <a:ext cx="2310770" cy="215739"/>
            </a:xfrm>
            <a:prstGeom prst="rect">
              <a:avLst/>
            </a:prstGeom>
            <a:noFill/>
          </p:spPr>
          <p:txBody>
            <a:bodyPr lIns="0" tIns="0" rIns="0" bIns="0" anchor="ctr">
              <a:spAutoFit/>
            </a:bodyPr>
            <a:lstStyle/>
            <a:p>
              <a:pPr marR="0" defTabSz="914400">
                <a:buClrTx/>
                <a:buSzTx/>
                <a:buFont typeface="Arial" panose="020B0604020202020204" pitchFamily="34" charset="0"/>
                <a:buNone/>
                <a:defRPr/>
              </a:pPr>
              <a:endParaRPr kumimoji="0" lang="zh-CN" altLang="en-US" sz="995" kern="1200" cap="none" spc="0" normalizeH="0" baseline="0" noProof="1">
                <a:solidFill>
                  <a:schemeClr val="bg1">
                    <a:lumMod val="65000"/>
                  </a:schemeClr>
                </a:solidFill>
                <a:latin typeface="Arial" panose="020B0604020202020204" pitchFamily="34" charset="0"/>
                <a:ea typeface="微软雅黑" panose="020B0503020204020204" charset="-122"/>
                <a:cs typeface="+mn-cs"/>
                <a:sym typeface="Arial" panose="020B0604020202020204" pitchFamily="34" charset="0"/>
              </a:endParaRPr>
            </a:p>
          </p:txBody>
        </p:sp>
      </p:grpSp>
      <p:sp>
        <p:nvSpPr>
          <p:cNvPr id="21529" name="文本框 1"/>
          <p:cNvSpPr txBox="1"/>
          <p:nvPr/>
        </p:nvSpPr>
        <p:spPr>
          <a:xfrm>
            <a:off x="4568825" y="5716588"/>
            <a:ext cx="1311275" cy="644525"/>
          </a:xfrm>
          <a:prstGeom prst="rect">
            <a:avLst/>
          </a:prstGeom>
          <a:noFill/>
          <a:ln w="9525">
            <a:noFill/>
          </a:ln>
        </p:spPr>
        <p:txBody>
          <a:bodyPr wrap="square" anchor="t">
            <a:spAutoFit/>
          </a:bodyPr>
          <a:p>
            <a:r>
              <a:rPr lang="zh-CN" altLang="en-US">
                <a:latin typeface="Arial" panose="020B0604020202020204" pitchFamily="34" charset="0"/>
                <a:ea typeface="宋体" panose="02010600030101010101" pitchFamily="2" charset="-122"/>
              </a:rPr>
              <a:t>由来</a:t>
            </a:r>
            <a:endParaRPr lang="zh-CN" altLang="en-US">
              <a:latin typeface="Arial" panose="020B0604020202020204" pitchFamily="34" charset="0"/>
              <a:ea typeface="宋体" panose="02010600030101010101" pitchFamily="2" charset="-122"/>
            </a:endParaRPr>
          </a:p>
          <a:p>
            <a:endParaRPr lang="zh-CN" altLang="en-US">
              <a:latin typeface="Arial" panose="020B0604020202020204" pitchFamily="34" charset="0"/>
              <a:ea typeface="宋体" panose="02010600030101010101" pitchFamily="2" charset="-122"/>
            </a:endParaRPr>
          </a:p>
        </p:txBody>
      </p:sp>
    </p:spTree>
    <p:custDataLst>
      <p:tags r:id="rId2"/>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文本框 1"/>
          <p:cNvSpPr txBox="1"/>
          <p:nvPr/>
        </p:nvSpPr>
        <p:spPr>
          <a:xfrm>
            <a:off x="5605780" y="1090295"/>
            <a:ext cx="3233420" cy="4584700"/>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今天我们要说的故事，跟一个医生有关....</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在以前，人们甚至都不知道</a:t>
            </a:r>
            <a:r>
              <a:rPr kumimoji="0" lang="zh-CN" altLang="en-US" sz="4000" kern="1200" cap="none" spc="0" normalizeH="0" baseline="0" noProof="1">
                <a:ln w="12700">
                  <a:solidFill>
                    <a:srgbClr val="FF0000"/>
                  </a:solidFill>
                  <a:prstDash val="solid"/>
                </a:ln>
                <a:solidFill>
                  <a:srgbClr val="FF0000"/>
                </a:solidFill>
                <a:effectLst>
                  <a:glow rad="228600">
                    <a:srgbClr val="FF0000">
                      <a:alpha val="40000"/>
                    </a:srgbClr>
                  </a:glow>
                  <a:reflection blurRad="736600" stA="28000" endA="50" endPos="85000" dist="431800" dir="5400000" sy="-100000" algn="bl" rotWithShape="0"/>
                </a:effectLst>
                <a:latin typeface="黑体" panose="02010609060101010101" pitchFamily="49" charset="-122"/>
                <a:ea typeface="黑体" panose="02010609060101010101" pitchFamily="49" charset="-122"/>
                <a:cs typeface="+mn-ea"/>
              </a:rPr>
              <a:t>噎食</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是会至死的……</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直到1963年，美国医学会的一篇文章才将噎食至死这一死因带入公众视野。</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p:txBody>
      </p:sp>
      <p:pic>
        <p:nvPicPr>
          <p:cNvPr id="12291" name="图片 3" descr="QQ图片20171223173031"/>
          <p:cNvPicPr>
            <a:picLocks noChangeAspect="1"/>
          </p:cNvPicPr>
          <p:nvPr/>
        </p:nvPicPr>
        <p:blipFill>
          <a:blip r:embed="rId1"/>
          <a:stretch>
            <a:fillRect/>
          </a:stretch>
        </p:blipFill>
        <p:spPr>
          <a:xfrm>
            <a:off x="371475" y="1958975"/>
            <a:ext cx="4806950" cy="3194050"/>
          </a:xfrm>
          <a:prstGeom prst="rect">
            <a:avLst/>
          </a:prstGeom>
          <a:noFill/>
          <a:ln w="9525">
            <a:noFill/>
          </a:ln>
        </p:spPr>
      </p:pic>
      <p:pic>
        <p:nvPicPr>
          <p:cNvPr id="5" name="MKJ - Time.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8839200" y="6553200"/>
            <a:ext cx="304800" cy="304800"/>
          </a:xfrm>
          <a:prstGeom prst="rect">
            <a:avLst/>
          </a:prstGeom>
          <a:noFill/>
          <a:ln w="9525">
            <a:noFill/>
          </a:ln>
        </p:spPr>
      </p:pic>
    </p:spTree>
    <p:custDataLst>
      <p:tags r:id="rId5"/>
    </p:custDataLst>
  </p:cSld>
  <p:clrMapOvr>
    <a:masterClrMapping/>
  </p:clrMapOvr>
  <p:transition spd="slow" advClick="0" advTm="17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3" presetClass="entr" presetSubtype="16" fill="hold" nodeType="after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plus(in)">
                                      <p:cBhvr>
                                        <p:cTn id="10" dur="3000"/>
                                        <p:tgtEl>
                                          <p:spTgt spid="12291"/>
                                        </p:tgtEl>
                                      </p:cBhvr>
                                    </p:animEffect>
                                  </p:childTnLst>
                                </p:cTn>
                              </p:par>
                            </p:childTnLst>
                          </p:cTn>
                        </p:par>
                        <p:par>
                          <p:cTn id="11" fill="hold">
                            <p:stCondLst>
                              <p:cond delay="3000"/>
                            </p:stCondLst>
                            <p:childTnLst>
                              <p:par>
                                <p:cTn id="12" presetID="47" presetClass="entr" presetSubtype="0" fill="hold" nodeType="afterEffect">
                                  <p:stCondLst>
                                    <p:cond delay="0"/>
                                  </p:stCondLst>
                                  <p:childTnLst>
                                    <p:set>
                                      <p:cBhvr>
                                        <p:cTn id="13" dur="1" fill="hold">
                                          <p:stCondLst>
                                            <p:cond delay="0"/>
                                          </p:stCondLst>
                                        </p:cTn>
                                        <p:tgtEl>
                                          <p:spTgt spid="12290">
                                            <p:txEl>
                                              <p:pRg st="0" end="0"/>
                                            </p:txEl>
                                          </p:spTgt>
                                        </p:tgtEl>
                                        <p:attrNameLst>
                                          <p:attrName>style.visibility</p:attrName>
                                        </p:attrNameLst>
                                      </p:cBhvr>
                                      <p:to>
                                        <p:strVal val="visible"/>
                                      </p:to>
                                    </p:set>
                                    <p:animEffect transition="in" filter="fade">
                                      <p:cBhvr>
                                        <p:cTn id="14" dur="2000"/>
                                        <p:tgtEl>
                                          <p:spTgt spid="12290">
                                            <p:txEl>
                                              <p:pRg st="0" end="0"/>
                                            </p:txEl>
                                          </p:spTgt>
                                        </p:tgtEl>
                                      </p:cBhvr>
                                    </p:animEffect>
                                    <p:anim calcmode="lin" valueType="num">
                                      <p:cBhvr>
                                        <p:cTn id="15" dur="2000" fill="hold"/>
                                        <p:tgtEl>
                                          <p:spTgt spid="12290">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12290">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5000"/>
                            </p:stCondLst>
                            <p:childTnLst>
                              <p:par>
                                <p:cTn id="18" presetID="30" presetClass="entr" presetSubtype="0" fill="hold" nodeType="afterEffect">
                                  <p:stCondLst>
                                    <p:cond delay="2000"/>
                                  </p:stCondLst>
                                  <p:childTnLst>
                                    <p:set>
                                      <p:cBhvr>
                                        <p:cTn id="19" dur="1" fill="hold">
                                          <p:stCondLst>
                                            <p:cond delay="0"/>
                                          </p:stCondLst>
                                        </p:cTn>
                                        <p:tgtEl>
                                          <p:spTgt spid="12290">
                                            <p:txEl>
                                              <p:pRg st="1" end="1"/>
                                            </p:txEl>
                                          </p:spTgt>
                                        </p:tgtEl>
                                        <p:attrNameLst>
                                          <p:attrName>style.visibility</p:attrName>
                                        </p:attrNameLst>
                                      </p:cBhvr>
                                      <p:to>
                                        <p:strVal val="visible"/>
                                      </p:to>
                                    </p:set>
                                    <p:animEffect transition="in" filter="fade">
                                      <p:cBhvr>
                                        <p:cTn id="20" dur="1600" decel="100000"/>
                                        <p:tgtEl>
                                          <p:spTgt spid="12290">
                                            <p:txEl>
                                              <p:pRg st="1" end="1"/>
                                            </p:txEl>
                                          </p:spTgt>
                                        </p:tgtEl>
                                      </p:cBhvr>
                                    </p:animEffect>
                                    <p:anim calcmode="lin" valueType="num">
                                      <p:cBhvr>
                                        <p:cTn id="21" dur="1600" decel="100000" fill="hold"/>
                                        <p:tgtEl>
                                          <p:spTgt spid="12290">
                                            <p:txEl>
                                              <p:pRg st="1" end="1"/>
                                            </p:txEl>
                                          </p:spTgt>
                                        </p:tgtEl>
                                        <p:attrNameLst>
                                          <p:attrName>style.rotation</p:attrName>
                                        </p:attrNameLst>
                                      </p:cBhvr>
                                      <p:tavLst>
                                        <p:tav tm="0">
                                          <p:val>
                                            <p:fltVal val="-90"/>
                                          </p:val>
                                        </p:tav>
                                        <p:tav tm="100000">
                                          <p:val>
                                            <p:fltVal val="0"/>
                                          </p:val>
                                        </p:tav>
                                      </p:tavLst>
                                    </p:anim>
                                    <p:anim calcmode="lin" valueType="num">
                                      <p:cBhvr>
                                        <p:cTn id="22" dur="1600" decel="100000" fill="hold"/>
                                        <p:tgtEl>
                                          <p:spTgt spid="12290">
                                            <p:txEl>
                                              <p:pRg st="1" end="1"/>
                                            </p:txEl>
                                          </p:spTgt>
                                        </p:tgtEl>
                                        <p:attrNameLst>
                                          <p:attrName>ppt_x</p:attrName>
                                        </p:attrNameLst>
                                      </p:cBhvr>
                                      <p:tavLst>
                                        <p:tav tm="0">
                                          <p:val>
                                            <p:strVal val="#ppt_x+0.4"/>
                                          </p:val>
                                        </p:tav>
                                        <p:tav tm="100000">
                                          <p:val>
                                            <p:strVal val="#ppt_x-0.05"/>
                                          </p:val>
                                        </p:tav>
                                      </p:tavLst>
                                    </p:anim>
                                    <p:anim calcmode="lin" valueType="num">
                                      <p:cBhvr>
                                        <p:cTn id="23" dur="1600" decel="100000" fill="hold"/>
                                        <p:tgtEl>
                                          <p:spTgt spid="12290">
                                            <p:txEl>
                                              <p:pRg st="1" end="1"/>
                                            </p:txEl>
                                          </p:spTgt>
                                        </p:tgtEl>
                                        <p:attrNameLst>
                                          <p:attrName>ppt_y</p:attrName>
                                        </p:attrNameLst>
                                      </p:cBhvr>
                                      <p:tavLst>
                                        <p:tav tm="0">
                                          <p:val>
                                            <p:strVal val="#ppt_y-0.4"/>
                                          </p:val>
                                        </p:tav>
                                        <p:tav tm="100000">
                                          <p:val>
                                            <p:strVal val="#ppt_y+0.1"/>
                                          </p:val>
                                        </p:tav>
                                      </p:tavLst>
                                    </p:anim>
                                    <p:anim calcmode="lin" valueType="num">
                                      <p:cBhvr>
                                        <p:cTn id="24" dur="400" accel="100000" fill="hold">
                                          <p:stCondLst>
                                            <p:cond delay="1600"/>
                                          </p:stCondLst>
                                        </p:cTn>
                                        <p:tgtEl>
                                          <p:spTgt spid="12290">
                                            <p:txEl>
                                              <p:pRg st="1" end="1"/>
                                            </p:txEl>
                                          </p:spTgt>
                                        </p:tgtEl>
                                        <p:attrNameLst>
                                          <p:attrName>ppt_x</p:attrName>
                                        </p:attrNameLst>
                                      </p:cBhvr>
                                      <p:tavLst>
                                        <p:tav tm="0">
                                          <p:val>
                                            <p:strVal val="#ppt_x-0.05"/>
                                          </p:val>
                                        </p:tav>
                                        <p:tav tm="100000">
                                          <p:val>
                                            <p:strVal val="#ppt_x"/>
                                          </p:val>
                                        </p:tav>
                                      </p:tavLst>
                                    </p:anim>
                                    <p:anim calcmode="lin" valueType="num">
                                      <p:cBhvr>
                                        <p:cTn id="25" dur="400" accel="100000" fill="hold">
                                          <p:stCondLst>
                                            <p:cond delay="1600"/>
                                          </p:stCondLst>
                                        </p:cTn>
                                        <p:tgtEl>
                                          <p:spTgt spid="12290">
                                            <p:txEl>
                                              <p:pRg st="1" end="1"/>
                                            </p:txEl>
                                          </p:spTgt>
                                        </p:tgtEl>
                                        <p:attrNameLst>
                                          <p:attrName>ppt_y</p:attrName>
                                        </p:attrNameLst>
                                      </p:cBhvr>
                                      <p:tavLst>
                                        <p:tav tm="0">
                                          <p:val>
                                            <p:strVal val="#ppt_y+0.1"/>
                                          </p:val>
                                        </p:tav>
                                        <p:tav tm="100000">
                                          <p:val>
                                            <p:strVal val="#ppt_y"/>
                                          </p:val>
                                        </p:tav>
                                      </p:tavLst>
                                    </p:anim>
                                  </p:childTnLst>
                                </p:cTn>
                              </p:par>
                            </p:childTnLst>
                          </p:cTn>
                        </p:par>
                        <p:par>
                          <p:cTn id="26" fill="hold">
                            <p:stCondLst>
                              <p:cond delay="9000"/>
                            </p:stCondLst>
                            <p:childTnLst>
                              <p:par>
                                <p:cTn id="27" presetID="47" presetClass="entr" presetSubtype="0" fill="hold" nodeType="afterEffect">
                                  <p:stCondLst>
                                    <p:cond delay="2000"/>
                                  </p:stCondLst>
                                  <p:childTnLst>
                                    <p:set>
                                      <p:cBhvr>
                                        <p:cTn id="28" dur="1" fill="hold">
                                          <p:stCondLst>
                                            <p:cond delay="0"/>
                                          </p:stCondLst>
                                        </p:cTn>
                                        <p:tgtEl>
                                          <p:spTgt spid="12290">
                                            <p:txEl>
                                              <p:pRg st="2" end="2"/>
                                            </p:txEl>
                                          </p:spTgt>
                                        </p:tgtEl>
                                        <p:attrNameLst>
                                          <p:attrName>style.visibility</p:attrName>
                                        </p:attrNameLst>
                                      </p:cBhvr>
                                      <p:to>
                                        <p:strVal val="visible"/>
                                      </p:to>
                                    </p:set>
                                    <p:animEffect transition="in" filter="fade">
                                      <p:cBhvr>
                                        <p:cTn id="29" dur="2000"/>
                                        <p:tgtEl>
                                          <p:spTgt spid="12290">
                                            <p:txEl>
                                              <p:pRg st="2" end="2"/>
                                            </p:txEl>
                                          </p:spTgt>
                                        </p:tgtEl>
                                      </p:cBhvr>
                                    </p:animEffect>
                                    <p:anim calcmode="lin" valueType="num">
                                      <p:cBhvr>
                                        <p:cTn id="30" dur="2000" fill="hold"/>
                                        <p:tgtEl>
                                          <p:spTgt spid="12290">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1229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7">
                <p:cTn id="32"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useBgFill="1">
        <p:nvSpPr>
          <p:cNvPr id="13313" name="文本框 1"/>
          <p:cNvSpPr txBox="1"/>
          <p:nvPr/>
        </p:nvSpPr>
        <p:spPr>
          <a:xfrm>
            <a:off x="1249676" y="955040"/>
            <a:ext cx="6950074" cy="2861310"/>
          </a:xfrm>
          <a:prstGeom prst="rect">
            <a:avLst/>
          </a:prstGeom>
          <a:ln w="9525">
            <a:noFill/>
          </a:ln>
          <a:effectLst>
            <a:glow>
              <a:srgbClr val="FFC000"/>
            </a:glow>
          </a:effectLst>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当时，佛罗里达州有九人在外就餐时突然喘不过气来，在救护人员到来之前就死了。 </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这种突然的暴毙，医疗人员都当作是突发心脏病。 直到一个医生对尸体进行了解剖，这才恍然大悟.... </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原来，</a:t>
            </a:r>
            <a:r>
              <a:rPr kumimoji="0" lang="zh-CN" altLang="en-US" sz="4000" b="1" kern="1200" cap="none" spc="0" normalizeH="0" baseline="0" noProof="1">
                <a:ln w="12700">
                  <a:solidFill>
                    <a:srgbClr val="FF0000"/>
                  </a:solidFill>
                  <a:prstDash val="solid"/>
                </a:ln>
                <a:solidFill>
                  <a:srgbClr val="FF0000"/>
                </a:solidFill>
                <a:latin typeface="黑体" panose="02010609060101010101" pitchFamily="49" charset="-122"/>
                <a:ea typeface="黑体" panose="02010609060101010101" pitchFamily="49" charset="-122"/>
                <a:cs typeface="+mn-ea"/>
              </a:rPr>
              <a:t>窒息</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才是他们的真正死因。</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p:txBody>
      </p:sp>
      <p:pic>
        <p:nvPicPr>
          <p:cNvPr id="13314" name="图片 2" descr="QQ图片20171223183557"/>
          <p:cNvPicPr>
            <a:picLocks noChangeAspect="1"/>
          </p:cNvPicPr>
          <p:nvPr/>
        </p:nvPicPr>
        <p:blipFill>
          <a:blip r:embed="rId1"/>
          <a:stretch>
            <a:fillRect/>
          </a:stretch>
        </p:blipFill>
        <p:spPr>
          <a:xfrm>
            <a:off x="1619250" y="3789363"/>
            <a:ext cx="5672138" cy="2817812"/>
          </a:xfrm>
          <a:prstGeom prst="rect">
            <a:avLst/>
          </a:prstGeom>
          <a:noFill/>
          <a:ln w="9525">
            <a:noFill/>
          </a:ln>
        </p:spPr>
      </p:pic>
    </p:spTree>
    <p:custDataLst>
      <p:tags r:id="rId2"/>
    </p:custDataLst>
  </p:cSld>
  <p:clrMapOvr>
    <a:masterClrMapping/>
  </p:clrMapOvr>
  <p:transition spd="slow" advClick="0" advTm="15000">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400" decel="100000"/>
                                        <p:tgtEl>
                                          <p:spTgt spid="13314"/>
                                        </p:tgtEl>
                                      </p:cBhvr>
                                    </p:animEffect>
                                    <p:anim calcmode="lin" valueType="num">
                                      <p:cBhvr>
                                        <p:cTn id="8" dur="2400" decel="100000" fill="hold"/>
                                        <p:tgtEl>
                                          <p:spTgt spid="13314"/>
                                        </p:tgtEl>
                                        <p:attrNameLst>
                                          <p:attrName>style.rotation</p:attrName>
                                        </p:attrNameLst>
                                      </p:cBhvr>
                                      <p:tavLst>
                                        <p:tav tm="0">
                                          <p:val>
                                            <p:fltVal val="-90"/>
                                          </p:val>
                                        </p:tav>
                                        <p:tav tm="100000">
                                          <p:val>
                                            <p:fltVal val="0"/>
                                          </p:val>
                                        </p:tav>
                                      </p:tavLst>
                                    </p:anim>
                                    <p:anim calcmode="lin" valueType="num">
                                      <p:cBhvr>
                                        <p:cTn id="9" dur="2400" decel="100000" fill="hold"/>
                                        <p:tgtEl>
                                          <p:spTgt spid="13314"/>
                                        </p:tgtEl>
                                        <p:attrNameLst>
                                          <p:attrName>ppt_x</p:attrName>
                                        </p:attrNameLst>
                                      </p:cBhvr>
                                      <p:tavLst>
                                        <p:tav tm="0">
                                          <p:val>
                                            <p:strVal val="#ppt_x+0.4"/>
                                          </p:val>
                                        </p:tav>
                                        <p:tav tm="100000">
                                          <p:val>
                                            <p:strVal val="#ppt_x-0.05"/>
                                          </p:val>
                                        </p:tav>
                                      </p:tavLst>
                                    </p:anim>
                                    <p:anim calcmode="lin" valueType="num">
                                      <p:cBhvr>
                                        <p:cTn id="10" dur="2400" decel="100000" fill="hold"/>
                                        <p:tgtEl>
                                          <p:spTgt spid="13314"/>
                                        </p:tgtEl>
                                        <p:attrNameLst>
                                          <p:attrName>ppt_y</p:attrName>
                                        </p:attrNameLst>
                                      </p:cBhvr>
                                      <p:tavLst>
                                        <p:tav tm="0">
                                          <p:val>
                                            <p:strVal val="#ppt_y-0.4"/>
                                          </p:val>
                                        </p:tav>
                                        <p:tav tm="100000">
                                          <p:val>
                                            <p:strVal val="#ppt_y+0.1"/>
                                          </p:val>
                                        </p:tav>
                                      </p:tavLst>
                                    </p:anim>
                                    <p:anim calcmode="lin" valueType="num">
                                      <p:cBhvr>
                                        <p:cTn id="11" dur="600" accel="100000" fill="hold">
                                          <p:stCondLst>
                                            <p:cond delay="2400"/>
                                          </p:stCondLst>
                                        </p:cTn>
                                        <p:tgtEl>
                                          <p:spTgt spid="13314"/>
                                        </p:tgtEl>
                                        <p:attrNameLst>
                                          <p:attrName>ppt_x</p:attrName>
                                        </p:attrNameLst>
                                      </p:cBhvr>
                                      <p:tavLst>
                                        <p:tav tm="0">
                                          <p:val>
                                            <p:strVal val="#ppt_x-0.05"/>
                                          </p:val>
                                        </p:tav>
                                        <p:tav tm="100000">
                                          <p:val>
                                            <p:strVal val="#ppt_x"/>
                                          </p:val>
                                        </p:tav>
                                      </p:tavLst>
                                    </p:anim>
                                    <p:anim calcmode="lin" valueType="num">
                                      <p:cBhvr>
                                        <p:cTn id="12" dur="600" accel="100000" fill="hold">
                                          <p:stCondLst>
                                            <p:cond delay="2400"/>
                                          </p:stCondLst>
                                        </p:cTn>
                                        <p:tgtEl>
                                          <p:spTgt spid="13314"/>
                                        </p:tgtEl>
                                        <p:attrNameLst>
                                          <p:attrName>ppt_y</p:attrName>
                                        </p:attrNameLst>
                                      </p:cBhvr>
                                      <p:tavLst>
                                        <p:tav tm="0">
                                          <p:val>
                                            <p:strVal val="#ppt_y+0.1"/>
                                          </p:val>
                                        </p:tav>
                                        <p:tav tm="100000">
                                          <p:val>
                                            <p:strVal val="#ppt_y"/>
                                          </p:val>
                                        </p:tav>
                                      </p:tavLst>
                                    </p:anim>
                                  </p:childTnLst>
                                </p:cTn>
                              </p:par>
                            </p:childTnLst>
                          </p:cTn>
                        </p:par>
                        <p:par>
                          <p:cTn id="13" fill="hold">
                            <p:stCondLst>
                              <p:cond delay="3000"/>
                            </p:stCondLst>
                            <p:childTnLst>
                              <p:par>
                                <p:cTn id="14" presetID="30" presetClass="entr" presetSubtype="0" fill="hold" nodeType="afterEffect">
                                  <p:stCondLst>
                                    <p:cond delay="0"/>
                                  </p:stCondLst>
                                  <p:childTnLst>
                                    <p:set>
                                      <p:cBhvr>
                                        <p:cTn id="15" dur="1" fill="hold">
                                          <p:stCondLst>
                                            <p:cond delay="0"/>
                                          </p:stCondLst>
                                        </p:cTn>
                                        <p:tgtEl>
                                          <p:spTgt spid="13313">
                                            <p:txEl>
                                              <p:pRg st="0" end="0"/>
                                            </p:txEl>
                                          </p:spTgt>
                                        </p:tgtEl>
                                        <p:attrNameLst>
                                          <p:attrName>style.visibility</p:attrName>
                                        </p:attrNameLst>
                                      </p:cBhvr>
                                      <p:to>
                                        <p:strVal val="visible"/>
                                      </p:to>
                                    </p:set>
                                    <p:animEffect transition="in" filter="fade">
                                      <p:cBhvr>
                                        <p:cTn id="16" dur="1600" decel="100000"/>
                                        <p:tgtEl>
                                          <p:spTgt spid="13313">
                                            <p:txEl>
                                              <p:pRg st="0" end="0"/>
                                            </p:txEl>
                                          </p:spTgt>
                                        </p:tgtEl>
                                      </p:cBhvr>
                                    </p:animEffect>
                                    <p:anim calcmode="lin" valueType="num">
                                      <p:cBhvr>
                                        <p:cTn id="17" dur="1600" decel="100000" fill="hold"/>
                                        <p:tgtEl>
                                          <p:spTgt spid="13313">
                                            <p:txEl>
                                              <p:pRg st="0" end="0"/>
                                            </p:txEl>
                                          </p:spTgt>
                                        </p:tgtEl>
                                        <p:attrNameLst>
                                          <p:attrName>style.rotation</p:attrName>
                                        </p:attrNameLst>
                                      </p:cBhvr>
                                      <p:tavLst>
                                        <p:tav tm="0">
                                          <p:val>
                                            <p:fltVal val="-90"/>
                                          </p:val>
                                        </p:tav>
                                        <p:tav tm="100000">
                                          <p:val>
                                            <p:fltVal val="0"/>
                                          </p:val>
                                        </p:tav>
                                      </p:tavLst>
                                    </p:anim>
                                    <p:anim calcmode="lin" valueType="num">
                                      <p:cBhvr>
                                        <p:cTn id="18" dur="1600" decel="100000" fill="hold"/>
                                        <p:tgtEl>
                                          <p:spTgt spid="13313">
                                            <p:txEl>
                                              <p:pRg st="0" end="0"/>
                                            </p:txEl>
                                          </p:spTgt>
                                        </p:tgtEl>
                                        <p:attrNameLst>
                                          <p:attrName>ppt_x</p:attrName>
                                        </p:attrNameLst>
                                      </p:cBhvr>
                                      <p:tavLst>
                                        <p:tav tm="0">
                                          <p:val>
                                            <p:strVal val="#ppt_x+0.4"/>
                                          </p:val>
                                        </p:tav>
                                        <p:tav tm="100000">
                                          <p:val>
                                            <p:strVal val="#ppt_x-0.05"/>
                                          </p:val>
                                        </p:tav>
                                      </p:tavLst>
                                    </p:anim>
                                    <p:anim calcmode="lin" valueType="num">
                                      <p:cBhvr>
                                        <p:cTn id="19" dur="1600" decel="100000" fill="hold"/>
                                        <p:tgtEl>
                                          <p:spTgt spid="13313">
                                            <p:txEl>
                                              <p:pRg st="0" end="0"/>
                                            </p:txEl>
                                          </p:spTgt>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13313">
                                            <p:txEl>
                                              <p:pRg st="0" end="0"/>
                                            </p:txEl>
                                          </p:spTgt>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13313">
                                            <p:txEl>
                                              <p:pRg st="0" end="0"/>
                                            </p:txEl>
                                          </p:spTgt>
                                        </p:tgtEl>
                                        <p:attrNameLst>
                                          <p:attrName>ppt_y</p:attrName>
                                        </p:attrNameLst>
                                      </p:cBhvr>
                                      <p:tavLst>
                                        <p:tav tm="0">
                                          <p:val>
                                            <p:strVal val="#ppt_y+0.1"/>
                                          </p:val>
                                        </p:tav>
                                        <p:tav tm="100000">
                                          <p:val>
                                            <p:strVal val="#ppt_y"/>
                                          </p:val>
                                        </p:tav>
                                      </p:tavLst>
                                    </p:anim>
                                  </p:childTnLst>
                                </p:cTn>
                              </p:par>
                            </p:childTnLst>
                          </p:cTn>
                        </p:par>
                        <p:par>
                          <p:cTn id="22" fill="hold">
                            <p:stCondLst>
                              <p:cond delay="5000"/>
                            </p:stCondLst>
                            <p:childTnLst>
                              <p:par>
                                <p:cTn id="23" presetID="30" presetClass="entr" presetSubtype="0" fill="hold" nodeType="afterEffect">
                                  <p:stCondLst>
                                    <p:cond delay="2000"/>
                                  </p:stCondLst>
                                  <p:childTnLst>
                                    <p:set>
                                      <p:cBhvr>
                                        <p:cTn id="24" dur="1" fill="hold">
                                          <p:stCondLst>
                                            <p:cond delay="0"/>
                                          </p:stCondLst>
                                        </p:cTn>
                                        <p:tgtEl>
                                          <p:spTgt spid="13313">
                                            <p:txEl>
                                              <p:pRg st="1" end="1"/>
                                            </p:txEl>
                                          </p:spTgt>
                                        </p:tgtEl>
                                        <p:attrNameLst>
                                          <p:attrName>style.visibility</p:attrName>
                                        </p:attrNameLst>
                                      </p:cBhvr>
                                      <p:to>
                                        <p:strVal val="visible"/>
                                      </p:to>
                                    </p:set>
                                    <p:animEffect transition="in" filter="fade">
                                      <p:cBhvr>
                                        <p:cTn id="25" dur="1600" decel="100000"/>
                                        <p:tgtEl>
                                          <p:spTgt spid="13313">
                                            <p:txEl>
                                              <p:pRg st="1" end="1"/>
                                            </p:txEl>
                                          </p:spTgt>
                                        </p:tgtEl>
                                      </p:cBhvr>
                                    </p:animEffect>
                                    <p:anim calcmode="lin" valueType="num">
                                      <p:cBhvr>
                                        <p:cTn id="26" dur="1600" decel="100000" fill="hold"/>
                                        <p:tgtEl>
                                          <p:spTgt spid="13313">
                                            <p:txEl>
                                              <p:pRg st="1" end="1"/>
                                            </p:txEl>
                                          </p:spTgt>
                                        </p:tgtEl>
                                        <p:attrNameLst>
                                          <p:attrName>style.rotation</p:attrName>
                                        </p:attrNameLst>
                                      </p:cBhvr>
                                      <p:tavLst>
                                        <p:tav tm="0">
                                          <p:val>
                                            <p:fltVal val="-90"/>
                                          </p:val>
                                        </p:tav>
                                        <p:tav tm="100000">
                                          <p:val>
                                            <p:fltVal val="0"/>
                                          </p:val>
                                        </p:tav>
                                      </p:tavLst>
                                    </p:anim>
                                    <p:anim calcmode="lin" valueType="num">
                                      <p:cBhvr>
                                        <p:cTn id="27" dur="1600" decel="100000" fill="hold"/>
                                        <p:tgtEl>
                                          <p:spTgt spid="13313">
                                            <p:txEl>
                                              <p:pRg st="1" end="1"/>
                                            </p:txEl>
                                          </p:spTgt>
                                        </p:tgtEl>
                                        <p:attrNameLst>
                                          <p:attrName>ppt_x</p:attrName>
                                        </p:attrNameLst>
                                      </p:cBhvr>
                                      <p:tavLst>
                                        <p:tav tm="0">
                                          <p:val>
                                            <p:strVal val="#ppt_x+0.4"/>
                                          </p:val>
                                        </p:tav>
                                        <p:tav tm="100000">
                                          <p:val>
                                            <p:strVal val="#ppt_x-0.05"/>
                                          </p:val>
                                        </p:tav>
                                      </p:tavLst>
                                    </p:anim>
                                    <p:anim calcmode="lin" valueType="num">
                                      <p:cBhvr>
                                        <p:cTn id="28" dur="1600" decel="100000" fill="hold"/>
                                        <p:tgtEl>
                                          <p:spTgt spid="13313">
                                            <p:txEl>
                                              <p:pRg st="1" end="1"/>
                                            </p:txEl>
                                          </p:spTgt>
                                        </p:tgtEl>
                                        <p:attrNameLst>
                                          <p:attrName>ppt_y</p:attrName>
                                        </p:attrNameLst>
                                      </p:cBhvr>
                                      <p:tavLst>
                                        <p:tav tm="0">
                                          <p:val>
                                            <p:strVal val="#ppt_y-0.4"/>
                                          </p:val>
                                        </p:tav>
                                        <p:tav tm="100000">
                                          <p:val>
                                            <p:strVal val="#ppt_y+0.1"/>
                                          </p:val>
                                        </p:tav>
                                      </p:tavLst>
                                    </p:anim>
                                    <p:anim calcmode="lin" valueType="num">
                                      <p:cBhvr>
                                        <p:cTn id="29" dur="400" accel="100000" fill="hold">
                                          <p:stCondLst>
                                            <p:cond delay="1600"/>
                                          </p:stCondLst>
                                        </p:cTn>
                                        <p:tgtEl>
                                          <p:spTgt spid="13313">
                                            <p:txEl>
                                              <p:pRg st="1" end="1"/>
                                            </p:txEl>
                                          </p:spTgt>
                                        </p:tgtEl>
                                        <p:attrNameLst>
                                          <p:attrName>ppt_x</p:attrName>
                                        </p:attrNameLst>
                                      </p:cBhvr>
                                      <p:tavLst>
                                        <p:tav tm="0">
                                          <p:val>
                                            <p:strVal val="#ppt_x-0.05"/>
                                          </p:val>
                                        </p:tav>
                                        <p:tav tm="100000">
                                          <p:val>
                                            <p:strVal val="#ppt_x"/>
                                          </p:val>
                                        </p:tav>
                                      </p:tavLst>
                                    </p:anim>
                                    <p:anim calcmode="lin" valueType="num">
                                      <p:cBhvr>
                                        <p:cTn id="30" dur="400" accel="100000" fill="hold">
                                          <p:stCondLst>
                                            <p:cond delay="1600"/>
                                          </p:stCondLst>
                                        </p:cTn>
                                        <p:tgtEl>
                                          <p:spTgt spid="13313">
                                            <p:txEl>
                                              <p:pRg st="1" end="1"/>
                                            </p:txEl>
                                          </p:spTgt>
                                        </p:tgtEl>
                                        <p:attrNameLst>
                                          <p:attrName>ppt_y</p:attrName>
                                        </p:attrNameLst>
                                      </p:cBhvr>
                                      <p:tavLst>
                                        <p:tav tm="0">
                                          <p:val>
                                            <p:strVal val="#ppt_y+0.1"/>
                                          </p:val>
                                        </p:tav>
                                        <p:tav tm="100000">
                                          <p:val>
                                            <p:strVal val="#ppt_y"/>
                                          </p:val>
                                        </p:tav>
                                      </p:tavLst>
                                    </p:anim>
                                  </p:childTnLst>
                                </p:cTn>
                              </p:par>
                            </p:childTnLst>
                          </p:cTn>
                        </p:par>
                        <p:par>
                          <p:cTn id="31" fill="hold">
                            <p:stCondLst>
                              <p:cond delay="9000"/>
                            </p:stCondLst>
                            <p:childTnLst>
                              <p:par>
                                <p:cTn id="32" presetID="30" presetClass="entr" presetSubtype="0" fill="hold" nodeType="afterEffect">
                                  <p:stCondLst>
                                    <p:cond delay="600"/>
                                  </p:stCondLst>
                                  <p:childTnLst>
                                    <p:set>
                                      <p:cBhvr>
                                        <p:cTn id="33" dur="1" fill="hold">
                                          <p:stCondLst>
                                            <p:cond delay="0"/>
                                          </p:stCondLst>
                                        </p:cTn>
                                        <p:tgtEl>
                                          <p:spTgt spid="13313">
                                            <p:txEl>
                                              <p:pRg st="2" end="2"/>
                                            </p:txEl>
                                          </p:spTgt>
                                        </p:tgtEl>
                                        <p:attrNameLst>
                                          <p:attrName>style.visibility</p:attrName>
                                        </p:attrNameLst>
                                      </p:cBhvr>
                                      <p:to>
                                        <p:strVal val="visible"/>
                                      </p:to>
                                    </p:set>
                                    <p:animEffect transition="in" filter="fade">
                                      <p:cBhvr>
                                        <p:cTn id="34" dur="1600" decel="100000"/>
                                        <p:tgtEl>
                                          <p:spTgt spid="13313">
                                            <p:txEl>
                                              <p:pRg st="2" end="2"/>
                                            </p:txEl>
                                          </p:spTgt>
                                        </p:tgtEl>
                                      </p:cBhvr>
                                    </p:animEffect>
                                    <p:anim calcmode="lin" valueType="num">
                                      <p:cBhvr>
                                        <p:cTn id="35" dur="1600" decel="100000" fill="hold"/>
                                        <p:tgtEl>
                                          <p:spTgt spid="13313">
                                            <p:txEl>
                                              <p:pRg st="2" end="2"/>
                                            </p:txEl>
                                          </p:spTgt>
                                        </p:tgtEl>
                                        <p:attrNameLst>
                                          <p:attrName>style.rotation</p:attrName>
                                        </p:attrNameLst>
                                      </p:cBhvr>
                                      <p:tavLst>
                                        <p:tav tm="0">
                                          <p:val>
                                            <p:fltVal val="-90"/>
                                          </p:val>
                                        </p:tav>
                                        <p:tav tm="100000">
                                          <p:val>
                                            <p:fltVal val="0"/>
                                          </p:val>
                                        </p:tav>
                                      </p:tavLst>
                                    </p:anim>
                                    <p:anim calcmode="lin" valueType="num">
                                      <p:cBhvr>
                                        <p:cTn id="36" dur="1600" decel="100000" fill="hold"/>
                                        <p:tgtEl>
                                          <p:spTgt spid="13313">
                                            <p:txEl>
                                              <p:pRg st="2" end="2"/>
                                            </p:txEl>
                                          </p:spTgt>
                                        </p:tgtEl>
                                        <p:attrNameLst>
                                          <p:attrName>ppt_x</p:attrName>
                                        </p:attrNameLst>
                                      </p:cBhvr>
                                      <p:tavLst>
                                        <p:tav tm="0">
                                          <p:val>
                                            <p:strVal val="#ppt_x+0.4"/>
                                          </p:val>
                                        </p:tav>
                                        <p:tav tm="100000">
                                          <p:val>
                                            <p:strVal val="#ppt_x-0.05"/>
                                          </p:val>
                                        </p:tav>
                                      </p:tavLst>
                                    </p:anim>
                                    <p:anim calcmode="lin" valueType="num">
                                      <p:cBhvr>
                                        <p:cTn id="37" dur="1600" decel="100000" fill="hold"/>
                                        <p:tgtEl>
                                          <p:spTgt spid="13313">
                                            <p:txEl>
                                              <p:pRg st="2" end="2"/>
                                            </p:txEl>
                                          </p:spTgt>
                                        </p:tgtEl>
                                        <p:attrNameLst>
                                          <p:attrName>ppt_y</p:attrName>
                                        </p:attrNameLst>
                                      </p:cBhvr>
                                      <p:tavLst>
                                        <p:tav tm="0">
                                          <p:val>
                                            <p:strVal val="#ppt_y-0.4"/>
                                          </p:val>
                                        </p:tav>
                                        <p:tav tm="100000">
                                          <p:val>
                                            <p:strVal val="#ppt_y+0.1"/>
                                          </p:val>
                                        </p:tav>
                                      </p:tavLst>
                                    </p:anim>
                                    <p:anim calcmode="lin" valueType="num">
                                      <p:cBhvr>
                                        <p:cTn id="38" dur="400" accel="100000" fill="hold">
                                          <p:stCondLst>
                                            <p:cond delay="1600"/>
                                          </p:stCondLst>
                                        </p:cTn>
                                        <p:tgtEl>
                                          <p:spTgt spid="13313">
                                            <p:txEl>
                                              <p:pRg st="2" end="2"/>
                                            </p:txEl>
                                          </p:spTgt>
                                        </p:tgtEl>
                                        <p:attrNameLst>
                                          <p:attrName>ppt_x</p:attrName>
                                        </p:attrNameLst>
                                      </p:cBhvr>
                                      <p:tavLst>
                                        <p:tav tm="0">
                                          <p:val>
                                            <p:strVal val="#ppt_x-0.05"/>
                                          </p:val>
                                        </p:tav>
                                        <p:tav tm="100000">
                                          <p:val>
                                            <p:strVal val="#ppt_x"/>
                                          </p:val>
                                        </p:tav>
                                      </p:tavLst>
                                    </p:anim>
                                    <p:anim calcmode="lin" valueType="num">
                                      <p:cBhvr>
                                        <p:cTn id="39" dur="400" accel="100000" fill="hold">
                                          <p:stCondLst>
                                            <p:cond delay="1600"/>
                                          </p:stCondLst>
                                        </p:cTn>
                                        <p:tgtEl>
                                          <p:spTgt spid="1331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文本框 1"/>
          <p:cNvSpPr txBox="1"/>
          <p:nvPr/>
        </p:nvSpPr>
        <p:spPr>
          <a:xfrm>
            <a:off x="911225" y="881693"/>
            <a:ext cx="6756400" cy="2861310"/>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4000" kern="1200" cap="none" spc="0" normalizeH="0" baseline="0" noProof="1">
                <a:ln w="12700">
                  <a:solidFill>
                    <a:srgbClr val="FF0000"/>
                  </a:solidFill>
                  <a:prstDash val="solid"/>
                </a:ln>
                <a:solidFill>
                  <a:srgbClr val="FF0000"/>
                </a:solidFill>
                <a:effectLst>
                  <a:outerShdw dist="38100" dir="2640000" algn="bl" rotWithShape="0">
                    <a:schemeClr val="tx2">
                      <a:lumMod val="75000"/>
                    </a:schemeClr>
                  </a:outerShdw>
                </a:effectLst>
                <a:latin typeface="黑体" panose="02010609060101010101" pitchFamily="49" charset="-122"/>
                <a:ea typeface="黑体" panose="02010609060101010101" pitchFamily="49" charset="-122"/>
                <a:cs typeface="+mn-ea"/>
              </a:rPr>
              <a:t>噎食至死</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！这一死因在引起公众注意后，有很多医生都做过尝试……</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有一位医生发明了一个“喉咙吸物器”另一个医生发明了一个“噎食装置”</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事实证明，这两种东西都不太好操作，最后都以失败而告终。</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p:txBody>
      </p:sp>
      <p:pic>
        <p:nvPicPr>
          <p:cNvPr id="14338" name="图片 2" descr="QQ图片20171223183717"/>
          <p:cNvPicPr>
            <a:picLocks noChangeAspect="1"/>
          </p:cNvPicPr>
          <p:nvPr/>
        </p:nvPicPr>
        <p:blipFill>
          <a:blip r:embed="rId1"/>
          <a:stretch>
            <a:fillRect/>
          </a:stretch>
        </p:blipFill>
        <p:spPr>
          <a:xfrm>
            <a:off x="1989138" y="3768725"/>
            <a:ext cx="4792662" cy="2801938"/>
          </a:xfrm>
          <a:prstGeom prst="rect">
            <a:avLst/>
          </a:prstGeom>
          <a:noFill/>
          <a:ln w="9525">
            <a:noFill/>
          </a:ln>
        </p:spPr>
      </p:pic>
    </p:spTree>
    <p:custDataLst>
      <p:tags r:id="rId2"/>
    </p:custDataLst>
  </p:cSld>
  <p:clrMapOvr>
    <a:masterClrMapping/>
  </p:clrMapOvr>
  <p:transition spd="slow" advClick="0" advTm="15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3000"/>
                                        <p:tgtEl>
                                          <p:spTgt spid="14338"/>
                                        </p:tgtEl>
                                      </p:cBhvr>
                                    </p:animEffect>
                                    <p:anim calcmode="lin" valueType="num">
                                      <p:cBhvr>
                                        <p:cTn id="8" dur="3000" fill="hold"/>
                                        <p:tgtEl>
                                          <p:spTgt spid="14338"/>
                                        </p:tgtEl>
                                        <p:attrNameLst>
                                          <p:attrName>ppt_x</p:attrName>
                                        </p:attrNameLst>
                                      </p:cBhvr>
                                      <p:tavLst>
                                        <p:tav tm="0">
                                          <p:val>
                                            <p:strVal val="#ppt_x"/>
                                          </p:val>
                                        </p:tav>
                                        <p:tav tm="100000">
                                          <p:val>
                                            <p:strVal val="#ppt_x"/>
                                          </p:val>
                                        </p:tav>
                                      </p:tavLst>
                                    </p:anim>
                                    <p:anim calcmode="lin" valueType="num">
                                      <p:cBhvr>
                                        <p:cTn id="9" dur="3000" fill="hold"/>
                                        <p:tgtEl>
                                          <p:spTgt spid="14338"/>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5" presetClass="entr" presetSubtype="0" fill="hold" nodeType="afterEffect">
                                  <p:stCondLst>
                                    <p:cond delay="0"/>
                                  </p:stCondLst>
                                  <p:childTnLst>
                                    <p:set>
                                      <p:cBhvr>
                                        <p:cTn id="12" dur="1" fill="hold">
                                          <p:stCondLst>
                                            <p:cond delay="0"/>
                                          </p:stCondLst>
                                        </p:cTn>
                                        <p:tgtEl>
                                          <p:spTgt spid="14337">
                                            <p:txEl>
                                              <p:pRg st="0" end="0"/>
                                            </p:txEl>
                                          </p:spTgt>
                                        </p:tgtEl>
                                        <p:attrNameLst>
                                          <p:attrName>style.visibility</p:attrName>
                                        </p:attrNameLst>
                                      </p:cBhvr>
                                      <p:to>
                                        <p:strVal val="visible"/>
                                      </p:to>
                                    </p:set>
                                    <p:anim calcmode="lin" valueType="num">
                                      <p:cBhvr>
                                        <p:cTn id="13" dur="2000" fill="hold"/>
                                        <p:tgtEl>
                                          <p:spTgt spid="14337">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4337">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1433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1433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5000"/>
                            </p:stCondLst>
                            <p:childTnLst>
                              <p:par>
                                <p:cTn id="18" presetID="15" presetClass="entr" presetSubtype="0" fill="hold" nodeType="afterEffect">
                                  <p:stCondLst>
                                    <p:cond delay="1000"/>
                                  </p:stCondLst>
                                  <p:childTnLst>
                                    <p:set>
                                      <p:cBhvr>
                                        <p:cTn id="19" dur="1" fill="hold">
                                          <p:stCondLst>
                                            <p:cond delay="0"/>
                                          </p:stCondLst>
                                        </p:cTn>
                                        <p:tgtEl>
                                          <p:spTgt spid="14337">
                                            <p:txEl>
                                              <p:pRg st="1" end="1"/>
                                            </p:txEl>
                                          </p:spTgt>
                                        </p:tgtEl>
                                        <p:attrNameLst>
                                          <p:attrName>style.visibility</p:attrName>
                                        </p:attrNameLst>
                                      </p:cBhvr>
                                      <p:to>
                                        <p:strVal val="visible"/>
                                      </p:to>
                                    </p:set>
                                    <p:anim calcmode="lin" valueType="num">
                                      <p:cBhvr>
                                        <p:cTn id="20" dur="2000" fill="hold"/>
                                        <p:tgtEl>
                                          <p:spTgt spid="14337">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14337">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1433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2000" fill="hold"/>
                                        <p:tgtEl>
                                          <p:spTgt spid="1433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8000"/>
                            </p:stCondLst>
                            <p:childTnLst>
                              <p:par>
                                <p:cTn id="25" presetID="15" presetClass="entr" presetSubtype="0" fill="hold" nodeType="afterEffect">
                                  <p:stCondLst>
                                    <p:cond delay="2000"/>
                                  </p:stCondLst>
                                  <p:childTnLst>
                                    <p:set>
                                      <p:cBhvr>
                                        <p:cTn id="26" dur="1" fill="hold">
                                          <p:stCondLst>
                                            <p:cond delay="0"/>
                                          </p:stCondLst>
                                        </p:cTn>
                                        <p:tgtEl>
                                          <p:spTgt spid="14337">
                                            <p:txEl>
                                              <p:pRg st="2" end="2"/>
                                            </p:txEl>
                                          </p:spTgt>
                                        </p:tgtEl>
                                        <p:attrNameLst>
                                          <p:attrName>style.visibility</p:attrName>
                                        </p:attrNameLst>
                                      </p:cBhvr>
                                      <p:to>
                                        <p:strVal val="visible"/>
                                      </p:to>
                                    </p:set>
                                    <p:anim calcmode="lin" valueType="num">
                                      <p:cBhvr>
                                        <p:cTn id="27" dur="2000" fill="hold"/>
                                        <p:tgtEl>
                                          <p:spTgt spid="14337">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14337">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1433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2000" fill="hold"/>
                                        <p:tgtEl>
                                          <p:spTgt spid="1433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文本框 1"/>
          <p:cNvSpPr txBox="1"/>
          <p:nvPr/>
        </p:nvSpPr>
        <p:spPr>
          <a:xfrm>
            <a:off x="1193800" y="982975"/>
            <a:ext cx="6756400" cy="2614930"/>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海姆利克医生，想出了一个绝妙的办法。</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他知道，人在噎住之后，肺里会储藏着大量空气。</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治疗噎食的关键，就是让</a:t>
            </a:r>
            <a:r>
              <a:rPr kumimoji="0" lang="zh-CN" altLang="en-US" sz="4000" kern="1200" cap="none" spc="0" normalizeH="0" baseline="0" noProof="1">
                <a:ln w="12700">
                  <a:solidFill>
                    <a:srgbClr val="FF0000"/>
                  </a:solidFill>
                  <a:prstDash val="solid"/>
                </a:ln>
                <a:solidFill>
                  <a:srgbClr val="FF0000"/>
                </a:solidFill>
                <a:latin typeface="黑体" panose="02010609060101010101" pitchFamily="49" charset="-122"/>
                <a:ea typeface="黑体" panose="02010609060101010101" pitchFamily="49" charset="-122"/>
                <a:cs typeface="+mn-ea"/>
              </a:rPr>
              <a:t>肺里的空气把喉头的食物推出来</a:t>
            </a:r>
            <a:r>
              <a:rPr kumimoji="0" lang="zh-CN" altLang="en-US" sz="40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黑体" panose="02010609060101010101" pitchFamily="49" charset="-122"/>
                <a:ea typeface="黑体" panose="02010609060101010101" pitchFamily="49" charset="-122"/>
                <a:cs typeface="+mn-ea"/>
              </a:rPr>
              <a:t>。</a:t>
            </a:r>
            <a:endParaRPr kumimoji="0" lang="zh-CN" altLang="en-US" sz="40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黑体" panose="02010609060101010101" pitchFamily="49" charset="-122"/>
              <a:ea typeface="黑体" panose="02010609060101010101" pitchFamily="49" charset="-122"/>
              <a:cs typeface="+mn-cs"/>
            </a:endParaRPr>
          </a:p>
        </p:txBody>
      </p:sp>
      <p:pic>
        <p:nvPicPr>
          <p:cNvPr id="15362" name="图片 2" descr="QQ图片20171223183856"/>
          <p:cNvPicPr>
            <a:picLocks noChangeAspect="1"/>
          </p:cNvPicPr>
          <p:nvPr/>
        </p:nvPicPr>
        <p:blipFill>
          <a:blip r:embed="rId1"/>
          <a:stretch>
            <a:fillRect/>
          </a:stretch>
        </p:blipFill>
        <p:spPr>
          <a:xfrm>
            <a:off x="2058988" y="3629025"/>
            <a:ext cx="4575175" cy="3038475"/>
          </a:xfrm>
          <a:prstGeom prst="rect">
            <a:avLst/>
          </a:prstGeom>
          <a:noFill/>
          <a:ln w="9525">
            <a:noFill/>
          </a:ln>
        </p:spPr>
      </p:pic>
    </p:spTree>
    <p:custDataLst>
      <p:tags r:id="rId2"/>
    </p:custDataLst>
  </p:cSld>
  <p:clrMapOvr>
    <a:masterClrMapping/>
  </p:clrMapOvr>
  <p:transition spd="slow" advClick="0" advTm="17000">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50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3000"/>
                                        <p:tgtEl>
                                          <p:spTgt spid="15362"/>
                                        </p:tgtEl>
                                      </p:cBhvr>
                                    </p:animEffect>
                                    <p:anim calcmode="lin" valueType="num">
                                      <p:cBhvr>
                                        <p:cTn id="8" dur="3000" fill="hold"/>
                                        <p:tgtEl>
                                          <p:spTgt spid="15362"/>
                                        </p:tgtEl>
                                        <p:attrNameLst>
                                          <p:attrName>style.rotation</p:attrName>
                                        </p:attrNameLst>
                                      </p:cBhvr>
                                      <p:tavLst>
                                        <p:tav tm="0">
                                          <p:val>
                                            <p:fltVal val="720"/>
                                          </p:val>
                                        </p:tav>
                                        <p:tav tm="100000">
                                          <p:val>
                                            <p:fltVal val="0"/>
                                          </p:val>
                                        </p:tav>
                                      </p:tavLst>
                                    </p:anim>
                                    <p:anim calcmode="lin" valueType="num">
                                      <p:cBhvr>
                                        <p:cTn id="9" dur="3000" fill="hold"/>
                                        <p:tgtEl>
                                          <p:spTgt spid="15362"/>
                                        </p:tgtEl>
                                        <p:attrNameLst>
                                          <p:attrName>ppt_h</p:attrName>
                                        </p:attrNameLst>
                                      </p:cBhvr>
                                      <p:tavLst>
                                        <p:tav tm="0">
                                          <p:val>
                                            <p:fltVal val="0"/>
                                          </p:val>
                                        </p:tav>
                                        <p:tav tm="100000">
                                          <p:val>
                                            <p:strVal val="#ppt_h"/>
                                          </p:val>
                                        </p:tav>
                                      </p:tavLst>
                                    </p:anim>
                                    <p:anim calcmode="lin" valueType="num">
                                      <p:cBhvr>
                                        <p:cTn id="10" dur="3000" fill="hold"/>
                                        <p:tgtEl>
                                          <p:spTgt spid="15362"/>
                                        </p:tgtEl>
                                        <p:attrNameLst>
                                          <p:attrName>ppt_w</p:attrName>
                                        </p:attrNameLst>
                                      </p:cBhvr>
                                      <p:tavLst>
                                        <p:tav tm="0">
                                          <p:val>
                                            <p:fltVal val="0"/>
                                          </p:val>
                                        </p:tav>
                                        <p:tav tm="100000">
                                          <p:val>
                                            <p:strVal val="#ppt_w"/>
                                          </p:val>
                                        </p:tav>
                                      </p:tavLst>
                                    </p:anim>
                                  </p:childTnLst>
                                </p:cTn>
                              </p:par>
                            </p:childTnLst>
                          </p:cTn>
                        </p:par>
                        <p:par>
                          <p:cTn id="11" fill="hold">
                            <p:stCondLst>
                              <p:cond delay="3500"/>
                            </p:stCondLst>
                            <p:childTnLst>
                              <p:par>
                                <p:cTn id="12" presetID="58" presetClass="entr" presetSubtype="0" accel="100000" fill="hold" nodeType="afterEffect">
                                  <p:stCondLst>
                                    <p:cond delay="0"/>
                                  </p:stCondLst>
                                  <p:childTnLst>
                                    <p:set>
                                      <p:cBhvr>
                                        <p:cTn id="13" dur="1" fill="hold">
                                          <p:stCondLst>
                                            <p:cond delay="0"/>
                                          </p:stCondLst>
                                        </p:cTn>
                                        <p:tgtEl>
                                          <p:spTgt spid="15361">
                                            <p:txEl>
                                              <p:pRg st="0" end="0"/>
                                            </p:txEl>
                                          </p:spTgt>
                                        </p:tgtEl>
                                        <p:attrNameLst>
                                          <p:attrName>style.visibility</p:attrName>
                                        </p:attrNameLst>
                                      </p:cBhvr>
                                      <p:to>
                                        <p:strVal val="visible"/>
                                      </p:to>
                                    </p:set>
                                    <p:anim calcmode="lin" valueType="num">
                                      <p:cBhvr>
                                        <p:cTn id="14" dur="2000" fill="hold"/>
                                        <p:tgtEl>
                                          <p:spTgt spid="15361">
                                            <p:txEl>
                                              <p:pRg st="0" end="0"/>
                                            </p:txEl>
                                          </p:spTgt>
                                        </p:tgtEl>
                                        <p:attrNameLst>
                                          <p:attrName>ppt_w</p:attrName>
                                        </p:attrNameLst>
                                      </p:cBhvr>
                                      <p:tavLst>
                                        <p:tav tm="0">
                                          <p:val>
                                            <p:strVal val="#ppt_w*2.5"/>
                                          </p:val>
                                        </p:tav>
                                        <p:tav tm="100000">
                                          <p:val>
                                            <p:strVal val="#ppt_w"/>
                                          </p:val>
                                        </p:tav>
                                      </p:tavLst>
                                    </p:anim>
                                    <p:anim calcmode="lin" valueType="num">
                                      <p:cBhvr>
                                        <p:cTn id="15" dur="2000" fill="hold"/>
                                        <p:tgtEl>
                                          <p:spTgt spid="15361">
                                            <p:txEl>
                                              <p:pRg st="0" end="0"/>
                                            </p:txEl>
                                          </p:spTgt>
                                        </p:tgtEl>
                                        <p:attrNameLst>
                                          <p:attrName>ppt_h</p:attrName>
                                        </p:attrNameLst>
                                      </p:cBhvr>
                                      <p:tavLst>
                                        <p:tav tm="0">
                                          <p:val>
                                            <p:strVal val="#ppt_h*0.01"/>
                                          </p:val>
                                        </p:tav>
                                        <p:tav tm="100000">
                                          <p:val>
                                            <p:strVal val="#ppt_h"/>
                                          </p:val>
                                        </p:tav>
                                      </p:tavLst>
                                    </p:anim>
                                    <p:anim calcmode="lin" valueType="num">
                                      <p:cBhvr>
                                        <p:cTn id="16" dur="2000" fill="hold"/>
                                        <p:tgtEl>
                                          <p:spTgt spid="15361">
                                            <p:txEl>
                                              <p:pRg st="0" end="0"/>
                                            </p:txEl>
                                          </p:spTgt>
                                        </p:tgtEl>
                                        <p:attrNameLst>
                                          <p:attrName>ppt_x</p:attrName>
                                        </p:attrNameLst>
                                      </p:cBhvr>
                                      <p:tavLst>
                                        <p:tav tm="0">
                                          <p:val>
                                            <p:strVal val="#ppt_x"/>
                                          </p:val>
                                        </p:tav>
                                        <p:tav tm="100000">
                                          <p:val>
                                            <p:strVal val="#ppt_x"/>
                                          </p:val>
                                        </p:tav>
                                      </p:tavLst>
                                    </p:anim>
                                    <p:anim calcmode="lin" valueType="num">
                                      <p:cBhvr>
                                        <p:cTn id="17" dur="2000" fill="hold"/>
                                        <p:tgtEl>
                                          <p:spTgt spid="15361">
                                            <p:txEl>
                                              <p:pRg st="0" end="0"/>
                                            </p:txEl>
                                          </p:spTgt>
                                        </p:tgtEl>
                                        <p:attrNameLst>
                                          <p:attrName>ppt_y</p:attrName>
                                        </p:attrNameLst>
                                      </p:cBhvr>
                                      <p:tavLst>
                                        <p:tav tm="0">
                                          <p:val>
                                            <p:strVal val="#ppt_h+1"/>
                                          </p:val>
                                        </p:tav>
                                        <p:tav tm="100000">
                                          <p:val>
                                            <p:strVal val="#ppt_y"/>
                                          </p:val>
                                        </p:tav>
                                      </p:tavLst>
                                    </p:anim>
                                    <p:animEffect transition="in" filter="fade">
                                      <p:cBhvr>
                                        <p:cTn id="18" dur="2000"/>
                                        <p:tgtEl>
                                          <p:spTgt spid="15361">
                                            <p:txEl>
                                              <p:pRg st="0" end="0"/>
                                            </p:txEl>
                                          </p:spTgt>
                                        </p:tgtEl>
                                      </p:cBhvr>
                                    </p:animEffect>
                                  </p:childTnLst>
                                </p:cTn>
                              </p:par>
                            </p:childTnLst>
                          </p:cTn>
                        </p:par>
                        <p:par>
                          <p:cTn id="19" fill="hold">
                            <p:stCondLst>
                              <p:cond delay="5500"/>
                            </p:stCondLst>
                            <p:childTnLst>
                              <p:par>
                                <p:cTn id="20" presetID="58" presetClass="entr" presetSubtype="0" accel="100000" fill="hold" nodeType="afterEffect">
                                  <p:stCondLst>
                                    <p:cond delay="2000"/>
                                  </p:stCondLst>
                                  <p:childTnLst>
                                    <p:set>
                                      <p:cBhvr>
                                        <p:cTn id="21" dur="1" fill="hold">
                                          <p:stCondLst>
                                            <p:cond delay="0"/>
                                          </p:stCondLst>
                                        </p:cTn>
                                        <p:tgtEl>
                                          <p:spTgt spid="15361">
                                            <p:txEl>
                                              <p:pRg st="1" end="1"/>
                                            </p:txEl>
                                          </p:spTgt>
                                        </p:tgtEl>
                                        <p:attrNameLst>
                                          <p:attrName>style.visibility</p:attrName>
                                        </p:attrNameLst>
                                      </p:cBhvr>
                                      <p:to>
                                        <p:strVal val="visible"/>
                                      </p:to>
                                    </p:set>
                                    <p:anim calcmode="lin" valueType="num">
                                      <p:cBhvr>
                                        <p:cTn id="22" dur="2000" fill="hold"/>
                                        <p:tgtEl>
                                          <p:spTgt spid="15361">
                                            <p:txEl>
                                              <p:pRg st="1" end="1"/>
                                            </p:txEl>
                                          </p:spTgt>
                                        </p:tgtEl>
                                        <p:attrNameLst>
                                          <p:attrName>ppt_w</p:attrName>
                                        </p:attrNameLst>
                                      </p:cBhvr>
                                      <p:tavLst>
                                        <p:tav tm="0">
                                          <p:val>
                                            <p:strVal val="#ppt_w*2.5"/>
                                          </p:val>
                                        </p:tav>
                                        <p:tav tm="100000">
                                          <p:val>
                                            <p:strVal val="#ppt_w"/>
                                          </p:val>
                                        </p:tav>
                                      </p:tavLst>
                                    </p:anim>
                                    <p:anim calcmode="lin" valueType="num">
                                      <p:cBhvr>
                                        <p:cTn id="23" dur="2000" fill="hold"/>
                                        <p:tgtEl>
                                          <p:spTgt spid="15361">
                                            <p:txEl>
                                              <p:pRg st="1" end="1"/>
                                            </p:txEl>
                                          </p:spTgt>
                                        </p:tgtEl>
                                        <p:attrNameLst>
                                          <p:attrName>ppt_h</p:attrName>
                                        </p:attrNameLst>
                                      </p:cBhvr>
                                      <p:tavLst>
                                        <p:tav tm="0">
                                          <p:val>
                                            <p:strVal val="#ppt_h*0.01"/>
                                          </p:val>
                                        </p:tav>
                                        <p:tav tm="100000">
                                          <p:val>
                                            <p:strVal val="#ppt_h"/>
                                          </p:val>
                                        </p:tav>
                                      </p:tavLst>
                                    </p:anim>
                                    <p:anim calcmode="lin" valueType="num">
                                      <p:cBhvr>
                                        <p:cTn id="24" dur="2000" fill="hold"/>
                                        <p:tgtEl>
                                          <p:spTgt spid="15361">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15361">
                                            <p:txEl>
                                              <p:pRg st="1" end="1"/>
                                            </p:txEl>
                                          </p:spTgt>
                                        </p:tgtEl>
                                        <p:attrNameLst>
                                          <p:attrName>ppt_y</p:attrName>
                                        </p:attrNameLst>
                                      </p:cBhvr>
                                      <p:tavLst>
                                        <p:tav tm="0">
                                          <p:val>
                                            <p:strVal val="#ppt_h+1"/>
                                          </p:val>
                                        </p:tav>
                                        <p:tav tm="100000">
                                          <p:val>
                                            <p:strVal val="#ppt_y"/>
                                          </p:val>
                                        </p:tav>
                                      </p:tavLst>
                                    </p:anim>
                                    <p:animEffect transition="in" filter="fade">
                                      <p:cBhvr>
                                        <p:cTn id="26" dur="2000"/>
                                        <p:tgtEl>
                                          <p:spTgt spid="15361">
                                            <p:txEl>
                                              <p:pRg st="1" end="1"/>
                                            </p:txEl>
                                          </p:spTgt>
                                        </p:tgtEl>
                                      </p:cBhvr>
                                    </p:animEffect>
                                  </p:childTnLst>
                                </p:cTn>
                              </p:par>
                            </p:childTnLst>
                          </p:cTn>
                        </p:par>
                        <p:par>
                          <p:cTn id="27" fill="hold">
                            <p:stCondLst>
                              <p:cond delay="9500"/>
                            </p:stCondLst>
                            <p:childTnLst>
                              <p:par>
                                <p:cTn id="28" presetID="58" presetClass="entr" presetSubtype="0" accel="100000" fill="hold" nodeType="afterEffect">
                                  <p:stCondLst>
                                    <p:cond delay="3000"/>
                                  </p:stCondLst>
                                  <p:childTnLst>
                                    <p:set>
                                      <p:cBhvr>
                                        <p:cTn id="29" dur="1" fill="hold">
                                          <p:stCondLst>
                                            <p:cond delay="0"/>
                                          </p:stCondLst>
                                        </p:cTn>
                                        <p:tgtEl>
                                          <p:spTgt spid="15361">
                                            <p:txEl>
                                              <p:pRg st="2" end="2"/>
                                            </p:txEl>
                                          </p:spTgt>
                                        </p:tgtEl>
                                        <p:attrNameLst>
                                          <p:attrName>style.visibility</p:attrName>
                                        </p:attrNameLst>
                                      </p:cBhvr>
                                      <p:to>
                                        <p:strVal val="visible"/>
                                      </p:to>
                                    </p:set>
                                    <p:anim calcmode="lin" valueType="num">
                                      <p:cBhvr>
                                        <p:cTn id="30" dur="2000" fill="hold"/>
                                        <p:tgtEl>
                                          <p:spTgt spid="15361">
                                            <p:txEl>
                                              <p:pRg st="2" end="2"/>
                                            </p:txEl>
                                          </p:spTgt>
                                        </p:tgtEl>
                                        <p:attrNameLst>
                                          <p:attrName>ppt_w</p:attrName>
                                        </p:attrNameLst>
                                      </p:cBhvr>
                                      <p:tavLst>
                                        <p:tav tm="0">
                                          <p:val>
                                            <p:strVal val="#ppt_w*2.5"/>
                                          </p:val>
                                        </p:tav>
                                        <p:tav tm="100000">
                                          <p:val>
                                            <p:strVal val="#ppt_w"/>
                                          </p:val>
                                        </p:tav>
                                      </p:tavLst>
                                    </p:anim>
                                    <p:anim calcmode="lin" valueType="num">
                                      <p:cBhvr>
                                        <p:cTn id="31" dur="2000" fill="hold"/>
                                        <p:tgtEl>
                                          <p:spTgt spid="15361">
                                            <p:txEl>
                                              <p:pRg st="2" end="2"/>
                                            </p:txEl>
                                          </p:spTgt>
                                        </p:tgtEl>
                                        <p:attrNameLst>
                                          <p:attrName>ppt_h</p:attrName>
                                        </p:attrNameLst>
                                      </p:cBhvr>
                                      <p:tavLst>
                                        <p:tav tm="0">
                                          <p:val>
                                            <p:strVal val="#ppt_h*0.01"/>
                                          </p:val>
                                        </p:tav>
                                        <p:tav tm="100000">
                                          <p:val>
                                            <p:strVal val="#ppt_h"/>
                                          </p:val>
                                        </p:tav>
                                      </p:tavLst>
                                    </p:anim>
                                    <p:anim calcmode="lin" valueType="num">
                                      <p:cBhvr>
                                        <p:cTn id="32" dur="2000" fill="hold"/>
                                        <p:tgtEl>
                                          <p:spTgt spid="15361">
                                            <p:txEl>
                                              <p:pRg st="2" end="2"/>
                                            </p:txEl>
                                          </p:spTgt>
                                        </p:tgtEl>
                                        <p:attrNameLst>
                                          <p:attrName>ppt_x</p:attrName>
                                        </p:attrNameLst>
                                      </p:cBhvr>
                                      <p:tavLst>
                                        <p:tav tm="0">
                                          <p:val>
                                            <p:strVal val="#ppt_x"/>
                                          </p:val>
                                        </p:tav>
                                        <p:tav tm="100000">
                                          <p:val>
                                            <p:strVal val="#ppt_x"/>
                                          </p:val>
                                        </p:tav>
                                      </p:tavLst>
                                    </p:anim>
                                    <p:anim calcmode="lin" valueType="num">
                                      <p:cBhvr>
                                        <p:cTn id="33" dur="2000" fill="hold"/>
                                        <p:tgtEl>
                                          <p:spTgt spid="15361">
                                            <p:txEl>
                                              <p:pRg st="2" end="2"/>
                                            </p:txEl>
                                          </p:spTgt>
                                        </p:tgtEl>
                                        <p:attrNameLst>
                                          <p:attrName>ppt_y</p:attrName>
                                        </p:attrNameLst>
                                      </p:cBhvr>
                                      <p:tavLst>
                                        <p:tav tm="0">
                                          <p:val>
                                            <p:strVal val="#ppt_h+1"/>
                                          </p:val>
                                        </p:tav>
                                        <p:tav tm="100000">
                                          <p:val>
                                            <p:strVal val="#ppt_y"/>
                                          </p:val>
                                        </p:tav>
                                      </p:tavLst>
                                    </p:anim>
                                    <p:animEffect transition="in" filter="fade">
                                      <p:cBhvr>
                                        <p:cTn id="34" dur="2000"/>
                                        <p:tgtEl>
                                          <p:spTgt spid="153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文本框 1"/>
          <p:cNvSpPr txBox="1"/>
          <p:nvPr/>
        </p:nvSpPr>
        <p:spPr>
          <a:xfrm>
            <a:off x="5194935" y="1249676"/>
            <a:ext cx="3444875" cy="4399915"/>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他在《急诊医学》上发了文章，号召大家尝试这种急救法。</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a:t>
            </a:r>
            <a:r>
              <a:rPr kumimoji="0" lang="zh-CN" altLang="en-US" sz="2800" kern="1200" cap="none" spc="0" normalizeH="0" baseline="0" noProof="1">
                <a:ln w="12700">
                  <a:solidFill>
                    <a:srgbClr val="FF0000"/>
                  </a:solidFill>
                  <a:prstDash val="solid"/>
                </a:ln>
                <a:solidFill>
                  <a:srgbClr val="FF0000"/>
                </a:solidFill>
                <a:latin typeface="Arial" panose="020B0604020202020204" pitchFamily="34" charset="0"/>
                <a:ea typeface="宋体" panose="02010600030101010101" pitchFamily="2" charset="-122"/>
                <a:cs typeface="+mn-ea"/>
              </a:rPr>
              <a:t>利用肺部残留气体，形成气流冲出异物</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”并希望读者能反馈效果……</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很快，华盛顿州就有人用这种方法成功解救了他的邻居。</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p:txBody>
      </p:sp>
      <p:pic>
        <p:nvPicPr>
          <p:cNvPr id="16386" name="图片 2" descr="QQ图片20171223183212"/>
          <p:cNvPicPr>
            <a:picLocks noChangeAspect="1"/>
          </p:cNvPicPr>
          <p:nvPr/>
        </p:nvPicPr>
        <p:blipFill>
          <a:blip r:embed="rId1"/>
          <a:stretch>
            <a:fillRect/>
          </a:stretch>
        </p:blipFill>
        <p:spPr>
          <a:xfrm>
            <a:off x="925513" y="1050925"/>
            <a:ext cx="3681412" cy="4756150"/>
          </a:xfrm>
          <a:prstGeom prst="rect">
            <a:avLst/>
          </a:prstGeom>
          <a:noFill/>
          <a:ln w="9525">
            <a:noFill/>
          </a:ln>
        </p:spPr>
      </p:pic>
    </p:spTree>
    <p:custDataLst>
      <p:tags r:id="rId2"/>
    </p:custDataLst>
  </p:cSld>
  <p:clrMapOvr>
    <a:masterClrMapping/>
  </p:clrMapOvr>
  <p:transition spd="slow" advClick="0" advTm="10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500"/>
                                  </p:stCondLst>
                                  <p:childTnLst>
                                    <p:set>
                                      <p:cBhvr>
                                        <p:cTn id="6" dur="1" fill="hold">
                                          <p:stCondLst>
                                            <p:cond delay="0"/>
                                          </p:stCondLst>
                                        </p:cTn>
                                        <p:tgtEl>
                                          <p:spTgt spid="16386"/>
                                        </p:tgtEl>
                                        <p:attrNameLst>
                                          <p:attrName>style.visibility</p:attrName>
                                        </p:attrNameLst>
                                      </p:cBhvr>
                                      <p:to>
                                        <p:strVal val="visible"/>
                                      </p:to>
                                    </p:set>
                                    <p:animScale>
                                      <p:cBhvr>
                                        <p:cTn id="7" dur="3000" decel="50000" fill="hold">
                                          <p:stCondLst>
                                            <p:cond delay="0"/>
                                          </p:stCondLst>
                                        </p:cTn>
                                        <p:tgtEl>
                                          <p:spTgt spid="163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16386"/>
                                        </p:tgtEl>
                                        <p:attrNameLst>
                                          <p:attrName>ppt_x</p:attrName>
                                          <p:attrName>ppt_y</p:attrName>
                                        </p:attrNameLst>
                                      </p:cBhvr>
                                    </p:animMotion>
                                    <p:animEffect transition="in" filter="fade">
                                      <p:cBhvr>
                                        <p:cTn id="9" dur="3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文本框 1"/>
          <p:cNvSpPr txBox="1"/>
          <p:nvPr/>
        </p:nvSpPr>
        <p:spPr>
          <a:xfrm>
            <a:off x="4538980" y="961390"/>
            <a:ext cx="4320540" cy="4399913"/>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而像美国红十字会这样的权威机构，还是不予认同。</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他开始向公众宣传海姆利克氏急救法，到处演讲，经常现场教学海姆利克氏急救法</a:t>
            </a:r>
            <a:r>
              <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a:t>
            </a:r>
            <a:endPar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很快，越来越多的人知道了这个急救法的好处，终于在</a:t>
            </a:r>
            <a:r>
              <a:rPr kumimoji="0" lang="zh-CN" altLang="en-US" sz="2800" kern="1200" cap="none" spc="0" normalizeH="0" baseline="0" noProof="1">
                <a:ln w="12700">
                  <a:solidFill>
                    <a:srgbClr val="FF0000"/>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八十年代</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将其列为噎食首选急救法</a:t>
            </a:r>
            <a:r>
              <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ea"/>
              </a:rPr>
              <a:t>……</a:t>
            </a:r>
            <a:endPar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宋体" panose="02010600030101010101" pitchFamily="2" charset="-122"/>
              <a:ea typeface="宋体" panose="02010600030101010101" pitchFamily="2" charset="-122"/>
              <a:cs typeface="+mn-cs"/>
            </a:endParaRPr>
          </a:p>
        </p:txBody>
      </p:sp>
      <p:pic>
        <p:nvPicPr>
          <p:cNvPr id="17410" name="图片 2" descr="QQ图片20171223184022"/>
          <p:cNvPicPr>
            <a:picLocks noChangeAspect="1"/>
          </p:cNvPicPr>
          <p:nvPr/>
        </p:nvPicPr>
        <p:blipFill>
          <a:blip r:embed="rId1"/>
          <a:stretch>
            <a:fillRect/>
          </a:stretch>
        </p:blipFill>
        <p:spPr>
          <a:xfrm>
            <a:off x="684213" y="692150"/>
            <a:ext cx="3400425" cy="4897438"/>
          </a:xfrm>
          <a:prstGeom prst="rect">
            <a:avLst/>
          </a:prstGeom>
          <a:noFill/>
          <a:ln w="9525">
            <a:noFill/>
          </a:ln>
        </p:spPr>
      </p:pic>
    </p:spTree>
    <p:custDataLst>
      <p:tags r:id="rId2"/>
    </p:custDataLst>
  </p:cSld>
  <p:clrMapOvr>
    <a:masterClrMapping/>
  </p:clrMapOvr>
  <p:transition spd="slow" advClick="0" advTm="15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3000" fill="hold"/>
                                        <p:tgtEl>
                                          <p:spTgt spid="17410"/>
                                        </p:tgtEl>
                                        <p:attrNameLst>
                                          <p:attrName>ppt_w</p:attrName>
                                        </p:attrNameLst>
                                      </p:cBhvr>
                                      <p:tavLst>
                                        <p:tav tm="0">
                                          <p:val>
                                            <p:fltVal val="0"/>
                                          </p:val>
                                        </p:tav>
                                        <p:tav tm="100000">
                                          <p:val>
                                            <p:strVal val="#ppt_w"/>
                                          </p:val>
                                        </p:tav>
                                      </p:tavLst>
                                    </p:anim>
                                    <p:anim calcmode="lin" valueType="num">
                                      <p:cBhvr>
                                        <p:cTn id="8" dur="3000" fill="hold"/>
                                        <p:tgtEl>
                                          <p:spTgt spid="17410"/>
                                        </p:tgtEl>
                                        <p:attrNameLst>
                                          <p:attrName>ppt_h</p:attrName>
                                        </p:attrNameLst>
                                      </p:cBhvr>
                                      <p:tavLst>
                                        <p:tav tm="0">
                                          <p:val>
                                            <p:fltVal val="0"/>
                                          </p:val>
                                        </p:tav>
                                        <p:tav tm="100000">
                                          <p:val>
                                            <p:strVal val="#ppt_h"/>
                                          </p:val>
                                        </p:tav>
                                      </p:tavLst>
                                    </p:anim>
                                  </p:childTnLst>
                                </p:cTn>
                              </p:par>
                            </p:childTnLst>
                          </p:cTn>
                        </p:par>
                        <p:par>
                          <p:cTn id="9" fill="hold">
                            <p:stCondLst>
                              <p:cond delay="30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17409">
                                            <p:txEl>
                                              <p:pRg st="0" end="0"/>
                                            </p:txEl>
                                          </p:spTgt>
                                        </p:tgtEl>
                                        <p:attrNameLst>
                                          <p:attrName>style.visibility</p:attrName>
                                        </p:attrNameLst>
                                      </p:cBhvr>
                                      <p:to>
                                        <p:strVal val="visible"/>
                                      </p:to>
                                    </p:set>
                                    <p:anim calcmode="lin" valueType="num">
                                      <p:cBhvr>
                                        <p:cTn id="12" dur="2000" fill="hold"/>
                                        <p:tgtEl>
                                          <p:spTgt spid="1740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2000" fill="hold"/>
                                        <p:tgtEl>
                                          <p:spTgt spid="17409">
                                            <p:txEl>
                                              <p:pRg st="0" end="0"/>
                                            </p:txEl>
                                          </p:spTgt>
                                        </p:tgtEl>
                                        <p:attrNameLst>
                                          <p:attrName>ppt_y</p:attrName>
                                        </p:attrNameLst>
                                      </p:cBhvr>
                                      <p:tavLst>
                                        <p:tav tm="0">
                                          <p:val>
                                            <p:strVal val="#ppt_y"/>
                                          </p:val>
                                        </p:tav>
                                        <p:tav tm="100000">
                                          <p:val>
                                            <p:strVal val="#ppt_y"/>
                                          </p:val>
                                        </p:tav>
                                      </p:tavLst>
                                    </p:anim>
                                    <p:anim calcmode="lin" valueType="num">
                                      <p:cBhvr>
                                        <p:cTn id="14" dur="2000" fill="hold"/>
                                        <p:tgtEl>
                                          <p:spTgt spid="1740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2000" fill="hold"/>
                                        <p:tgtEl>
                                          <p:spTgt spid="1740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2000" tmFilter="0,0; .5, 1; 1, 1"/>
                                        <p:tgtEl>
                                          <p:spTgt spid="17409">
                                            <p:txEl>
                                              <p:pRg st="0" end="0"/>
                                            </p:txEl>
                                          </p:spTgt>
                                        </p:tgtEl>
                                      </p:cBhvr>
                                    </p:animEffect>
                                  </p:childTnLst>
                                </p:cTn>
                              </p:par>
                            </p:childTnLst>
                          </p:cTn>
                        </p:par>
                        <p:par>
                          <p:cTn id="17" fill="hold">
                            <p:stCondLst>
                              <p:cond delay="9399"/>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17409">
                                            <p:txEl>
                                              <p:pRg st="1" end="1"/>
                                            </p:txEl>
                                          </p:spTgt>
                                        </p:tgtEl>
                                        <p:attrNameLst>
                                          <p:attrName>style.visibility</p:attrName>
                                        </p:attrNameLst>
                                      </p:cBhvr>
                                      <p:to>
                                        <p:strVal val="visible"/>
                                      </p:to>
                                    </p:set>
                                    <p:anim calcmode="lin" valueType="num">
                                      <p:cBhvr>
                                        <p:cTn id="20" dur="2000" fill="hold"/>
                                        <p:tgtEl>
                                          <p:spTgt spid="1740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2000" fill="hold"/>
                                        <p:tgtEl>
                                          <p:spTgt spid="17409">
                                            <p:txEl>
                                              <p:pRg st="1" end="1"/>
                                            </p:txEl>
                                          </p:spTgt>
                                        </p:tgtEl>
                                        <p:attrNameLst>
                                          <p:attrName>ppt_y</p:attrName>
                                        </p:attrNameLst>
                                      </p:cBhvr>
                                      <p:tavLst>
                                        <p:tav tm="0">
                                          <p:val>
                                            <p:strVal val="#ppt_y"/>
                                          </p:val>
                                        </p:tav>
                                        <p:tav tm="100000">
                                          <p:val>
                                            <p:strVal val="#ppt_y"/>
                                          </p:val>
                                        </p:tav>
                                      </p:tavLst>
                                    </p:anim>
                                    <p:anim calcmode="lin" valueType="num">
                                      <p:cBhvr>
                                        <p:cTn id="22" dur="2000" fill="hold"/>
                                        <p:tgtEl>
                                          <p:spTgt spid="1740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2000" fill="hold"/>
                                        <p:tgtEl>
                                          <p:spTgt spid="1740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000" tmFilter="0,0; .5, 1; 1, 1"/>
                                        <p:tgtEl>
                                          <p:spTgt spid="17409">
                                            <p:txEl>
                                              <p:pRg st="1" end="1"/>
                                            </p:txEl>
                                          </p:spTgt>
                                        </p:tgtEl>
                                      </p:cBhvr>
                                    </p:animEffect>
                                  </p:childTnLst>
                                </p:cTn>
                              </p:par>
                            </p:childTnLst>
                          </p:cTn>
                        </p:par>
                        <p:par>
                          <p:cTn id="25" fill="hold">
                            <p:stCondLst>
                              <p:cond delay="18799"/>
                            </p:stCondLst>
                            <p:childTnLst>
                              <p:par>
                                <p:cTn id="26" presetID="41" presetClass="entr" presetSubtype="0" fill="hold" nodeType="afterEffect">
                                  <p:stCondLst>
                                    <p:cond delay="3000"/>
                                  </p:stCondLst>
                                  <p:iterate type="lt">
                                    <p:tmPct val="10000"/>
                                  </p:iterate>
                                  <p:childTnLst>
                                    <p:set>
                                      <p:cBhvr>
                                        <p:cTn id="27" dur="1" fill="hold">
                                          <p:stCondLst>
                                            <p:cond delay="0"/>
                                          </p:stCondLst>
                                        </p:cTn>
                                        <p:tgtEl>
                                          <p:spTgt spid="17409">
                                            <p:txEl>
                                              <p:pRg st="2" end="2"/>
                                            </p:txEl>
                                          </p:spTgt>
                                        </p:tgtEl>
                                        <p:attrNameLst>
                                          <p:attrName>style.visibility</p:attrName>
                                        </p:attrNameLst>
                                      </p:cBhvr>
                                      <p:to>
                                        <p:strVal val="visible"/>
                                      </p:to>
                                    </p:set>
                                    <p:anim calcmode="lin" valueType="num">
                                      <p:cBhvr>
                                        <p:cTn id="28" dur="2000" fill="hold"/>
                                        <p:tgtEl>
                                          <p:spTgt spid="1740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000" fill="hold"/>
                                        <p:tgtEl>
                                          <p:spTgt spid="17409">
                                            <p:txEl>
                                              <p:pRg st="2" end="2"/>
                                            </p:txEl>
                                          </p:spTgt>
                                        </p:tgtEl>
                                        <p:attrNameLst>
                                          <p:attrName>ppt_y</p:attrName>
                                        </p:attrNameLst>
                                      </p:cBhvr>
                                      <p:tavLst>
                                        <p:tav tm="0">
                                          <p:val>
                                            <p:strVal val="#ppt_y"/>
                                          </p:val>
                                        </p:tav>
                                        <p:tav tm="100000">
                                          <p:val>
                                            <p:strVal val="#ppt_y"/>
                                          </p:val>
                                        </p:tav>
                                      </p:tavLst>
                                    </p:anim>
                                    <p:anim calcmode="lin" valueType="num">
                                      <p:cBhvr>
                                        <p:cTn id="30" dur="2000" fill="hold"/>
                                        <p:tgtEl>
                                          <p:spTgt spid="1740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000" fill="hold"/>
                                        <p:tgtEl>
                                          <p:spTgt spid="1740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000" tmFilter="0,0; .5, 1; 1, 1"/>
                                        <p:tgtEl>
                                          <p:spTgt spid="174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文本框 1"/>
          <p:cNvSpPr txBox="1"/>
          <p:nvPr/>
        </p:nvSpPr>
        <p:spPr>
          <a:xfrm>
            <a:off x="5394643" y="1556067"/>
            <a:ext cx="3311525" cy="3538220"/>
          </a:xfrm>
          <a:prstGeom prst="rect">
            <a:avLst/>
          </a:prstGeom>
          <a:noFill/>
          <a:ln w="9525">
            <a:noFill/>
          </a:ln>
        </p:spPr>
        <p:txBody>
          <a:bodyPr>
            <a:spAutoFit/>
          </a:bodyPr>
          <a:lstStyle/>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从此，海姆立克急救法对于吃东西不小心噎住的人来说是福音。</a:t>
            </a:r>
            <a:endPar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a:p>
            <a:pPr marR="0" defTabSz="914400">
              <a:buClrTx/>
              <a:buSzTx/>
              <a:buFont typeface="Arial" panose="020B0604020202020204" pitchFamily="34" charset="0"/>
              <a:buNone/>
              <a:defRPr/>
            </a:pP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而他所留下的被称作“</a:t>
            </a:r>
            <a:r>
              <a:rPr kumimoji="0" lang="zh-CN" altLang="en-US" sz="2800" kern="1200" cap="none" spc="0" normalizeH="0" baseline="0" noProof="1">
                <a:ln w="12700">
                  <a:solidFill>
                    <a:srgbClr val="FF0000"/>
                  </a:solidFill>
                  <a:prstDash val="solid"/>
                </a:ln>
                <a:solidFill>
                  <a:srgbClr val="FF0000"/>
                </a:solidFill>
                <a:latin typeface="Arial" panose="020B0604020202020204" pitchFamily="34" charset="0"/>
                <a:ea typeface="宋体" panose="02010600030101010101" pitchFamily="2" charset="-122"/>
                <a:cs typeface="+mn-ea"/>
              </a:rPr>
              <a:t>生命的拥抱</a:t>
            </a:r>
            <a:r>
              <a:rPr kumimoji="0" lang="zh-CN" altLang="en-US"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”急救法拯救了不计其数人的性命</a:t>
            </a:r>
            <a:r>
              <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ea"/>
              </a:rPr>
              <a:t>......</a:t>
            </a:r>
            <a:endParaRPr kumimoji="0" lang="en-US" altLang="zh-CN" sz="2800" kern="1200" cap="none" spc="0" normalizeH="0" baseline="0" noProof="1">
              <a:ln w="12700">
                <a:solidFill>
                  <a:schemeClr val="accent5"/>
                </a:solidFill>
                <a:prstDash val="solid"/>
              </a:ln>
              <a:pattFill prst="ltDnDiag">
                <a:fgClr>
                  <a:schemeClr val="accent5">
                    <a:lumMod val="60000"/>
                    <a:lumOff val="40000"/>
                  </a:schemeClr>
                </a:fgClr>
                <a:bgClr>
                  <a:schemeClr val="bg1"/>
                </a:bgClr>
              </a:pattFill>
              <a:latin typeface="Arial" panose="020B0604020202020204" pitchFamily="34" charset="0"/>
              <a:ea typeface="宋体" panose="02010600030101010101" pitchFamily="2" charset="-122"/>
              <a:cs typeface="+mn-cs"/>
            </a:endParaRPr>
          </a:p>
        </p:txBody>
      </p:sp>
      <p:pic>
        <p:nvPicPr>
          <p:cNvPr id="5" name="图片 4" descr="QQ图片20171223204814.jpg"/>
          <p:cNvPicPr>
            <a:picLocks noChangeAspect="1"/>
          </p:cNvPicPr>
          <p:nvPr/>
        </p:nvPicPr>
        <p:blipFill>
          <a:blip r:embed="rId1"/>
          <a:stretch>
            <a:fillRect/>
          </a:stretch>
        </p:blipFill>
        <p:spPr>
          <a:xfrm>
            <a:off x="209550" y="1555750"/>
            <a:ext cx="4591050" cy="3438525"/>
          </a:xfrm>
          <a:prstGeom prst="rect">
            <a:avLst/>
          </a:prstGeom>
          <a:noFill/>
          <a:ln w="9525">
            <a:noFill/>
          </a:ln>
        </p:spPr>
      </p:pic>
    </p:spTree>
    <p:custDataLst>
      <p:tags r:id="rId2"/>
    </p:custDataLst>
  </p:cSld>
  <p:clrMapOvr>
    <a:masterClrMapping/>
  </p:clrMapOvr>
  <p:transition spd="slow" advClick="0" advTm="10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5"/>
                                        </p:tgtEl>
                                        <p:attrNameLst>
                                          <p:attrName>ppt_w</p:attrName>
                                        </p:attrNameLst>
                                      </p:cBhvr>
                                      <p:tavLst>
                                        <p:tav tm="0">
                                          <p:val>
                                            <p:strVal val="#ppt_w*.05"/>
                                          </p:val>
                                        </p:tav>
                                        <p:tav tm="100000">
                                          <p:val>
                                            <p:strVal val="#ppt_w"/>
                                          </p:val>
                                        </p:tav>
                                      </p:tavLst>
                                    </p:anim>
                                    <p:anim calcmode="lin" valueType="num">
                                      <p:cBhvr>
                                        <p:cTn id="10" dur="3000" fill="hold"/>
                                        <p:tgtEl>
                                          <p:spTgt spid="5"/>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5"/>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5"/>
                                        </p:tgtEl>
                                      </p:cBhvr>
                                    </p:animEffect>
                                  </p:childTnLst>
                                </p:cTn>
                              </p:par>
                            </p:childTnLst>
                          </p:cTn>
                        </p:par>
                        <p:par>
                          <p:cTn id="15" fill="hold">
                            <p:stCondLst>
                              <p:cond delay="3000"/>
                            </p:stCondLst>
                            <p:childTnLst>
                              <p:par>
                                <p:cTn id="16" presetID="26" presetClass="entr" presetSubtype="0" fill="hold" nodeType="afterEffect">
                                  <p:stCondLst>
                                    <p:cond delay="0"/>
                                  </p:stCondLst>
                                  <p:childTnLst>
                                    <p:set>
                                      <p:cBhvr>
                                        <p:cTn id="17" dur="1" fill="hold">
                                          <p:stCondLst>
                                            <p:cond delay="0"/>
                                          </p:stCondLst>
                                        </p:cTn>
                                        <p:tgtEl>
                                          <p:spTgt spid="18433">
                                            <p:txEl>
                                              <p:pRg st="0" end="0"/>
                                            </p:txEl>
                                          </p:spTgt>
                                        </p:tgtEl>
                                        <p:attrNameLst>
                                          <p:attrName>style.visibility</p:attrName>
                                        </p:attrNameLst>
                                      </p:cBhvr>
                                      <p:to>
                                        <p:strVal val="visible"/>
                                      </p:to>
                                    </p:set>
                                    <p:animEffect transition="in" filter="wipe(down)">
                                      <p:cBhvr>
                                        <p:cTn id="18" dur="580">
                                          <p:stCondLst>
                                            <p:cond delay="0"/>
                                          </p:stCondLst>
                                        </p:cTn>
                                        <p:tgtEl>
                                          <p:spTgt spid="18433">
                                            <p:txEl>
                                              <p:pRg st="0" end="0"/>
                                            </p:txEl>
                                          </p:spTgt>
                                        </p:tgtEl>
                                      </p:cBhvr>
                                    </p:animEffect>
                                    <p:anim calcmode="lin" valueType="num">
                                      <p:cBhvr>
                                        <p:cTn id="19" dur="1822" tmFilter="0,0; 0.14,0.36; 0.43,0.73; 0.71,0.91; 1.0,1.0">
                                          <p:stCondLst>
                                            <p:cond delay="0"/>
                                          </p:stCondLst>
                                        </p:cTn>
                                        <p:tgtEl>
                                          <p:spTgt spid="18433">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8433">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8433">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8433">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8433">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18433">
                                            <p:txEl>
                                              <p:pRg st="0" end="0"/>
                                            </p:txEl>
                                          </p:spTgt>
                                        </p:tgtEl>
                                      </p:cBhvr>
                                      <p:to x="100000" y="60000"/>
                                    </p:animScale>
                                    <p:animScale>
                                      <p:cBhvr>
                                        <p:cTn id="25" dur="166" decel="50000">
                                          <p:stCondLst>
                                            <p:cond delay="676"/>
                                          </p:stCondLst>
                                        </p:cTn>
                                        <p:tgtEl>
                                          <p:spTgt spid="18433">
                                            <p:txEl>
                                              <p:pRg st="0" end="0"/>
                                            </p:txEl>
                                          </p:spTgt>
                                        </p:tgtEl>
                                      </p:cBhvr>
                                      <p:to x="100000" y="100000"/>
                                    </p:animScale>
                                    <p:animScale>
                                      <p:cBhvr>
                                        <p:cTn id="26" dur="26">
                                          <p:stCondLst>
                                            <p:cond delay="1312"/>
                                          </p:stCondLst>
                                        </p:cTn>
                                        <p:tgtEl>
                                          <p:spTgt spid="18433">
                                            <p:txEl>
                                              <p:pRg st="0" end="0"/>
                                            </p:txEl>
                                          </p:spTgt>
                                        </p:tgtEl>
                                      </p:cBhvr>
                                      <p:to x="100000" y="80000"/>
                                    </p:animScale>
                                    <p:animScale>
                                      <p:cBhvr>
                                        <p:cTn id="27" dur="166" decel="50000">
                                          <p:stCondLst>
                                            <p:cond delay="1338"/>
                                          </p:stCondLst>
                                        </p:cTn>
                                        <p:tgtEl>
                                          <p:spTgt spid="18433">
                                            <p:txEl>
                                              <p:pRg st="0" end="0"/>
                                            </p:txEl>
                                          </p:spTgt>
                                        </p:tgtEl>
                                      </p:cBhvr>
                                      <p:to x="100000" y="100000"/>
                                    </p:animScale>
                                    <p:animScale>
                                      <p:cBhvr>
                                        <p:cTn id="28" dur="26">
                                          <p:stCondLst>
                                            <p:cond delay="1642"/>
                                          </p:stCondLst>
                                        </p:cTn>
                                        <p:tgtEl>
                                          <p:spTgt spid="18433">
                                            <p:txEl>
                                              <p:pRg st="0" end="0"/>
                                            </p:txEl>
                                          </p:spTgt>
                                        </p:tgtEl>
                                      </p:cBhvr>
                                      <p:to x="100000" y="90000"/>
                                    </p:animScale>
                                    <p:animScale>
                                      <p:cBhvr>
                                        <p:cTn id="29" dur="166" decel="50000">
                                          <p:stCondLst>
                                            <p:cond delay="1668"/>
                                          </p:stCondLst>
                                        </p:cTn>
                                        <p:tgtEl>
                                          <p:spTgt spid="18433">
                                            <p:txEl>
                                              <p:pRg st="0" end="0"/>
                                            </p:txEl>
                                          </p:spTgt>
                                        </p:tgtEl>
                                      </p:cBhvr>
                                      <p:to x="100000" y="100000"/>
                                    </p:animScale>
                                    <p:animScale>
                                      <p:cBhvr>
                                        <p:cTn id="30" dur="26">
                                          <p:stCondLst>
                                            <p:cond delay="1808"/>
                                          </p:stCondLst>
                                        </p:cTn>
                                        <p:tgtEl>
                                          <p:spTgt spid="18433">
                                            <p:txEl>
                                              <p:pRg st="0" end="0"/>
                                            </p:txEl>
                                          </p:spTgt>
                                        </p:tgtEl>
                                      </p:cBhvr>
                                      <p:to x="100000" y="95000"/>
                                    </p:animScale>
                                    <p:animScale>
                                      <p:cBhvr>
                                        <p:cTn id="31" dur="166" decel="50000">
                                          <p:stCondLst>
                                            <p:cond delay="1834"/>
                                          </p:stCondLst>
                                        </p:cTn>
                                        <p:tgtEl>
                                          <p:spTgt spid="18433">
                                            <p:txEl>
                                              <p:pRg st="0" end="0"/>
                                            </p:txEl>
                                          </p:spTgt>
                                        </p:tgtEl>
                                      </p:cBhvr>
                                      <p:to x="100000" y="100000"/>
                                    </p:animScale>
                                  </p:childTnLst>
                                </p:cTn>
                              </p:par>
                            </p:childTnLst>
                          </p:cTn>
                        </p:par>
                        <p:par>
                          <p:cTn id="32" fill="hold">
                            <p:stCondLst>
                              <p:cond delay="5000"/>
                            </p:stCondLst>
                            <p:childTnLst>
                              <p:par>
                                <p:cTn id="33" presetID="26" presetClass="entr" presetSubtype="0" fill="hold" nodeType="afterEffect">
                                  <p:stCondLst>
                                    <p:cond delay="0"/>
                                  </p:stCondLst>
                                  <p:childTnLst>
                                    <p:set>
                                      <p:cBhvr>
                                        <p:cTn id="34" dur="1" fill="hold">
                                          <p:stCondLst>
                                            <p:cond delay="0"/>
                                          </p:stCondLst>
                                        </p:cTn>
                                        <p:tgtEl>
                                          <p:spTgt spid="18433">
                                            <p:txEl>
                                              <p:pRg st="1" end="1"/>
                                            </p:txEl>
                                          </p:spTgt>
                                        </p:tgtEl>
                                        <p:attrNameLst>
                                          <p:attrName>style.visibility</p:attrName>
                                        </p:attrNameLst>
                                      </p:cBhvr>
                                      <p:to>
                                        <p:strVal val="visible"/>
                                      </p:to>
                                    </p:set>
                                    <p:animEffect transition="in" filter="wipe(down)">
                                      <p:cBhvr>
                                        <p:cTn id="35" dur="580">
                                          <p:stCondLst>
                                            <p:cond delay="0"/>
                                          </p:stCondLst>
                                        </p:cTn>
                                        <p:tgtEl>
                                          <p:spTgt spid="18433">
                                            <p:txEl>
                                              <p:pRg st="1" end="1"/>
                                            </p:txEl>
                                          </p:spTgt>
                                        </p:tgtEl>
                                      </p:cBhvr>
                                    </p:animEffect>
                                    <p:anim calcmode="lin" valueType="num">
                                      <p:cBhvr>
                                        <p:cTn id="36" dur="1822" tmFilter="0,0; 0.14,0.36; 0.43,0.73; 0.71,0.91; 1.0,1.0">
                                          <p:stCondLst>
                                            <p:cond delay="0"/>
                                          </p:stCondLst>
                                        </p:cTn>
                                        <p:tgtEl>
                                          <p:spTgt spid="18433">
                                            <p:txEl>
                                              <p:pRg st="1" end="1"/>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8433">
                                            <p:txEl>
                                              <p:pRg st="1" end="1"/>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8433">
                                            <p:txEl>
                                              <p:pRg st="1" end="1"/>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8433">
                                            <p:txEl>
                                              <p:pRg st="1" end="1"/>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8433">
                                            <p:txEl>
                                              <p:pRg st="1" end="1"/>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18433">
                                            <p:txEl>
                                              <p:pRg st="1" end="1"/>
                                            </p:txEl>
                                          </p:spTgt>
                                        </p:tgtEl>
                                      </p:cBhvr>
                                      <p:to x="100000" y="60000"/>
                                    </p:animScale>
                                    <p:animScale>
                                      <p:cBhvr>
                                        <p:cTn id="42" dur="166" decel="50000">
                                          <p:stCondLst>
                                            <p:cond delay="676"/>
                                          </p:stCondLst>
                                        </p:cTn>
                                        <p:tgtEl>
                                          <p:spTgt spid="18433">
                                            <p:txEl>
                                              <p:pRg st="1" end="1"/>
                                            </p:txEl>
                                          </p:spTgt>
                                        </p:tgtEl>
                                      </p:cBhvr>
                                      <p:to x="100000" y="100000"/>
                                    </p:animScale>
                                    <p:animScale>
                                      <p:cBhvr>
                                        <p:cTn id="43" dur="26">
                                          <p:stCondLst>
                                            <p:cond delay="1312"/>
                                          </p:stCondLst>
                                        </p:cTn>
                                        <p:tgtEl>
                                          <p:spTgt spid="18433">
                                            <p:txEl>
                                              <p:pRg st="1" end="1"/>
                                            </p:txEl>
                                          </p:spTgt>
                                        </p:tgtEl>
                                      </p:cBhvr>
                                      <p:to x="100000" y="80000"/>
                                    </p:animScale>
                                    <p:animScale>
                                      <p:cBhvr>
                                        <p:cTn id="44" dur="166" decel="50000">
                                          <p:stCondLst>
                                            <p:cond delay="1338"/>
                                          </p:stCondLst>
                                        </p:cTn>
                                        <p:tgtEl>
                                          <p:spTgt spid="18433">
                                            <p:txEl>
                                              <p:pRg st="1" end="1"/>
                                            </p:txEl>
                                          </p:spTgt>
                                        </p:tgtEl>
                                      </p:cBhvr>
                                      <p:to x="100000" y="100000"/>
                                    </p:animScale>
                                    <p:animScale>
                                      <p:cBhvr>
                                        <p:cTn id="45" dur="26">
                                          <p:stCondLst>
                                            <p:cond delay="1642"/>
                                          </p:stCondLst>
                                        </p:cTn>
                                        <p:tgtEl>
                                          <p:spTgt spid="18433">
                                            <p:txEl>
                                              <p:pRg st="1" end="1"/>
                                            </p:txEl>
                                          </p:spTgt>
                                        </p:tgtEl>
                                      </p:cBhvr>
                                      <p:to x="100000" y="90000"/>
                                    </p:animScale>
                                    <p:animScale>
                                      <p:cBhvr>
                                        <p:cTn id="46" dur="166" decel="50000">
                                          <p:stCondLst>
                                            <p:cond delay="1668"/>
                                          </p:stCondLst>
                                        </p:cTn>
                                        <p:tgtEl>
                                          <p:spTgt spid="18433">
                                            <p:txEl>
                                              <p:pRg st="1" end="1"/>
                                            </p:txEl>
                                          </p:spTgt>
                                        </p:tgtEl>
                                      </p:cBhvr>
                                      <p:to x="100000" y="100000"/>
                                    </p:animScale>
                                    <p:animScale>
                                      <p:cBhvr>
                                        <p:cTn id="47" dur="26">
                                          <p:stCondLst>
                                            <p:cond delay="1808"/>
                                          </p:stCondLst>
                                        </p:cTn>
                                        <p:tgtEl>
                                          <p:spTgt spid="18433">
                                            <p:txEl>
                                              <p:pRg st="1" end="1"/>
                                            </p:txEl>
                                          </p:spTgt>
                                        </p:tgtEl>
                                      </p:cBhvr>
                                      <p:to x="100000" y="95000"/>
                                    </p:animScale>
                                    <p:animScale>
                                      <p:cBhvr>
                                        <p:cTn id="48" dur="166" decel="50000">
                                          <p:stCondLst>
                                            <p:cond delay="1834"/>
                                          </p:stCondLst>
                                        </p:cTn>
                                        <p:tgtEl>
                                          <p:spTgt spid="1843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5718" name="Picture 9"/>
          <p:cNvPicPr>
            <a:picLocks noChangeAspect="1" noChangeArrowheads="1"/>
          </p:cNvPicPr>
          <p:nvPr/>
        </p:nvPicPr>
        <p:blipFill>
          <a:blip r:embed="rId1" cstate="print"/>
          <a:srcRect t="10434" r="42032"/>
          <a:stretch>
            <a:fillRect/>
          </a:stretch>
        </p:blipFill>
        <p:spPr bwMode="auto">
          <a:xfrm>
            <a:off x="4889500" y="1721485"/>
            <a:ext cx="3636010" cy="3792855"/>
          </a:xfrm>
          <a:prstGeom prst="ellipse">
            <a:avLst/>
          </a:prstGeom>
          <a:ln w="63500" cap="rnd">
            <a:solidFill>
              <a:schemeClr val="bg2">
                <a:lumMod val="50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0722" name="灯片编号占位符 9"/>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0723" name="文本框 1"/>
          <p:cNvSpPr txBox="1"/>
          <p:nvPr/>
        </p:nvSpPr>
        <p:spPr>
          <a:xfrm>
            <a:off x="838200" y="2097088"/>
            <a:ext cx="3419475" cy="2800350"/>
          </a:xfrm>
          <a:prstGeom prst="rect">
            <a:avLst/>
          </a:prstGeom>
          <a:noFill/>
          <a:ln w="9525">
            <a:noFill/>
          </a:ln>
        </p:spPr>
        <p:txBody>
          <a:bodyPr anchor="t">
            <a:spAutoFit/>
          </a:bodyPr>
          <a:p>
            <a:endParaRPr lang="zh-CN" altLang="en-US" sz="3200" dirty="0">
              <a:latin typeface="Arial" panose="020B0604020202020204" pitchFamily="34" charset="0"/>
              <a:ea typeface="宋体" panose="02010600030101010101" pitchFamily="2" charset="-122"/>
            </a:endParaRPr>
          </a:p>
          <a:p>
            <a:endParaRPr lang="zh-CN" altLang="en-US" sz="2400" b="1" dirty="0">
              <a:latin typeface="Arial" panose="020B0604020202020204" pitchFamily="34" charset="0"/>
              <a:ea typeface="宋体" panose="02010600030101010101" pitchFamily="2" charset="-122"/>
            </a:endParaRPr>
          </a:p>
          <a:p>
            <a:r>
              <a:rPr lang="zh-CN" altLang="en-US" sz="2400" b="1" dirty="0">
                <a:latin typeface="Arial" panose="020B0604020202020204" pitchFamily="34" charset="0"/>
                <a:ea typeface="宋体" panose="02010600030101010101" pitchFamily="2" charset="-122"/>
              </a:rPr>
              <a:t>通过冲击患者腹部，使横膈肌急速提升，呼吸道内压力骤然升高，让气流将异物从呼吸道内排出。</a:t>
            </a:r>
            <a:endParaRPr lang="en-US" altLang="zh-CN" sz="2400" b="1" dirty="0">
              <a:latin typeface="Arial" panose="020B0604020202020204" pitchFamily="34" charset="0"/>
              <a:ea typeface="宋体" panose="02010600030101010101" pitchFamily="2" charset="-122"/>
            </a:endParaRPr>
          </a:p>
        </p:txBody>
      </p:sp>
      <p:sp>
        <p:nvSpPr>
          <p:cNvPr id="13" name="TextBox 8"/>
          <p:cNvSpPr txBox="1"/>
          <p:nvPr/>
        </p:nvSpPr>
        <p:spPr>
          <a:xfrm>
            <a:off x="520700" y="1214438"/>
            <a:ext cx="3857625" cy="492125"/>
          </a:xfrm>
          <a:prstGeom prst="rect">
            <a:avLst/>
          </a:prstGeom>
          <a:solidFill>
            <a:schemeClr val="accent2">
              <a:lumMod val="75000"/>
            </a:schemeClr>
          </a:solidFill>
        </p:spPr>
        <p:txBody>
          <a:bodyPr lIns="0" tIns="0" rIns="0" bIns="0" anchor="ctr">
            <a:spAutoFit/>
          </a:bodyPr>
          <a:lstStyle/>
          <a:p>
            <a:pPr marR="0" defTabSz="914400">
              <a:buClrTx/>
              <a:buSzTx/>
              <a:buFont typeface="Arial" panose="020B0604020202020204" pitchFamily="34" charset="0"/>
              <a:buNone/>
              <a:defRPr/>
            </a:pPr>
            <a:r>
              <a:rPr kumimoji="0" lang="en-US" alt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   </a:t>
            </a:r>
            <a:r>
              <a:rPr kumimoji="0" lang="zh-CN" altLang="en-US"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海氏手法的原理</a:t>
            </a:r>
            <a:endParaRPr kumimoji="0" lang="en-US" alt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spTree>
    <p:custDataLst>
      <p:tags r:id="rId2"/>
    </p:custData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769" name="Group 10"/>
          <p:cNvGrpSpPr/>
          <p:nvPr/>
        </p:nvGrpSpPr>
        <p:grpSpPr>
          <a:xfrm>
            <a:off x="1841500" y="3868738"/>
            <a:ext cx="1628775" cy="2779712"/>
            <a:chOff x="476" y="1797"/>
            <a:chExt cx="1215" cy="2422"/>
          </a:xfrm>
        </p:grpSpPr>
        <p:pic>
          <p:nvPicPr>
            <p:cNvPr id="116749" name="图片 55"/>
            <p:cNvPicPr>
              <a:picLocks noChangeAspect="1" noChangeArrowheads="1"/>
            </p:cNvPicPr>
            <p:nvPr/>
          </p:nvPicPr>
          <p:blipFill>
            <a:blip r:embed="rId1" cstate="print"/>
            <a:srcRect/>
            <a:stretch>
              <a:fillRect/>
            </a:stretch>
          </p:blipFill>
          <p:spPr bwMode="auto">
            <a:xfrm>
              <a:off x="521" y="1797"/>
              <a:ext cx="1170" cy="17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771" name="Text Box 9"/>
            <p:cNvSpPr txBox="1"/>
            <p:nvPr/>
          </p:nvSpPr>
          <p:spPr>
            <a:xfrm>
              <a:off x="476" y="3657"/>
              <a:ext cx="1089" cy="562"/>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选择冲击部位</a:t>
              </a:r>
              <a:endParaRPr lang="zh-CN" altLang="en-US" b="1" dirty="0">
                <a:solidFill>
                  <a:srgbClr val="202020"/>
                </a:solidFill>
                <a:latin typeface="宋体" panose="02010600030101010101" pitchFamily="2" charset="-122"/>
                <a:ea typeface="宋体" panose="02010600030101010101" pitchFamily="2" charset="-122"/>
              </a:endParaRPr>
            </a:p>
          </p:txBody>
        </p:sp>
      </p:grpSp>
      <p:grpSp>
        <p:nvGrpSpPr>
          <p:cNvPr id="32772" name="Group 13"/>
          <p:cNvGrpSpPr/>
          <p:nvPr/>
        </p:nvGrpSpPr>
        <p:grpSpPr>
          <a:xfrm>
            <a:off x="5351463" y="3848100"/>
            <a:ext cx="1658937" cy="2459038"/>
            <a:chOff x="3198" y="1888"/>
            <a:chExt cx="1177" cy="2134"/>
          </a:xfrm>
        </p:grpSpPr>
        <p:pic>
          <p:nvPicPr>
            <p:cNvPr id="116747" name="图片 56"/>
            <p:cNvPicPr>
              <a:picLocks noChangeAspect="1" noChangeArrowheads="1"/>
            </p:cNvPicPr>
            <p:nvPr/>
          </p:nvPicPr>
          <p:blipFill>
            <a:blip r:embed="rId2" cstate="print"/>
            <a:srcRect/>
            <a:stretch>
              <a:fillRect/>
            </a:stretch>
          </p:blipFill>
          <p:spPr bwMode="auto">
            <a:xfrm>
              <a:off x="3198" y="1888"/>
              <a:ext cx="1177" cy="1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774" name="Text Box 12"/>
            <p:cNvSpPr txBox="1"/>
            <p:nvPr/>
          </p:nvSpPr>
          <p:spPr>
            <a:xfrm>
              <a:off x="3334" y="3702"/>
              <a:ext cx="907" cy="320"/>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腹部冲击</a:t>
              </a:r>
              <a:endParaRPr lang="zh-CN" altLang="en-US" b="1" dirty="0">
                <a:solidFill>
                  <a:srgbClr val="202020"/>
                </a:solidFill>
                <a:latin typeface="宋体" panose="02010600030101010101" pitchFamily="2" charset="-122"/>
                <a:ea typeface="宋体" panose="02010600030101010101" pitchFamily="2" charset="-122"/>
              </a:endParaRPr>
            </a:p>
          </p:txBody>
        </p:sp>
      </p:grpSp>
      <p:sp>
        <p:nvSpPr>
          <p:cNvPr id="32775" name="灯片编号占位符 12"/>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15" name="右箭头 14"/>
          <p:cNvSpPr/>
          <p:nvPr/>
        </p:nvSpPr>
        <p:spPr>
          <a:xfrm>
            <a:off x="3729038" y="4746625"/>
            <a:ext cx="1397000" cy="263525"/>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fontAlgn="base"/>
            <a:endParaRPr lang="zh-CN" altLang="en-US" sz="2800" b="1" strike="noStrike" noProof="1" dirty="0">
              <a:solidFill>
                <a:srgbClr val="FFFFFF"/>
              </a:solidFill>
              <a:latin typeface="Arial" panose="020B0604020202020204" pitchFamily="34" charset="0"/>
              <a:ea typeface="仿宋_GB2312" pitchFamily="1" charset="-122"/>
            </a:endParaRPr>
          </a:p>
        </p:txBody>
      </p:sp>
      <p:sp>
        <p:nvSpPr>
          <p:cNvPr id="32777" name="文本框 1"/>
          <p:cNvSpPr txBox="1"/>
          <p:nvPr/>
        </p:nvSpPr>
        <p:spPr>
          <a:xfrm>
            <a:off x="1025525" y="1703388"/>
            <a:ext cx="7616825" cy="2163762"/>
          </a:xfrm>
          <a:prstGeom prst="rect">
            <a:avLst/>
          </a:prstGeom>
          <a:noFill/>
          <a:ln w="9525">
            <a:noFill/>
          </a:ln>
        </p:spPr>
        <p:txBody>
          <a:bodyPr anchor="t">
            <a:spAutoFit/>
          </a:bodyPr>
          <a:p>
            <a:pPr defTabSz="914400">
              <a:lnSpc>
                <a:spcPts val="3500"/>
              </a:lnSpc>
            </a:pPr>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1</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、自救腹部冲击法</a:t>
            </a:r>
            <a:endParaRPr lang="zh-CN" altLang="en-US" sz="2400" b="1" dirty="0">
              <a:solidFill>
                <a:srgbClr val="FF0000"/>
              </a:solidFill>
              <a:latin typeface="微软雅黑" panose="020B0503020204020204" charset="-122"/>
              <a:ea typeface="微软雅黑" panose="020B0503020204020204" charset="-122"/>
            </a:endParaRPr>
          </a:p>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适用于不完全气道梗阻伤病员，意识清醒，而且具有一定救护知识、技能，并且当时又无他人在场相助，打电话困难的情况下所采用的方法。</a:t>
            </a:r>
            <a:r>
              <a:rPr lang="zh-CN" altLang="en-US" b="1" dirty="0">
                <a:solidFill>
                  <a:srgbClr val="404040"/>
                </a:solidFill>
                <a:latin typeface="微软雅黑" panose="020B0503020204020204" charset="-122"/>
                <a:ea typeface="微软雅黑" panose="020B0503020204020204" charset="-122"/>
                <a:sym typeface="微软雅黑" panose="020B0503020204020204" charset="-122"/>
              </a:rPr>
              <a:t> </a:t>
            </a:r>
            <a:endParaRPr lang="zh-CN" altLang="en-US" b="1" dirty="0">
              <a:solidFill>
                <a:srgbClr val="404040"/>
              </a:solidFill>
              <a:latin typeface="微软雅黑" panose="020B0503020204020204" charset="-122"/>
              <a:ea typeface="微软雅黑" panose="020B0503020204020204" charset="-122"/>
            </a:endParaRPr>
          </a:p>
          <a:p>
            <a:pPr defTabSz="914400"/>
            <a:endParaRPr lang="zh-CN" altLang="en-US">
              <a:latin typeface="Arial" panose="020B0604020202020204" pitchFamily="34" charset="0"/>
              <a:ea typeface="宋体" panose="02010600030101010101" pitchFamily="2" charset="-122"/>
            </a:endParaRPr>
          </a:p>
        </p:txBody>
      </p:sp>
      <p:sp>
        <p:nvSpPr>
          <p:cNvPr id="32778" name="文本框 2"/>
          <p:cNvSpPr txBox="1"/>
          <p:nvPr/>
        </p:nvSpPr>
        <p:spPr>
          <a:xfrm>
            <a:off x="2178050" y="1284288"/>
            <a:ext cx="4832350" cy="522287"/>
          </a:xfrm>
          <a:prstGeom prst="rect">
            <a:avLst/>
          </a:prstGeom>
          <a:noFill/>
          <a:ln w="9525">
            <a:noFill/>
          </a:ln>
        </p:spPr>
        <p:txBody>
          <a:bodyPr wrap="none" anchor="t">
            <a:spAutoFit/>
          </a:bodyPr>
          <a:p>
            <a:r>
              <a:rPr lang="zh-CN" altLang="en-US" sz="2800" b="1" dirty="0">
                <a:solidFill>
                  <a:srgbClr val="FFFF00"/>
                </a:solidFill>
                <a:latin typeface="宋体" panose="02010600030101010101" pitchFamily="2" charset="-122"/>
                <a:ea typeface="宋体" panose="02010600030101010101" pitchFamily="2" charset="-122"/>
                <a:sym typeface="仿宋_GB2312" pitchFamily="1" charset="-122"/>
              </a:rPr>
              <a:t>成人和</a:t>
            </a:r>
            <a:r>
              <a:rPr lang="en-US" altLang="zh-CN" sz="2800" b="1" dirty="0">
                <a:solidFill>
                  <a:srgbClr val="FFFF00"/>
                </a:solidFill>
                <a:latin typeface="宋体" panose="02010600030101010101" pitchFamily="2" charset="-122"/>
                <a:ea typeface="宋体" panose="02010600030101010101" pitchFamily="2" charset="-122"/>
                <a:sym typeface="仿宋_GB2312" pitchFamily="1" charset="-122"/>
              </a:rPr>
              <a:t>&gt;1</a:t>
            </a:r>
            <a:r>
              <a:rPr lang="zh-CN" altLang="en-US" sz="2800" b="1" dirty="0">
                <a:solidFill>
                  <a:srgbClr val="FFFF00"/>
                </a:solidFill>
                <a:latin typeface="宋体" panose="02010600030101010101" pitchFamily="2" charset="-122"/>
                <a:ea typeface="宋体" panose="02010600030101010101" pitchFamily="2" charset="-122"/>
                <a:sym typeface="仿宋_GB2312" pitchFamily="1" charset="-122"/>
              </a:rPr>
              <a:t>岁的儿童现场急救法</a:t>
            </a:r>
            <a:endParaRPr lang="zh-CN" altLang="en-US" sz="2800" b="1" dirty="0">
              <a:solidFill>
                <a:srgbClr val="FFFF00"/>
              </a:solidFill>
              <a:latin typeface="宋体" panose="02010600030101010101" pitchFamily="2" charset="-122"/>
              <a:ea typeface="宋体" panose="02010600030101010101" pitchFamily="2" charset="-122"/>
              <a:sym typeface="仿宋_GB2312" pitchFamily="1" charset="-122"/>
            </a:endParaRPr>
          </a:p>
        </p:txBody>
      </p:sp>
      <p:sp>
        <p:nvSpPr>
          <p:cNvPr id="13" name="TextBox 8"/>
          <p:cNvSpPr txBox="1"/>
          <p:nvPr/>
        </p:nvSpPr>
        <p:spPr>
          <a:xfrm>
            <a:off x="61913" y="519113"/>
            <a:ext cx="4491038" cy="492125"/>
          </a:xfrm>
          <a:prstGeom prst="rect">
            <a:avLst/>
          </a:prstGeom>
          <a:solidFill>
            <a:schemeClr val="accent2">
              <a:lumMod val="75000"/>
            </a:schemeClr>
          </a:solidFill>
        </p:spPr>
        <p:txBody>
          <a:bodyPr lIns="0" tIns="0" rIns="0" bIns="0" anchor="ctr">
            <a:spAutoFit/>
          </a:bodyPr>
          <a:p>
            <a:pPr marR="0" defTabSz="914400">
              <a:buClrTx/>
              <a:buSzTx/>
              <a:buFont typeface="Arial" panose="020B0604020202020204" pitchFamily="34" charset="0"/>
              <a:buNone/>
              <a:defRPr/>
            </a:pPr>
            <a:r>
              <a:rPr kumimoji="0" 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气道异物梗阻的急救方法</a:t>
            </a:r>
            <a:endParaRPr kumimoji="0" lang="zh-CN" sz="3200" kern="1200" cap="none" spc="0" normalizeH="0" baseline="0" noProof="1" smtClean="0">
              <a:solidFill>
                <a:schemeClr val="bg1">
                  <a:lumMod val="65000"/>
                </a:schemeClr>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cs"/>
              <a:sym typeface="Arial" panose="020B0604020202020204" pitchFamily="34" charset="0"/>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6385"/>
          <p:cNvSpPr>
            <a:spLocks noGrp="1"/>
          </p:cNvSpPr>
          <p:nvPr>
            <p:ph type="title"/>
          </p:nvPr>
        </p:nvSpPr>
        <p:spPr>
          <a:xfrm>
            <a:off x="755650" y="276225"/>
            <a:ext cx="7773988" cy="911225"/>
          </a:xfrm>
        </p:spPr>
        <p:txBody>
          <a:bodyPr anchor="ctr"/>
          <a:p>
            <a:pPr fontAlgn="base"/>
            <a:r>
              <a:rPr lang="zh-CN" altLang="en-US" sz="3600" b="1" strike="noStrike" noProof="1" dirty="0">
                <a:solidFill>
                  <a:srgbClr val="FFFF00"/>
                </a:solidFill>
                <a:ea typeface="黑体" panose="02010609060101010101" pitchFamily="49" charset="-122"/>
              </a:rPr>
              <a:t>尽早进行</a:t>
            </a:r>
            <a:r>
              <a:rPr lang="zh-CN" altLang="en-US" sz="3600" b="1" strike="noStrike" noProof="1" dirty="0">
                <a:solidFill>
                  <a:srgbClr val="FF0000"/>
                </a:solidFill>
                <a:ea typeface="黑体" panose="02010609060101010101" pitchFamily="49" charset="-122"/>
              </a:rPr>
              <a:t>心肺复苏</a:t>
            </a:r>
            <a:r>
              <a:rPr lang="zh-CN" altLang="en-US" sz="3600" b="1" strike="noStrike" noProof="1" dirty="0">
                <a:solidFill>
                  <a:srgbClr val="FFFF00"/>
                </a:solidFill>
                <a:ea typeface="黑体" panose="02010609060101010101" pitchFamily="49" charset="-122"/>
              </a:rPr>
              <a:t>，着重于胸外按压</a:t>
            </a:r>
            <a:endParaRPr lang="zh-CN" altLang="en-US" sz="3600" b="1" strike="noStrike" noProof="1" dirty="0">
              <a:solidFill>
                <a:srgbClr val="FFFF00"/>
              </a:solidFill>
              <a:ea typeface="黑体" panose="02010609060101010101" pitchFamily="49" charset="-122"/>
            </a:endParaRPr>
          </a:p>
        </p:txBody>
      </p:sp>
      <p:sp>
        <p:nvSpPr>
          <p:cNvPr id="16387" name="文本占位符 16386"/>
          <p:cNvSpPr>
            <a:spLocks noGrp="1"/>
          </p:cNvSpPr>
          <p:nvPr>
            <p:ph type="body" sz="half" idx="1"/>
          </p:nvPr>
        </p:nvSpPr>
        <p:spPr>
          <a:xfrm>
            <a:off x="107950" y="1700213"/>
            <a:ext cx="7696200" cy="3870325"/>
          </a:xfrm>
        </p:spPr>
        <p:txBody>
          <a:bodyPr/>
          <a:p>
            <a:pPr fontAlgn="base">
              <a:lnSpc>
                <a:spcPct val="80000"/>
              </a:lnSpc>
              <a:buNone/>
            </a:pPr>
            <a:endParaRPr lang="zh-CN" altLang="en-US" sz="900" b="1" strike="noStrike" noProof="1" dirty="0">
              <a:solidFill>
                <a:srgbClr val="FF9933"/>
              </a:solidFill>
            </a:endParaRPr>
          </a:p>
          <a:p>
            <a:pPr fontAlgn="base">
              <a:lnSpc>
                <a:spcPct val="80000"/>
              </a:lnSpc>
              <a:buNone/>
            </a:pPr>
            <a:endParaRPr lang="zh-CN" altLang="en-US" sz="2800" strike="noStrike" noProof="1" dirty="0">
              <a:solidFill>
                <a:srgbClr val="FFFF66"/>
              </a:solidFill>
              <a:effectLst>
                <a:outerShdw blurRad="38100" dist="38100" dir="2700000">
                  <a:srgbClr val="C0C0C0"/>
                </a:outerShdw>
              </a:effectLst>
              <a:latin typeface="Arial Black" panose="020B0A04020102020204" pitchFamily="34" charset="0"/>
            </a:endParaRPr>
          </a:p>
          <a:p>
            <a:pPr fontAlgn="base">
              <a:lnSpc>
                <a:spcPct val="80000"/>
              </a:lnSpc>
              <a:buNone/>
            </a:pPr>
            <a:r>
              <a:rPr lang="en-US" altLang="x-none" strike="noStrike" noProof="1">
                <a:solidFill>
                  <a:srgbClr val="FFFF66"/>
                </a:solidFill>
                <a:effectLst>
                  <a:outerShdw blurRad="38100" dist="38100" dir="2700000">
                    <a:srgbClr val="C0C0C0"/>
                  </a:outerShdw>
                </a:effectLst>
                <a:latin typeface="Arial Black" panose="020B0A04020102020204" pitchFamily="34" charset="0"/>
              </a:rPr>
              <a:t>    C</a:t>
            </a:r>
            <a:r>
              <a:rPr lang="en-US" altLang="x-none" strike="noStrike" noProof="1">
                <a:solidFill>
                  <a:srgbClr val="FFFF66"/>
                </a:solidFill>
                <a:effectLst>
                  <a:outerShdw blurRad="38100" dist="38100" dir="2700000">
                    <a:srgbClr val="C0C0C0"/>
                  </a:outerShdw>
                </a:effectLst>
                <a:latin typeface="Arial" panose="020B0604020202020204" pitchFamily="34" charset="0"/>
              </a:rPr>
              <a:t>—</a:t>
            </a:r>
            <a:r>
              <a:rPr lang="en-US" altLang="x-none" strike="noStrike" noProof="1">
                <a:solidFill>
                  <a:srgbClr val="FFFF66"/>
                </a:solidFill>
                <a:effectLst>
                  <a:outerShdw blurRad="38100" dist="38100" dir="2700000">
                    <a:srgbClr val="C0C0C0"/>
                  </a:outerShdw>
                </a:effectLst>
                <a:latin typeface="华文新魏" panose="02010800040101010101" pitchFamily="2" charset="-122"/>
              </a:rPr>
              <a:t> </a:t>
            </a:r>
            <a:r>
              <a:rPr lang="zh-CN" altLang="en-US" b="1" strike="noStrike" noProof="1" dirty="0">
                <a:solidFill>
                  <a:schemeClr val="bg1"/>
                </a:solidFill>
                <a:effectLst>
                  <a:outerShdw blurRad="38100" dist="38100" dir="2700000">
                    <a:srgbClr val="C0C0C0"/>
                  </a:outerShdw>
                </a:effectLst>
                <a:latin typeface="华文新魏" panose="02010800040101010101" pitchFamily="2" charset="-122"/>
                <a:ea typeface="黑体" panose="02010609060101010101" pitchFamily="49" charset="-122"/>
              </a:rPr>
              <a:t>胸外心脏按压</a:t>
            </a:r>
            <a:endParaRPr lang="zh-CN" altLang="en-US" b="1" strike="noStrike" noProof="1" dirty="0">
              <a:solidFill>
                <a:schemeClr val="bg1"/>
              </a:solidFill>
              <a:latin typeface="华文新魏" panose="02010800040101010101" pitchFamily="2" charset="-122"/>
              <a:ea typeface="黑体" panose="02010609060101010101" pitchFamily="49" charset="-122"/>
            </a:endParaRPr>
          </a:p>
          <a:p>
            <a:pPr fontAlgn="base">
              <a:lnSpc>
                <a:spcPct val="80000"/>
              </a:lnSpc>
              <a:buNone/>
            </a:pPr>
            <a:endParaRPr lang="zh-CN" altLang="en-US" strike="noStrike" noProof="1" dirty="0">
              <a:solidFill>
                <a:srgbClr val="FFFF66"/>
              </a:solidFill>
              <a:effectLst>
                <a:outerShdw blurRad="38100" dist="38100" dir="2700000">
                  <a:srgbClr val="C0C0C0"/>
                </a:outerShdw>
              </a:effectLst>
              <a:latin typeface="Arial Black" panose="020B0A04020102020204" pitchFamily="34" charset="0"/>
            </a:endParaRPr>
          </a:p>
          <a:p>
            <a:pPr fontAlgn="base">
              <a:lnSpc>
                <a:spcPct val="80000"/>
              </a:lnSpc>
              <a:buNone/>
            </a:pPr>
            <a:endParaRPr lang="zh-CN" altLang="en-US" strike="noStrike" noProof="1" dirty="0">
              <a:solidFill>
                <a:srgbClr val="FFFF66"/>
              </a:solidFill>
              <a:effectLst>
                <a:outerShdw blurRad="38100" dist="38100" dir="2700000">
                  <a:srgbClr val="C0C0C0"/>
                </a:outerShdw>
              </a:effectLst>
              <a:latin typeface="Arial Black" panose="020B0A04020102020204" pitchFamily="34" charset="0"/>
            </a:endParaRPr>
          </a:p>
          <a:p>
            <a:pPr fontAlgn="base">
              <a:lnSpc>
                <a:spcPct val="80000"/>
              </a:lnSpc>
              <a:buNone/>
            </a:pPr>
            <a:r>
              <a:rPr lang="zh-CN" altLang="en-US" strike="noStrike" noProof="1" dirty="0">
                <a:solidFill>
                  <a:srgbClr val="FFFF66"/>
                </a:solidFill>
                <a:effectLst>
                  <a:outerShdw blurRad="38100" dist="38100" dir="2700000">
                    <a:srgbClr val="C0C0C0"/>
                  </a:outerShdw>
                </a:effectLst>
                <a:latin typeface="Arial Black" panose="020B0A04020102020204" pitchFamily="34" charset="0"/>
              </a:rPr>
              <a:t>           </a:t>
            </a:r>
            <a:r>
              <a:rPr lang="en-US" altLang="x-none" strike="noStrike" noProof="1">
                <a:solidFill>
                  <a:srgbClr val="FFFF66"/>
                </a:solidFill>
                <a:effectLst>
                  <a:outerShdw blurRad="38100" dist="38100" dir="2700000">
                    <a:srgbClr val="C0C0C0"/>
                  </a:outerShdw>
                </a:effectLst>
                <a:latin typeface="Arial Black" panose="020B0A04020102020204" pitchFamily="34" charset="0"/>
              </a:rPr>
              <a:t>A</a:t>
            </a:r>
            <a:r>
              <a:rPr lang="en-US" altLang="x-none" strike="noStrike" noProof="1">
                <a:solidFill>
                  <a:srgbClr val="FFFF66"/>
                </a:solidFill>
                <a:effectLst>
                  <a:outerShdw blurRad="38100" dist="38100" dir="2700000">
                    <a:srgbClr val="C0C0C0"/>
                  </a:outerShdw>
                </a:effectLst>
                <a:latin typeface="华文新魏" panose="02010800040101010101" pitchFamily="2" charset="-122"/>
              </a:rPr>
              <a:t> </a:t>
            </a:r>
            <a:r>
              <a:rPr lang="en-US" altLang="x-none" strike="noStrike" noProof="1">
                <a:solidFill>
                  <a:srgbClr val="FFFF66"/>
                </a:solidFill>
                <a:effectLst>
                  <a:outerShdw blurRad="38100" dist="38100" dir="2700000">
                    <a:srgbClr val="C0C0C0"/>
                  </a:outerShdw>
                </a:effectLst>
                <a:latin typeface="Arial" panose="020B0604020202020204" pitchFamily="34" charset="0"/>
              </a:rPr>
              <a:t>—</a:t>
            </a:r>
            <a:r>
              <a:rPr lang="en-US" altLang="x-none" strike="noStrike" noProof="1">
                <a:solidFill>
                  <a:srgbClr val="FFFF66"/>
                </a:solidFill>
                <a:effectLst>
                  <a:outerShdw blurRad="38100" dist="38100" dir="2700000">
                    <a:srgbClr val="C0C0C0"/>
                  </a:outerShdw>
                </a:effectLst>
                <a:latin typeface="华文新魏" panose="02010800040101010101" pitchFamily="2" charset="-122"/>
              </a:rPr>
              <a:t> </a:t>
            </a:r>
            <a:r>
              <a:rPr lang="zh-CN" altLang="en-US" b="1" strike="noStrike" noProof="1" dirty="0">
                <a:solidFill>
                  <a:schemeClr val="bg1"/>
                </a:solidFill>
                <a:effectLst>
                  <a:outerShdw blurRad="38100" dist="38100" dir="2700000">
                    <a:srgbClr val="C0C0C0"/>
                  </a:outerShdw>
                </a:effectLst>
                <a:latin typeface="华文新魏" panose="02010800040101010101" pitchFamily="2" charset="-122"/>
                <a:ea typeface="黑体" panose="02010609060101010101" pitchFamily="49" charset="-122"/>
              </a:rPr>
              <a:t>打开气道</a:t>
            </a:r>
            <a:endParaRPr lang="zh-CN" altLang="en-US" b="1" strike="noStrike" noProof="1" dirty="0">
              <a:solidFill>
                <a:schemeClr val="bg1"/>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fontAlgn="base">
              <a:lnSpc>
                <a:spcPct val="80000"/>
              </a:lnSpc>
              <a:buNone/>
            </a:pPr>
            <a:r>
              <a:rPr lang="zh-CN" altLang="en-US" strike="noStrike" noProof="1" dirty="0">
                <a:effectLst>
                  <a:outerShdw blurRad="38100" dist="38100" dir="2700000">
                    <a:srgbClr val="C0C0C0"/>
                  </a:outerShdw>
                </a:effectLst>
                <a:latin typeface="华文新魏" panose="02010800040101010101" pitchFamily="2" charset="-122"/>
              </a:rPr>
              <a:t> </a:t>
            </a:r>
            <a:endParaRPr lang="zh-CN" altLang="en-US" strike="noStrike" noProof="1" dirty="0">
              <a:effectLst>
                <a:outerShdw blurRad="38100" dist="38100" dir="2700000">
                  <a:srgbClr val="C0C0C0"/>
                </a:outerShdw>
              </a:effectLst>
              <a:latin typeface="华文新魏" panose="02010800040101010101" pitchFamily="2" charset="-122"/>
            </a:endParaRPr>
          </a:p>
          <a:p>
            <a:pPr fontAlgn="base">
              <a:lnSpc>
                <a:spcPct val="80000"/>
              </a:lnSpc>
              <a:buNone/>
            </a:pPr>
            <a:endParaRPr lang="zh-CN" altLang="en-US" strike="noStrike" noProof="1" dirty="0">
              <a:solidFill>
                <a:srgbClr val="FFFF66"/>
              </a:solidFill>
              <a:effectLst>
                <a:outerShdw blurRad="38100" dist="38100" dir="2700000">
                  <a:srgbClr val="C0C0C0"/>
                </a:outerShdw>
              </a:effectLst>
              <a:latin typeface="Arial Black" panose="020B0A04020102020204" pitchFamily="34" charset="0"/>
            </a:endParaRPr>
          </a:p>
          <a:p>
            <a:pPr fontAlgn="base">
              <a:lnSpc>
                <a:spcPct val="80000"/>
              </a:lnSpc>
              <a:buNone/>
            </a:pPr>
            <a:r>
              <a:rPr lang="zh-CN" altLang="en-US" strike="noStrike" noProof="1" dirty="0">
                <a:solidFill>
                  <a:srgbClr val="FFFF66"/>
                </a:solidFill>
                <a:effectLst>
                  <a:outerShdw blurRad="38100" dist="38100" dir="2700000">
                    <a:srgbClr val="C0C0C0"/>
                  </a:outerShdw>
                </a:effectLst>
                <a:latin typeface="Arial Black" panose="020B0A04020102020204" pitchFamily="34" charset="0"/>
              </a:rPr>
              <a:t>                 </a:t>
            </a:r>
            <a:r>
              <a:rPr lang="en-US" altLang="x-none" strike="noStrike" noProof="1">
                <a:solidFill>
                  <a:srgbClr val="FFFF66"/>
                </a:solidFill>
                <a:effectLst>
                  <a:outerShdw blurRad="38100" dist="38100" dir="2700000">
                    <a:srgbClr val="C0C0C0"/>
                  </a:outerShdw>
                </a:effectLst>
                <a:latin typeface="Arial Black" panose="020B0A04020102020204" pitchFamily="34" charset="0"/>
              </a:rPr>
              <a:t>B </a:t>
            </a:r>
            <a:r>
              <a:rPr lang="en-US" altLang="x-none" strike="noStrike" noProof="1">
                <a:solidFill>
                  <a:srgbClr val="FFFF66"/>
                </a:solidFill>
                <a:effectLst>
                  <a:outerShdw blurRad="38100" dist="38100" dir="2700000">
                    <a:srgbClr val="C0C0C0"/>
                  </a:outerShdw>
                </a:effectLst>
                <a:latin typeface="Arial" panose="020B0604020202020204" pitchFamily="34" charset="0"/>
              </a:rPr>
              <a:t>—</a:t>
            </a:r>
            <a:r>
              <a:rPr lang="en-US" altLang="x-none" strike="noStrike" noProof="1">
                <a:solidFill>
                  <a:srgbClr val="FFFF66"/>
                </a:solidFill>
                <a:effectLst>
                  <a:outerShdw blurRad="38100" dist="38100" dir="2700000">
                    <a:srgbClr val="C0C0C0"/>
                  </a:outerShdw>
                </a:effectLst>
                <a:latin typeface="华文新魏" panose="02010800040101010101" pitchFamily="2" charset="-122"/>
              </a:rPr>
              <a:t> </a:t>
            </a:r>
            <a:r>
              <a:rPr lang="zh-CN" altLang="en-US" b="1" strike="noStrike" noProof="1" dirty="0">
                <a:solidFill>
                  <a:schemeClr val="bg1"/>
                </a:solidFill>
                <a:effectLst>
                  <a:outerShdw blurRad="38100" dist="38100" dir="2700000">
                    <a:srgbClr val="C0C0C0"/>
                  </a:outerShdw>
                </a:effectLst>
                <a:latin typeface="华文新魏" panose="02010800040101010101" pitchFamily="2" charset="-122"/>
                <a:ea typeface="黑体" panose="02010609060101010101" pitchFamily="49" charset="-122"/>
              </a:rPr>
              <a:t>人工呼吸</a:t>
            </a:r>
            <a:endParaRPr lang="zh-CN" altLang="en-US" b="1" strike="noStrike" noProof="1" dirty="0">
              <a:solidFill>
                <a:schemeClr val="bg1"/>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fontAlgn="base">
              <a:lnSpc>
                <a:spcPct val="80000"/>
              </a:lnSpc>
              <a:buNone/>
            </a:pPr>
            <a:r>
              <a:rPr lang="zh-CN" altLang="en-US" sz="1200" strike="noStrike" noProof="1" dirty="0">
                <a:effectLst>
                  <a:outerShdw blurRad="38100" dist="38100" dir="2700000">
                    <a:srgbClr val="C0C0C0"/>
                  </a:outerShdw>
                </a:effectLst>
                <a:latin typeface="华文新魏" panose="02010800040101010101" pitchFamily="2" charset="-122"/>
              </a:rPr>
              <a:t> </a:t>
            </a:r>
            <a:endParaRPr lang="zh-CN" altLang="en-US" sz="1200" strike="noStrike" noProof="1" dirty="0">
              <a:effectLst>
                <a:outerShdw blurRad="38100" dist="38100" dir="2700000">
                  <a:srgbClr val="C0C0C0"/>
                </a:outerShdw>
              </a:effectLst>
              <a:latin typeface="华文新魏" panose="02010800040101010101" pitchFamily="2" charset="-122"/>
            </a:endParaRPr>
          </a:p>
          <a:p>
            <a:pPr fontAlgn="base">
              <a:lnSpc>
                <a:spcPct val="80000"/>
              </a:lnSpc>
              <a:buNone/>
            </a:pPr>
            <a:r>
              <a:rPr lang="zh-CN" altLang="en-US" sz="1200" strike="noStrike" noProof="1" dirty="0">
                <a:effectLst>
                  <a:outerShdw blurRad="38100" dist="38100" dir="2700000">
                    <a:srgbClr val="C0C0C0"/>
                  </a:outerShdw>
                </a:effectLst>
                <a:latin typeface="华文新魏" panose="02010800040101010101" pitchFamily="2" charset="-122"/>
              </a:rPr>
              <a:t>   </a:t>
            </a:r>
            <a:endParaRPr lang="zh-CN" altLang="en-US" sz="1200" strike="noStrike" noProof="1" dirty="0">
              <a:effectLst>
                <a:outerShdw blurRad="38100" dist="38100" dir="2700000">
                  <a:srgbClr val="C0C0C0"/>
                </a:outerShdw>
              </a:effectLst>
              <a:latin typeface="华文新魏" panose="02010800040101010101" pitchFamily="2" charset="-122"/>
            </a:endParaRPr>
          </a:p>
          <a:p>
            <a:pPr fontAlgn="base">
              <a:lnSpc>
                <a:spcPct val="80000"/>
              </a:lnSpc>
            </a:pPr>
            <a:endParaRPr lang="zh-CN" altLang="en-US" sz="700" strike="noStrike" noProof="1" dirty="0"/>
          </a:p>
        </p:txBody>
      </p:sp>
      <p:pic>
        <p:nvPicPr>
          <p:cNvPr id="14339" name="联机映像占位符 16387" descr="打开气道"/>
          <p:cNvPicPr>
            <a:picLocks noGrp="1" noChangeAspect="1"/>
          </p:cNvPicPr>
          <p:nvPr>
            <p:ph type="clipArt" sz="half" idx="2"/>
          </p:nvPr>
        </p:nvPicPr>
        <p:blipFill>
          <a:blip r:embed="rId1"/>
          <a:stretch>
            <a:fillRect/>
          </a:stretch>
        </p:blipFill>
        <p:spPr>
          <a:xfrm>
            <a:off x="4860925" y="3203575"/>
            <a:ext cx="2743200" cy="1858963"/>
          </a:xfrm>
          <a:effectLst>
            <a:outerShdw dist="107763" dir="2699999" algn="ctr" rotWithShape="0">
              <a:schemeClr val="bg2"/>
            </a:outerShdw>
          </a:effectLst>
        </p:spPr>
      </p:pic>
      <p:pic>
        <p:nvPicPr>
          <p:cNvPr id="14340" name="图片 16388" descr="口对口呼吸"/>
          <p:cNvPicPr>
            <a:picLocks noChangeAspect="1"/>
          </p:cNvPicPr>
          <p:nvPr/>
        </p:nvPicPr>
        <p:blipFill>
          <a:blip r:embed="rId2"/>
          <a:stretch>
            <a:fillRect/>
          </a:stretch>
        </p:blipFill>
        <p:spPr>
          <a:xfrm>
            <a:off x="5867400" y="4941888"/>
            <a:ext cx="2514600" cy="1627187"/>
          </a:xfrm>
          <a:prstGeom prst="rect">
            <a:avLst/>
          </a:prstGeom>
          <a:noFill/>
          <a:ln w="9525">
            <a:noFill/>
          </a:ln>
          <a:effectLst>
            <a:outerShdw dist="107763" dir="2699999" algn="ctr" rotWithShape="0">
              <a:schemeClr val="bg2"/>
            </a:outerShdw>
          </a:effectLst>
        </p:spPr>
      </p:pic>
      <p:pic>
        <p:nvPicPr>
          <p:cNvPr id="14341" name="图片 16389" descr="心脏按压"/>
          <p:cNvPicPr>
            <a:picLocks noChangeAspect="1"/>
          </p:cNvPicPr>
          <p:nvPr/>
        </p:nvPicPr>
        <p:blipFill>
          <a:blip r:embed="rId3"/>
          <a:stretch>
            <a:fillRect/>
          </a:stretch>
        </p:blipFill>
        <p:spPr>
          <a:xfrm>
            <a:off x="4500563" y="1628775"/>
            <a:ext cx="2514600" cy="1581150"/>
          </a:xfrm>
          <a:prstGeom prst="rect">
            <a:avLst/>
          </a:prstGeom>
          <a:noFill/>
          <a:ln w="9525">
            <a:noFill/>
          </a:ln>
          <a:effectLst>
            <a:outerShdw dist="107763" dir="2699999" algn="ctr" rotWithShape="0">
              <a:schemeClr val="bg2"/>
            </a:outerShdw>
          </a:effectLst>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2"/>
          <p:cNvSpPr>
            <a:spLocks noGrp="1" noChangeArrowheads="1"/>
          </p:cNvSpPr>
          <p:nvPr/>
        </p:nvSpPr>
        <p:spPr bwMode="auto">
          <a:xfrm>
            <a:off x="635000" y="546100"/>
            <a:ext cx="8305800" cy="1587500"/>
          </a:xfrm>
          <a:prstGeom prst="rect">
            <a:avLst/>
          </a:prstGeom>
          <a:noFill/>
          <a:ln w="9525">
            <a:noFill/>
            <a:miter lim="800000"/>
          </a:ln>
          <a:effectLst/>
        </p:spPr>
        <p:txBody>
          <a:bodyPr lIns="90000" tIns="46800" rIns="90000" bIns="46800" anchor="ctr"/>
          <a:lstStyle/>
          <a:p>
            <a:pPr marL="0" marR="0" lvl="0" indent="0" algn="l" defTabSz="914400" rtl="0" eaLnBrk="1" fontAlgn="base" latinLnBrk="0" hangingPunct="1">
              <a:lnSpc>
                <a:spcPct val="100000"/>
              </a:lnSpc>
              <a:spcBef>
                <a:spcPct val="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5400" b="1" i="0" u="none" strike="noStrike" kern="1200" cap="none" spc="0" normalizeH="0" baseline="0" noProof="0" smtClean="0">
                <a:ln>
                  <a:noFill/>
                </a:ln>
                <a:solidFill>
                  <a:srgbClr val="EDFF3D"/>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rPr>
              <a:t> </a:t>
            </a:r>
            <a:r>
              <a:rPr kumimoji="0" lang="zh-CN" altLang="en-US" sz="4000" b="1" i="0" u="none" strike="noStrike" kern="1200" cap="none" spc="0" normalizeH="0" baseline="0" noProof="0" smtClean="0">
                <a:ln>
                  <a:noFill/>
                </a:ln>
                <a:solidFill>
                  <a:srgbClr val="FF0000"/>
                </a:solidFill>
                <a:effectLst>
                  <a:outerShdw blurRad="38100" dist="38100" dir="2700000" algn="tl">
                    <a:srgbClr val="000000"/>
                  </a:outerShdw>
                </a:effectLst>
                <a:uLnTx/>
                <a:uFillTx/>
                <a:latin typeface="Arial" panose="020B0604020202020204" pitchFamily="34" charset="0"/>
                <a:ea typeface="黑体" panose="02010609060101010101" pitchFamily="49" charset="-122"/>
                <a:cs typeface="+mn-cs"/>
              </a:rPr>
              <a:t>成人气道梗阻急救（自救）</a:t>
            </a:r>
            <a:endParaRPr kumimoji="0" lang="zh-CN" altLang="en-US" sz="4000" b="1" i="0" u="none" strike="noStrike" kern="1200" cap="none" spc="0" normalizeH="0" baseline="0" noProof="0" smtClean="0">
              <a:ln>
                <a:noFill/>
              </a:ln>
              <a:solidFill>
                <a:srgbClr val="FF0000"/>
              </a:solidFill>
              <a:effectLst>
                <a:outerShdw blurRad="38100" dist="38100" dir="2700000" algn="tl">
                  <a:srgbClr val="000000"/>
                </a:outerShdw>
              </a:effectLst>
              <a:uLnTx/>
              <a:uFillTx/>
              <a:latin typeface="Arial" panose="020B0604020202020204" pitchFamily="34" charset="0"/>
              <a:ea typeface="黑体" panose="02010609060101010101" pitchFamily="49" charset="-122"/>
              <a:cs typeface="+mn-cs"/>
            </a:endParaRPr>
          </a:p>
        </p:txBody>
      </p:sp>
      <p:pic>
        <p:nvPicPr>
          <p:cNvPr id="133123" name="Picture 3" descr="DSC00029"/>
          <p:cNvPicPr>
            <a:picLocks noChangeAspect="1"/>
          </p:cNvPicPr>
          <p:nvPr/>
        </p:nvPicPr>
        <p:blipFill>
          <a:blip r:embed="rId1"/>
          <a:stretch>
            <a:fillRect/>
          </a:stretch>
        </p:blipFill>
        <p:spPr>
          <a:xfrm>
            <a:off x="1379538" y="4371975"/>
            <a:ext cx="3408362" cy="2486025"/>
          </a:xfrm>
          <a:prstGeom prst="rect">
            <a:avLst/>
          </a:prstGeom>
          <a:noFill/>
          <a:ln w="9525">
            <a:noFill/>
          </a:ln>
        </p:spPr>
      </p:pic>
      <p:pic>
        <p:nvPicPr>
          <p:cNvPr id="133124" name="Picture 4" descr="DSC00037"/>
          <p:cNvPicPr>
            <a:picLocks noChangeAspect="1"/>
          </p:cNvPicPr>
          <p:nvPr/>
        </p:nvPicPr>
        <p:blipFill>
          <a:blip r:embed="rId2"/>
          <a:stretch>
            <a:fillRect/>
          </a:stretch>
        </p:blipFill>
        <p:spPr>
          <a:xfrm>
            <a:off x="4787900" y="4319588"/>
            <a:ext cx="3384550" cy="2538412"/>
          </a:xfrm>
          <a:prstGeom prst="rect">
            <a:avLst/>
          </a:prstGeom>
          <a:noFill/>
          <a:ln w="9525">
            <a:noFill/>
          </a:ln>
        </p:spPr>
      </p:pic>
      <p:sp>
        <p:nvSpPr>
          <p:cNvPr id="133125" name="Rectangle 5"/>
          <p:cNvSpPr>
            <a:spLocks noGrp="1" noChangeArrowheads="1"/>
          </p:cNvSpPr>
          <p:nvPr/>
        </p:nvSpPr>
        <p:spPr bwMode="auto">
          <a:xfrm>
            <a:off x="863600" y="2133600"/>
            <a:ext cx="7848600" cy="2659063"/>
          </a:xfrm>
          <a:prstGeom prst="rect">
            <a:avLst/>
          </a:prstGeom>
          <a:noFill/>
          <a:ln w="9525">
            <a:noFill/>
            <a:miter lim="800000"/>
          </a:ln>
          <a:effectLst/>
        </p:spPr>
        <p:txBody>
          <a:bodyPr lIns="90000" tIns="46800" rIns="90000" bIns="46800"/>
          <a:lstStyle/>
          <a:p>
            <a:pPr marL="342900" marR="0" lvl="0" indent="-342900" algn="l" defTabSz="914400" rtl="0" eaLnBrk="1" fontAlgn="base" latinLnBrk="0" hangingPunct="1">
              <a:lnSpc>
                <a:spcPct val="90000"/>
              </a:lnSpc>
              <a:spcBef>
                <a:spcPct val="20000"/>
              </a:spcBef>
              <a:spcAft>
                <a:spcPct val="0"/>
              </a:spcAft>
              <a:buClr>
                <a:schemeClr val="tx2"/>
              </a:buClr>
              <a:buSzTx/>
              <a:buFontTx/>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pPr>
            <a:r>
              <a:rPr kumimoji="0" lang="zh-CN" alt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      一手握空心拳放于脐上两横指处，另一手握住此拳快速有力向内向上冲击</a:t>
            </a:r>
            <a:r>
              <a:rPr kumimoji="0" 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5</a:t>
            </a:r>
            <a:r>
              <a:rPr kumimoji="0" lang="zh-CN" alt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次或将上腹抵压在椅背等坚硬处，挤压</a:t>
            </a:r>
            <a:r>
              <a:rPr kumimoji="0" 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5</a:t>
            </a:r>
            <a:r>
              <a:rPr kumimoji="0" lang="zh-CN" alt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cs typeface="+mn-cs"/>
              </a:rPr>
              <a:t>次，直至异物排出</a:t>
            </a:r>
            <a:endParaRPr kumimoji="0" lang="zh-CN" altLang="en-US" sz="3200" b="1" i="0" u="none" strike="noStrike" kern="1200" cap="none" spc="0" normalizeH="0" baseline="0" noProof="0" smtClean="0">
              <a:ln>
                <a:noFill/>
              </a:ln>
              <a:solidFill>
                <a:srgbClr val="FFFF00"/>
              </a:solidFill>
              <a:effectLst/>
              <a:uLnTx/>
              <a:uFillTx/>
              <a:latin typeface="黑体" panose="02010609060101010101" pitchFamily="49" charset="-122"/>
              <a:ea typeface="黑体" panose="02010609060101010101" pitchFamily="49" charset="-122"/>
              <a:cs typeface="+mn-cs"/>
            </a:endParaRPr>
          </a:p>
          <a:p>
            <a:pPr marL="342900" marR="0" lvl="0" indent="-342900" algn="l" defTabSz="914400" rtl="0" eaLnBrk="1" fontAlgn="base" latinLnBrk="0" hangingPunct="1">
              <a:lnSpc>
                <a:spcPct val="90000"/>
              </a:lnSpc>
              <a:spcBef>
                <a:spcPct val="20000"/>
              </a:spcBef>
              <a:spcAft>
                <a:spcPct val="0"/>
              </a:spcAft>
              <a:buClr>
                <a:schemeClr val="tx2"/>
              </a:buClr>
              <a:buSzTx/>
              <a:buFontTx/>
              <a:buChar char="•"/>
              <a:tabLst>
                <a:tab pos="912495" algn="l"/>
                <a:tab pos="1826895" algn="l"/>
                <a:tab pos="2741295" algn="l"/>
                <a:tab pos="3655695" algn="l"/>
                <a:tab pos="4570095" algn="l"/>
                <a:tab pos="5484495" algn="l"/>
                <a:tab pos="6398895" algn="l"/>
                <a:tab pos="7313295" algn="l"/>
                <a:tab pos="8227695" algn="l"/>
                <a:tab pos="9142095" algn="l"/>
                <a:tab pos="10056495" algn="l"/>
              </a:tabLst>
              <a:defRPr/>
            </a:pPr>
            <a:endParaRPr kumimoji="0" lang="en-US" sz="3200" b="1" i="0" u="none" strike="noStrike" kern="1200" cap="none" spc="0" normalizeH="0" baseline="0" noProof="0" smtClean="0">
              <a:ln>
                <a:noFill/>
              </a:ln>
              <a:solidFill>
                <a:srgbClr val="FFFF00"/>
              </a:solidFill>
              <a:effectLst>
                <a:outerShdw blurRad="38100" dist="38100" dir="2700000" algn="tl">
                  <a:srgbClr val="000000"/>
                </a:outerShdw>
              </a:effectLst>
              <a:uLnTx/>
              <a:uFillTx/>
              <a:latin typeface="Arial" panose="020B0604020202020204" pitchFamily="34" charset="0"/>
              <a:ea typeface="宋体" panose="02010600030101010101" pitchFamily="2" charset="-122"/>
              <a:cs typeface="+mn-cs"/>
            </a:endParaRPr>
          </a:p>
        </p:txBody>
      </p:sp>
      <p:grpSp>
        <p:nvGrpSpPr>
          <p:cNvPr id="103430" name="Group 6"/>
          <p:cNvGrpSpPr/>
          <p:nvPr/>
        </p:nvGrpSpPr>
        <p:grpSpPr>
          <a:xfrm>
            <a:off x="0" y="1588"/>
            <a:ext cx="9142413" cy="6856412"/>
            <a:chOff x="0" y="0"/>
            <a:chExt cx="5760" cy="4320"/>
          </a:xfrm>
        </p:grpSpPr>
        <p:sp>
          <p:nvSpPr>
            <p:cNvPr id="10343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ndParaRPr>
            </a:p>
          </p:txBody>
        </p:sp>
        <p:sp>
          <p:nvSpPr>
            <p:cNvPr id="10343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ndParaRPr>
            </a:p>
          </p:txBody>
        </p:sp>
        <p:sp>
          <p:nvSpPr>
            <p:cNvPr id="103433" name="Text Box 12"/>
            <p:cNvSpPr txBox="1"/>
            <p:nvPr/>
          </p:nvSpPr>
          <p:spPr>
            <a:xfrm rot="10800000">
              <a:off x="118" y="3996"/>
              <a:ext cx="289" cy="58"/>
            </a:xfrm>
            <a:prstGeom prst="rect">
              <a:avLst/>
            </a:prstGeom>
            <a:noFill/>
            <a:ln w="9525">
              <a:noFill/>
            </a:ln>
          </p:spPr>
          <p:txBody>
            <a:bodyPr rot="10800000" vert="eaVert" wrap="none">
              <a:spAutoFit/>
            </a:bodyPr>
            <a:p>
              <a:endParaRPr lang="zh-CN" altLang="en-US" dirty="0">
                <a:latin typeface="Tahoma" panose="020B0604030504040204" pitchFamily="34" charset="0"/>
              </a:endParaRPr>
            </a:p>
          </p:txBody>
        </p:sp>
        <p:sp>
          <p:nvSpPr>
            <p:cNvPr id="103434" name="Text Box 13"/>
            <p:cNvSpPr txBox="1"/>
            <p:nvPr/>
          </p:nvSpPr>
          <p:spPr>
            <a:xfrm>
              <a:off x="681" y="1056"/>
              <a:ext cx="289" cy="2928"/>
            </a:xfrm>
            <a:prstGeom prst="rect">
              <a:avLst/>
            </a:prstGeom>
            <a:noFill/>
            <a:ln w="9525">
              <a:noFill/>
            </a:ln>
          </p:spPr>
          <p:txBody>
            <a:bodyPr vert="eaVert">
              <a:spAutoFit/>
            </a:bodyPr>
            <a:p>
              <a:endParaRPr lang="zh-CN" altLang="en-US" dirty="0">
                <a:latin typeface="Tahoma" panose="020B0604030504040204" pitchFamily="34" charset="0"/>
              </a:endParaRPr>
            </a:p>
          </p:txBody>
        </p:sp>
        <p:pic>
          <p:nvPicPr>
            <p:cNvPr id="103435" name="Picture 14" descr="Red">
              <a:hlinkClick r:id="rId3" action="ppaction://hlinksldjump"/>
            </p:cNvPr>
            <p:cNvPicPr>
              <a:picLocks noChangeAspect="1"/>
            </p:cNvPicPr>
            <p:nvPr/>
          </p:nvPicPr>
          <p:blipFill>
            <a:blip r:embed="rId4"/>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p:cTn id="7" dur="500" decel="50000" fill="hold">
                                          <p:stCondLst>
                                            <p:cond delay="0"/>
                                          </p:stCondLst>
                                        </p:cTn>
                                        <p:tgtEl>
                                          <p:spTgt spid="13312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331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122"/>
                                        </p:tgtEl>
                                        <p:attrNameLst>
                                          <p:attrName>ppt_w</p:attrName>
                                        </p:attrNameLst>
                                      </p:cBhvr>
                                      <p:tavLst>
                                        <p:tav tm="0">
                                          <p:val>
                                            <p:strVal val="#ppt_w*.05"/>
                                          </p:val>
                                        </p:tav>
                                        <p:tav tm="100000">
                                          <p:val>
                                            <p:strVal val="#ppt_w"/>
                                          </p:val>
                                        </p:tav>
                                      </p:tavLst>
                                    </p:anim>
                                    <p:anim calcmode="lin" valueType="num">
                                      <p:cBhvr>
                                        <p:cTn id="10" dur="1000" fill="hold"/>
                                        <p:tgtEl>
                                          <p:spTgt spid="1331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1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1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1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12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33125"/>
                                        </p:tgtEl>
                                        <p:attrNameLst>
                                          <p:attrName>style.visibility</p:attrName>
                                        </p:attrNameLst>
                                      </p:cBhvr>
                                      <p:to>
                                        <p:strVal val="visible"/>
                                      </p:to>
                                    </p:set>
                                    <p:animEffect transition="in" filter="diamond(in)">
                                      <p:cBhvr>
                                        <p:cTn id="19" dur="2000"/>
                                        <p:tgtEl>
                                          <p:spTgt spid="133125"/>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33123"/>
                                        </p:tgtEl>
                                        <p:attrNameLst>
                                          <p:attrName>style.visibility</p:attrName>
                                        </p:attrNameLst>
                                      </p:cBhvr>
                                      <p:to>
                                        <p:strVal val="visible"/>
                                      </p:to>
                                    </p:set>
                                    <p:anim calcmode="lin" valueType="num">
                                      <p:cBhvr>
                                        <p:cTn id="24" dur="1" fill="hold"/>
                                        <p:tgtEl>
                                          <p:spTgt spid="133123"/>
                                        </p:tgtEl>
                                      </p:cBhvr>
                                    </p:anim>
                                  </p:childTnLst>
                                </p:cTn>
                              </p:par>
                              <p:par>
                                <p:cTn id="25" presetID="24" presetClass="entr" presetSubtype="0" fill="hold" nodeType="withEffect">
                                  <p:stCondLst>
                                    <p:cond delay="0"/>
                                  </p:stCondLst>
                                  <p:childTnLst>
                                    <p:set>
                                      <p:cBhvr>
                                        <p:cTn id="26" dur="1" fill="hold">
                                          <p:stCondLst>
                                            <p:cond delay="0"/>
                                          </p:stCondLst>
                                        </p:cTn>
                                        <p:tgtEl>
                                          <p:spTgt spid="133124"/>
                                        </p:tgtEl>
                                        <p:attrNameLst>
                                          <p:attrName>style.visibility</p:attrName>
                                        </p:attrNameLst>
                                      </p:cBhvr>
                                      <p:to>
                                        <p:strVal val="visible"/>
                                      </p:to>
                                    </p:set>
                                    <p:anim calcmode="lin" valueType="num">
                                      <p:cBhvr>
                                        <p:cTn id="27" dur="1" fill="hold"/>
                                        <p:tgtEl>
                                          <p:spTgt spid="13312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ldLvl="0" animBg="1"/>
      <p:bldP spid="133125" grpId="0" bldLvl="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3793" name="组合 53"/>
          <p:cNvGrpSpPr/>
          <p:nvPr/>
        </p:nvGrpSpPr>
        <p:grpSpPr>
          <a:xfrm>
            <a:off x="571500" y="3214688"/>
            <a:ext cx="7797800" cy="2654300"/>
            <a:chOff x="571472" y="2643182"/>
            <a:chExt cx="7797844" cy="2654301"/>
          </a:xfrm>
        </p:grpSpPr>
        <p:grpSp>
          <p:nvGrpSpPr>
            <p:cNvPr id="33794" name="Group 45"/>
            <p:cNvGrpSpPr/>
            <p:nvPr/>
          </p:nvGrpSpPr>
          <p:grpSpPr>
            <a:xfrm>
              <a:off x="4572000" y="2643182"/>
              <a:ext cx="1857375" cy="2582864"/>
              <a:chOff x="3040" y="1485"/>
              <a:chExt cx="1170" cy="1627"/>
            </a:xfrm>
          </p:grpSpPr>
          <p:pic>
            <p:nvPicPr>
              <p:cNvPr id="117793" name="图片 58"/>
              <p:cNvPicPr>
                <a:picLocks noChangeAspect="1" noChangeArrowheads="1"/>
              </p:cNvPicPr>
              <p:nvPr/>
            </p:nvPicPr>
            <p:blipFill>
              <a:blip r:embed="rId1" cstate="print"/>
              <a:srcRect/>
              <a:stretch>
                <a:fillRect/>
              </a:stretch>
            </p:blipFill>
            <p:spPr bwMode="auto">
              <a:xfrm>
                <a:off x="3175" y="1485"/>
                <a:ext cx="906" cy="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796" name="Text Box 47"/>
              <p:cNvSpPr txBox="1"/>
              <p:nvPr/>
            </p:nvSpPr>
            <p:spPr>
              <a:xfrm>
                <a:off x="3040" y="2880"/>
                <a:ext cx="1170" cy="232"/>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选择冲击部位 </a:t>
                </a:r>
                <a:endParaRPr lang="zh-CN" altLang="en-US" b="1" dirty="0">
                  <a:solidFill>
                    <a:srgbClr val="202020"/>
                  </a:solidFill>
                  <a:latin typeface="宋体" panose="02010600030101010101" pitchFamily="2" charset="-122"/>
                  <a:ea typeface="宋体" panose="02010600030101010101" pitchFamily="2" charset="-122"/>
                </a:endParaRPr>
              </a:p>
            </p:txBody>
          </p:sp>
        </p:grpSp>
        <p:grpSp>
          <p:nvGrpSpPr>
            <p:cNvPr id="33797" name="Group 48"/>
            <p:cNvGrpSpPr/>
            <p:nvPr/>
          </p:nvGrpSpPr>
          <p:grpSpPr>
            <a:xfrm>
              <a:off x="2714612" y="2643182"/>
              <a:ext cx="1439863" cy="2600326"/>
              <a:chOff x="1746" y="1616"/>
              <a:chExt cx="907" cy="1638"/>
            </a:xfrm>
          </p:grpSpPr>
          <p:pic>
            <p:nvPicPr>
              <p:cNvPr id="117791" name="Picture 49"/>
              <p:cNvPicPr>
                <a:picLocks noChangeAspect="1" noChangeArrowheads="1"/>
              </p:cNvPicPr>
              <p:nvPr/>
            </p:nvPicPr>
            <p:blipFill>
              <a:blip r:embed="rId2" cstate="print"/>
              <a:srcRect/>
              <a:stretch>
                <a:fillRect/>
              </a:stretch>
            </p:blipFill>
            <p:spPr bwMode="auto">
              <a:xfrm>
                <a:off x="1746" y="1616"/>
                <a:ext cx="906" cy="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799" name="Text Box 50"/>
              <p:cNvSpPr txBox="1"/>
              <p:nvPr/>
            </p:nvSpPr>
            <p:spPr>
              <a:xfrm>
                <a:off x="1746" y="3022"/>
                <a:ext cx="907" cy="232"/>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背部叩击 </a:t>
                </a:r>
                <a:endParaRPr lang="zh-CN" altLang="en-US" b="1" dirty="0">
                  <a:solidFill>
                    <a:srgbClr val="202020"/>
                  </a:solidFill>
                  <a:latin typeface="宋体" panose="02010600030101010101" pitchFamily="2" charset="-122"/>
                  <a:ea typeface="宋体" panose="02010600030101010101" pitchFamily="2" charset="-122"/>
                </a:endParaRPr>
              </a:p>
            </p:txBody>
          </p:sp>
        </p:grpSp>
        <p:grpSp>
          <p:nvGrpSpPr>
            <p:cNvPr id="33800" name="Group 51"/>
            <p:cNvGrpSpPr/>
            <p:nvPr/>
          </p:nvGrpSpPr>
          <p:grpSpPr>
            <a:xfrm>
              <a:off x="571472" y="2643182"/>
              <a:ext cx="1584325" cy="2654301"/>
              <a:chOff x="520" y="1575"/>
              <a:chExt cx="998" cy="1672"/>
            </a:xfrm>
          </p:grpSpPr>
          <p:pic>
            <p:nvPicPr>
              <p:cNvPr id="117789" name="Picture 52"/>
              <p:cNvPicPr>
                <a:picLocks noChangeAspect="1" noChangeArrowheads="1"/>
              </p:cNvPicPr>
              <p:nvPr/>
            </p:nvPicPr>
            <p:blipFill>
              <a:blip r:embed="rId3" cstate="print"/>
              <a:srcRect/>
              <a:stretch>
                <a:fillRect/>
              </a:stretch>
            </p:blipFill>
            <p:spPr bwMode="auto">
              <a:xfrm>
                <a:off x="565" y="1575"/>
                <a:ext cx="906" cy="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802" name="Text Box 53"/>
              <p:cNvSpPr txBox="1"/>
              <p:nvPr/>
            </p:nvSpPr>
            <p:spPr>
              <a:xfrm>
                <a:off x="520" y="3015"/>
                <a:ext cx="998" cy="232"/>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支撑胸部 </a:t>
                </a:r>
                <a:endParaRPr lang="zh-CN" altLang="en-US" b="1" dirty="0">
                  <a:solidFill>
                    <a:srgbClr val="202020"/>
                  </a:solidFill>
                  <a:latin typeface="宋体" panose="02010600030101010101" pitchFamily="2" charset="-122"/>
                  <a:ea typeface="宋体" panose="02010600030101010101" pitchFamily="2" charset="-122"/>
                </a:endParaRPr>
              </a:p>
            </p:txBody>
          </p:sp>
        </p:grpSp>
        <p:grpSp>
          <p:nvGrpSpPr>
            <p:cNvPr id="33803" name="Group 54"/>
            <p:cNvGrpSpPr/>
            <p:nvPr/>
          </p:nvGrpSpPr>
          <p:grpSpPr>
            <a:xfrm>
              <a:off x="6786578" y="2643182"/>
              <a:ext cx="1582738" cy="2582863"/>
              <a:chOff x="4435" y="1485"/>
              <a:chExt cx="997" cy="1627"/>
            </a:xfrm>
          </p:grpSpPr>
          <p:pic>
            <p:nvPicPr>
              <p:cNvPr id="117787" name="图片 59"/>
              <p:cNvPicPr>
                <a:picLocks noChangeAspect="1" noChangeArrowheads="1"/>
              </p:cNvPicPr>
              <p:nvPr/>
            </p:nvPicPr>
            <p:blipFill>
              <a:blip r:embed="rId4" cstate="print"/>
              <a:srcRect/>
              <a:stretch>
                <a:fillRect/>
              </a:stretch>
            </p:blipFill>
            <p:spPr bwMode="auto">
              <a:xfrm>
                <a:off x="4435" y="1485"/>
                <a:ext cx="906" cy="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805" name="Text Box 56"/>
              <p:cNvSpPr txBox="1"/>
              <p:nvPr/>
            </p:nvSpPr>
            <p:spPr>
              <a:xfrm>
                <a:off x="4480" y="2880"/>
                <a:ext cx="952" cy="232"/>
              </a:xfrm>
              <a:prstGeom prst="rect">
                <a:avLst/>
              </a:prstGeom>
              <a:noFill/>
              <a:ln w="9525">
                <a:noFill/>
              </a:ln>
            </p:spPr>
            <p:txBody>
              <a:bodyPr anchor="t">
                <a:spAutoFit/>
              </a:bodyPr>
              <a:p>
                <a:pPr algn="ctr">
                  <a:spcBef>
                    <a:spcPct val="50000"/>
                  </a:spcBef>
                </a:pPr>
                <a:r>
                  <a:rPr lang="zh-CN" altLang="en-US" b="1" dirty="0">
                    <a:solidFill>
                      <a:srgbClr val="202020"/>
                    </a:solidFill>
                    <a:latin typeface="宋体" panose="02010600030101010101" pitchFamily="2" charset="-122"/>
                    <a:ea typeface="宋体" panose="02010600030101010101" pitchFamily="2" charset="-122"/>
                  </a:rPr>
                  <a:t>腹部冲击</a:t>
                </a:r>
                <a:endParaRPr lang="zh-CN" altLang="en-US" b="1" dirty="0">
                  <a:solidFill>
                    <a:srgbClr val="202020"/>
                  </a:solidFill>
                  <a:latin typeface="宋体" panose="02010600030101010101" pitchFamily="2" charset="-122"/>
                  <a:ea typeface="宋体" panose="02010600030101010101" pitchFamily="2" charset="-122"/>
                </a:endParaRPr>
              </a:p>
            </p:txBody>
          </p:sp>
        </p:grpSp>
      </p:grpSp>
      <p:sp>
        <p:nvSpPr>
          <p:cNvPr id="33806" name="灯片编号占位符 50"/>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3807" name="文本框 1"/>
          <p:cNvSpPr txBox="1"/>
          <p:nvPr/>
        </p:nvSpPr>
        <p:spPr>
          <a:xfrm>
            <a:off x="571500" y="817563"/>
            <a:ext cx="8369300" cy="2419350"/>
          </a:xfrm>
          <a:prstGeom prst="rect">
            <a:avLst/>
          </a:prstGeom>
          <a:noFill/>
          <a:ln w="9525">
            <a:noFill/>
          </a:ln>
        </p:spPr>
        <p:txBody>
          <a:bodyPr anchor="t">
            <a:spAutoFit/>
          </a:bodyPr>
          <a:p>
            <a:pPr defTabSz="914400">
              <a:lnSpc>
                <a:spcPts val="4000"/>
              </a:lnSpc>
            </a:pPr>
            <a:endParaRPr lang="en-US" altLang="zh-CN" sz="2400" b="1" dirty="0">
              <a:solidFill>
                <a:srgbClr val="FF0000"/>
              </a:solidFill>
              <a:latin typeface="微软雅黑" panose="020B0503020204020204" charset="-122"/>
              <a:ea typeface="微软雅黑" panose="020B0503020204020204" charset="-122"/>
            </a:endParaRPr>
          </a:p>
          <a:p>
            <a:pPr defTabSz="914400">
              <a:lnSpc>
                <a:spcPts val="4000"/>
              </a:lnSpc>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鼓励咳嗽，如果仍不能解除，就应启动</a:t>
            </a:r>
            <a:r>
              <a:rPr lang="en-US" altLang="zh-CN" sz="2400" b="1" dirty="0">
                <a:solidFill>
                  <a:srgbClr val="404040"/>
                </a:solidFill>
                <a:latin typeface="微软雅黑" panose="020B0503020204020204" charset="-122"/>
                <a:ea typeface="微软雅黑" panose="020B0503020204020204" charset="-122"/>
                <a:sym typeface="微软雅黑" panose="020B0503020204020204" charset="-122"/>
              </a:rPr>
              <a:t>EMSS</a:t>
            </a: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a:t>
            </a:r>
            <a:endParaRPr lang="zh-CN" altLang="en-US" sz="2400" b="1" dirty="0">
              <a:solidFill>
                <a:srgbClr val="404040"/>
              </a:solidFill>
              <a:latin typeface="微软雅黑" panose="020B0503020204020204" charset="-122"/>
              <a:ea typeface="微软雅黑" panose="020B0503020204020204" charset="-122"/>
            </a:endParaRPr>
          </a:p>
          <a:p>
            <a:pPr defTabSz="914400">
              <a:lnSpc>
                <a:spcPts val="4000"/>
              </a:lnSpc>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背部叩击法：适用于意识清楚，梗阻症状严重的伤病员。</a:t>
            </a:r>
            <a:endParaRPr lang="zh-CN" altLang="en-US" sz="2400" b="1" dirty="0">
              <a:solidFill>
                <a:srgbClr val="404040"/>
              </a:solidFill>
              <a:latin typeface="微软雅黑" panose="020B0503020204020204" charset="-122"/>
              <a:ea typeface="微软雅黑" panose="020B0503020204020204" charset="-122"/>
            </a:endParaRPr>
          </a:p>
          <a:p>
            <a:pPr defTabSz="914400">
              <a:lnSpc>
                <a:spcPts val="4000"/>
              </a:lnSpc>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腹部冲击法（</a:t>
            </a:r>
            <a:r>
              <a:rPr lang="en-US" altLang="zh-CN" sz="2400" b="1" dirty="0">
                <a:solidFill>
                  <a:srgbClr val="404040"/>
                </a:solidFill>
                <a:latin typeface="微软雅黑" panose="020B0503020204020204" charset="-122"/>
                <a:ea typeface="微软雅黑" panose="020B0503020204020204" charset="-122"/>
                <a:sym typeface="微软雅黑" panose="020B0503020204020204" charset="-122"/>
              </a:rPr>
              <a:t>Heimlich</a:t>
            </a: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法）。</a:t>
            </a:r>
            <a:endParaRPr lang="zh-CN" altLang="en-US" sz="2400" b="1" dirty="0">
              <a:solidFill>
                <a:srgbClr val="404040"/>
              </a:solidFill>
              <a:latin typeface="微软雅黑" panose="020B0503020204020204" charset="-122"/>
              <a:ea typeface="微软雅黑" panose="020B0503020204020204" charset="-122"/>
            </a:endParaRPr>
          </a:p>
          <a:p>
            <a:pPr defTabSz="914400"/>
            <a:endParaRPr lang="zh-CN" altLang="en-US">
              <a:latin typeface="Arial" panose="020B0604020202020204" pitchFamily="34" charset="0"/>
              <a:ea typeface="宋体" panose="02010600030101010101" pitchFamily="2" charset="-122"/>
            </a:endParaRPr>
          </a:p>
        </p:txBody>
      </p:sp>
      <p:sp>
        <p:nvSpPr>
          <p:cNvPr id="33808" name="文本框 3"/>
          <p:cNvSpPr txBox="1"/>
          <p:nvPr/>
        </p:nvSpPr>
        <p:spPr>
          <a:xfrm>
            <a:off x="785813" y="817563"/>
            <a:ext cx="1352550" cy="460375"/>
          </a:xfrm>
          <a:prstGeom prst="rect">
            <a:avLst/>
          </a:prstGeom>
          <a:noFill/>
          <a:ln w="9525">
            <a:noFill/>
          </a:ln>
        </p:spPr>
        <p:txBody>
          <a:bodyPr wrap="none" anchor="t">
            <a:spAutoFit/>
          </a:bodyPr>
          <a:p>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2</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、互救</a:t>
            </a:r>
            <a:r>
              <a:rPr lang="zh-CN" altLang="en-US" b="1" dirty="0">
                <a:solidFill>
                  <a:srgbClr val="FF0000"/>
                </a:solidFill>
                <a:latin typeface="微软雅黑" panose="020B0503020204020204" charset="-122"/>
                <a:ea typeface="微软雅黑" panose="020B0503020204020204" charset="-122"/>
                <a:sym typeface="微软雅黑" panose="020B0503020204020204" charset="-122"/>
              </a:rPr>
              <a:t> </a:t>
            </a:r>
            <a:endParaRPr lang="zh-CN" altLang="en-US">
              <a:latin typeface="Arial" panose="020B0604020202020204" pitchFamily="34" charset="0"/>
              <a:ea typeface="宋体" panose="02010600030101010101" pitchFamily="2" charset="-122"/>
            </a:endParaRPr>
          </a:p>
        </p:txBody>
      </p:sp>
    </p:spTree>
    <p:custDataLst>
      <p:tags r:id="rId5"/>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787" name="图片 61"/>
          <p:cNvPicPr>
            <a:picLocks noChangeAspect="1" noChangeArrowheads="1"/>
          </p:cNvPicPr>
          <p:nvPr/>
        </p:nvPicPr>
        <p:blipFill>
          <a:blip r:embed="rId1" cstate="print"/>
          <a:srcRect b="2612"/>
          <a:stretch>
            <a:fillRect/>
          </a:stretch>
        </p:blipFill>
        <p:spPr bwMode="auto">
          <a:xfrm>
            <a:off x="4932352" y="1989138"/>
            <a:ext cx="1836737" cy="2663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8788" name="图片 60"/>
          <p:cNvPicPr>
            <a:picLocks noChangeAspect="1" noChangeArrowheads="1"/>
          </p:cNvPicPr>
          <p:nvPr/>
        </p:nvPicPr>
        <p:blipFill>
          <a:blip r:embed="rId2" cstate="print"/>
          <a:srcRect b="5223"/>
          <a:stretch>
            <a:fillRect/>
          </a:stretch>
        </p:blipFill>
        <p:spPr bwMode="auto">
          <a:xfrm>
            <a:off x="2000232" y="2000240"/>
            <a:ext cx="1835150" cy="259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4819" name="灯片编号占位符 5"/>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4820" name="文本框 1"/>
          <p:cNvSpPr txBox="1"/>
          <p:nvPr/>
        </p:nvSpPr>
        <p:spPr>
          <a:xfrm>
            <a:off x="690563" y="730250"/>
            <a:ext cx="7977187" cy="989013"/>
          </a:xfrm>
          <a:prstGeom prst="rect">
            <a:avLst/>
          </a:prstGeom>
          <a:noFill/>
          <a:ln w="9525">
            <a:noFill/>
          </a:ln>
        </p:spPr>
        <p:txBody>
          <a:bodyPr anchor="t">
            <a:spAutoFit/>
          </a:bodyPr>
          <a:p>
            <a:pPr defTabSz="914400">
              <a:lnSpc>
                <a:spcPts val="3500"/>
              </a:lnSpc>
            </a:pPr>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3</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、胸部冲击</a:t>
            </a:r>
            <a:endParaRPr lang="en-US" altLang="zh-CN" sz="2400" b="1" dirty="0">
              <a:solidFill>
                <a:srgbClr val="FF0000"/>
              </a:solidFill>
              <a:latin typeface="微软雅黑" panose="020B0503020204020204" charset="-122"/>
              <a:ea typeface="微软雅黑" panose="020B0503020204020204" charset="-122"/>
            </a:endParaRPr>
          </a:p>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适用于不宜采用腹部冲击法的伤病员，如孕妇和肥胖者等。</a:t>
            </a:r>
            <a:endParaRPr lang="zh-CN" altLang="en-US" sz="2400">
              <a:latin typeface="Arial" panose="020B0604020202020204" pitchFamily="34" charset="0"/>
              <a:ea typeface="宋体" panose="02010600030101010101" pitchFamily="2" charset="-122"/>
            </a:endParaRPr>
          </a:p>
        </p:txBody>
      </p:sp>
      <p:sp>
        <p:nvSpPr>
          <p:cNvPr id="34821" name="文本框 2"/>
          <p:cNvSpPr txBox="1"/>
          <p:nvPr/>
        </p:nvSpPr>
        <p:spPr>
          <a:xfrm>
            <a:off x="1133475" y="4959350"/>
            <a:ext cx="7832725" cy="989013"/>
          </a:xfrm>
          <a:prstGeom prst="rect">
            <a:avLst/>
          </a:prstGeom>
          <a:noFill/>
          <a:ln w="9525">
            <a:noFill/>
          </a:ln>
        </p:spPr>
        <p:txBody>
          <a:bodyPr anchor="t">
            <a:spAutoFit/>
          </a:bodyPr>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一手握空心拳，拇指置于伤病员</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胸骨中部</a:t>
            </a: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a:t>
            </a:r>
            <a:endParaRPr lang="zh-CN" altLang="en-US" sz="2400" b="1" dirty="0">
              <a:solidFill>
                <a:srgbClr val="404040"/>
              </a:solidFill>
              <a:latin typeface="微软雅黑" panose="020B0503020204020204" charset="-122"/>
              <a:ea typeface="微软雅黑" panose="020B0503020204020204" charset="-122"/>
            </a:endParaRPr>
          </a:p>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另一只手紧握此拳向内、向上有节奏</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冲击</a:t>
            </a:r>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5</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次</a:t>
            </a: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a:t>
            </a:r>
            <a:endParaRPr lang="zh-CN" altLang="en-US" sz="240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811" name="Picture 9"/>
          <p:cNvPicPr>
            <a:picLocks noChangeAspect="1" noChangeArrowheads="1"/>
          </p:cNvPicPr>
          <p:nvPr/>
        </p:nvPicPr>
        <p:blipFill>
          <a:blip r:embed="rId1"/>
          <a:srcRect l="3745" t="5615" r="9442" b="15160"/>
          <a:stretch>
            <a:fillRect/>
          </a:stretch>
        </p:blipFill>
        <p:spPr bwMode="auto">
          <a:xfrm>
            <a:off x="2714612" y="2285992"/>
            <a:ext cx="3586174" cy="2182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2"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5843" name="页脚占位符 5"/>
          <p:cNvSpPr>
            <a:spLocks noGrp="1"/>
          </p:cNvSpPr>
          <p:nvPr>
            <p:ph type="ftr" sz="quarter" idx="11"/>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defTabSz="914400"/>
            <a:endParaRPr lang="zh-CN" altLang="en-US" sz="1200">
              <a:solidFill>
                <a:srgbClr val="898989"/>
              </a:solidFill>
              <a:ea typeface="仿宋_GB2312" pitchFamily="1" charset="-122"/>
            </a:endParaRPr>
          </a:p>
        </p:txBody>
      </p:sp>
      <p:sp>
        <p:nvSpPr>
          <p:cNvPr id="35844" name="文本框 1"/>
          <p:cNvSpPr txBox="1"/>
          <p:nvPr/>
        </p:nvSpPr>
        <p:spPr>
          <a:xfrm>
            <a:off x="849313" y="709613"/>
            <a:ext cx="6399212" cy="1198562"/>
          </a:xfrm>
          <a:prstGeom prst="rect">
            <a:avLst/>
          </a:prstGeom>
          <a:noFill/>
          <a:ln w="9525">
            <a:noFill/>
          </a:ln>
        </p:spPr>
        <p:txBody>
          <a:bodyPr wrap="square" anchor="t">
            <a:spAutoFit/>
          </a:bodyPr>
          <a:p>
            <a:pPr defTabSz="914400"/>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4</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、胸部按压法</a:t>
            </a:r>
            <a:endParaRPr lang="en-US" altLang="zh-CN" sz="2400" b="1" dirty="0">
              <a:solidFill>
                <a:srgbClr val="FF0000"/>
              </a:solidFill>
              <a:latin typeface="微软雅黑" panose="020B0503020204020204" charset="-122"/>
              <a:ea typeface="微软雅黑" panose="020B0503020204020204" charset="-122"/>
            </a:endParaRPr>
          </a:p>
          <a:p>
            <a:pPr defTabSz="914400"/>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适用于无意识或在腹部冲击时发生意识丧失的呼吸道梗阻伤病员。</a:t>
            </a:r>
            <a:endParaRPr lang="zh-CN" altLang="en-US" sz="2400">
              <a:latin typeface="Arial" panose="020B0604020202020204" pitchFamily="34" charset="0"/>
              <a:ea typeface="宋体" panose="02010600030101010101" pitchFamily="2" charset="-122"/>
            </a:endParaRPr>
          </a:p>
        </p:txBody>
      </p:sp>
      <p:sp>
        <p:nvSpPr>
          <p:cNvPr id="35845" name="文本框 2"/>
          <p:cNvSpPr txBox="1"/>
          <p:nvPr/>
        </p:nvSpPr>
        <p:spPr>
          <a:xfrm>
            <a:off x="1016000" y="4635500"/>
            <a:ext cx="6232525" cy="1198563"/>
          </a:xfrm>
          <a:prstGeom prst="rect">
            <a:avLst/>
          </a:prstGeom>
          <a:noFill/>
          <a:ln w="9525">
            <a:noFill/>
          </a:ln>
        </p:spPr>
        <p:txBody>
          <a:bodyPr wrap="square" anchor="t">
            <a:spAutoFit/>
          </a:bodyPr>
          <a:p>
            <a:pPr defTabSz="914400">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伤病员仰卧位，急救者位于伤病员一侧。</a:t>
            </a:r>
            <a:endParaRPr lang="zh-CN" altLang="en-US" sz="2400" b="1" dirty="0">
              <a:solidFill>
                <a:srgbClr val="404040"/>
              </a:solidFill>
              <a:latin typeface="微软雅黑" panose="020B0503020204020204" charset="-122"/>
              <a:ea typeface="微软雅黑" panose="020B0503020204020204" charset="-122"/>
            </a:endParaRPr>
          </a:p>
          <a:p>
            <a:pPr defTabSz="914400">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按压部位与心肺复苏时胸外按压部位相同。</a:t>
            </a:r>
            <a:endParaRPr lang="zh-CN" altLang="en-US" sz="2400" b="1" dirty="0">
              <a:solidFill>
                <a:srgbClr val="404040"/>
              </a:solidFill>
              <a:latin typeface="微软雅黑" panose="020B0503020204020204" charset="-122"/>
              <a:ea typeface="微软雅黑" panose="020B0503020204020204" charset="-122"/>
            </a:endParaRPr>
          </a:p>
          <a:p>
            <a:pPr defTabSz="914400">
              <a:buClr>
                <a:srgbClr val="FF0000"/>
              </a:buClr>
              <a:buFont typeface="Wingdings" panose="05000000000000000000" pitchFamily="2" charset="2"/>
              <a:buChar char="u"/>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  操作方法同成人心肺复苏法。</a:t>
            </a:r>
            <a:endParaRPr lang="zh-CN" altLang="en-US" sz="2400">
              <a:latin typeface="Arial" panose="020B0604020202020204" pitchFamily="34" charset="0"/>
              <a:ea typeface="宋体" panose="02010600030101010101" pitchFamily="2" charset="-122"/>
            </a:endParaRPr>
          </a:p>
        </p:txBody>
      </p:sp>
    </p:spTree>
    <p:custDataLst>
      <p:tags r:id="rId2"/>
    </p:custData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6865" name="组合 23"/>
          <p:cNvGrpSpPr/>
          <p:nvPr/>
        </p:nvGrpSpPr>
        <p:grpSpPr>
          <a:xfrm>
            <a:off x="1030288" y="2905125"/>
            <a:ext cx="7200900" cy="3317875"/>
            <a:chOff x="785786" y="2500306"/>
            <a:chExt cx="7200900" cy="3317599"/>
          </a:xfrm>
        </p:grpSpPr>
        <p:sp>
          <p:nvSpPr>
            <p:cNvPr id="36866" name="Text Box 7"/>
            <p:cNvSpPr txBox="1"/>
            <p:nvPr/>
          </p:nvSpPr>
          <p:spPr>
            <a:xfrm>
              <a:off x="785786" y="5357568"/>
              <a:ext cx="7200900" cy="460337"/>
            </a:xfrm>
            <a:prstGeom prst="rect">
              <a:avLst/>
            </a:prstGeom>
            <a:noFill/>
            <a:ln w="9525">
              <a:noFill/>
            </a:ln>
          </p:spPr>
          <p:txBody>
            <a:bodyPr anchor="t">
              <a:spAutoFit/>
            </a:bodyPr>
            <a:p>
              <a:pPr>
                <a:spcBef>
                  <a:spcPct val="50000"/>
                </a:spcBef>
              </a:pPr>
              <a:r>
                <a:rPr lang="zh-CN" altLang="en-US" sz="2400" b="1" dirty="0">
                  <a:solidFill>
                    <a:srgbClr val="202020"/>
                  </a:solidFill>
                  <a:latin typeface="宋体" panose="02010600030101010101" pitchFamily="2" charset="-122"/>
                  <a:ea typeface="宋体" panose="02010600030101010101" pitchFamily="2" charset="-122"/>
                </a:rPr>
                <a:t>抱起婴儿               将婴儿仰卧于手臂上</a:t>
              </a:r>
              <a:endParaRPr lang="zh-CN" altLang="en-US" sz="2400" b="1" dirty="0">
                <a:solidFill>
                  <a:srgbClr val="202020"/>
                </a:solidFill>
                <a:latin typeface="宋体" panose="02010600030101010101" pitchFamily="2" charset="-122"/>
                <a:ea typeface="宋体" panose="02010600030101010101" pitchFamily="2" charset="-122"/>
              </a:endParaRPr>
            </a:p>
          </p:txBody>
        </p:sp>
        <p:pic>
          <p:nvPicPr>
            <p:cNvPr id="121872" name="图片 69"/>
            <p:cNvPicPr>
              <a:picLocks noChangeAspect="1" noChangeArrowheads="1"/>
            </p:cNvPicPr>
            <p:nvPr/>
          </p:nvPicPr>
          <p:blipFill>
            <a:blip r:embed="rId1" cstate="print"/>
            <a:srcRect/>
            <a:stretch>
              <a:fillRect/>
            </a:stretch>
          </p:blipFill>
          <p:spPr bwMode="auto">
            <a:xfrm>
              <a:off x="5929322" y="2500306"/>
              <a:ext cx="1789113" cy="2665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1873" name="图片 68"/>
            <p:cNvPicPr>
              <a:picLocks noChangeAspect="1" noChangeArrowheads="1"/>
            </p:cNvPicPr>
            <p:nvPr/>
          </p:nvPicPr>
          <p:blipFill>
            <a:blip r:embed="rId2" cstate="print"/>
            <a:srcRect/>
            <a:stretch>
              <a:fillRect/>
            </a:stretch>
          </p:blipFill>
          <p:spPr bwMode="auto">
            <a:xfrm>
              <a:off x="3929058" y="2500306"/>
              <a:ext cx="1787525" cy="2663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1874" name="图片 67"/>
            <p:cNvPicPr>
              <a:picLocks noChangeAspect="1" noChangeArrowheads="1"/>
            </p:cNvPicPr>
            <p:nvPr/>
          </p:nvPicPr>
          <p:blipFill>
            <a:blip r:embed="rId3" cstate="print"/>
            <a:srcRect/>
            <a:stretch>
              <a:fillRect/>
            </a:stretch>
          </p:blipFill>
          <p:spPr bwMode="auto">
            <a:xfrm>
              <a:off x="785786" y="2571744"/>
              <a:ext cx="1787525" cy="2663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36870" name="灯片编号占位符 17"/>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22" name="右箭头 21"/>
          <p:cNvSpPr/>
          <p:nvPr/>
        </p:nvSpPr>
        <p:spPr>
          <a:xfrm>
            <a:off x="2862263" y="4394200"/>
            <a:ext cx="10001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fontAlgn="base"/>
            <a:endParaRPr lang="zh-CN" altLang="en-US" sz="2800" b="1" strike="noStrike" noProof="1" dirty="0">
              <a:solidFill>
                <a:srgbClr val="FFFFFF"/>
              </a:solidFill>
              <a:latin typeface="Arial" panose="020B0604020202020204" pitchFamily="34" charset="0"/>
              <a:ea typeface="仿宋_GB2312" pitchFamily="1" charset="-122"/>
            </a:endParaRPr>
          </a:p>
        </p:txBody>
      </p:sp>
      <p:sp>
        <p:nvSpPr>
          <p:cNvPr id="36872" name="文本框 1"/>
          <p:cNvSpPr txBox="1"/>
          <p:nvPr/>
        </p:nvSpPr>
        <p:spPr>
          <a:xfrm>
            <a:off x="3030538" y="563563"/>
            <a:ext cx="2930525" cy="1752600"/>
          </a:xfrm>
          <a:prstGeom prst="rect">
            <a:avLst/>
          </a:prstGeom>
          <a:noFill/>
          <a:ln w="9525">
            <a:noFill/>
          </a:ln>
        </p:spPr>
        <p:txBody>
          <a:bodyPr anchor="t">
            <a:spAutoFit/>
          </a:bodyPr>
          <a:p>
            <a:pPr defTabSz="914400"/>
            <a:r>
              <a:rPr lang="zh-CN" altLang="en-US" sz="3600" b="1" dirty="0">
                <a:solidFill>
                  <a:srgbClr val="FF0000"/>
                </a:solidFill>
                <a:latin typeface="宋体" panose="02010600030101010101" pitchFamily="2" charset="-122"/>
                <a:ea typeface="宋体" panose="02010600030101010101" pitchFamily="2" charset="-122"/>
                <a:sym typeface="微软雅黑" panose="020B0503020204020204" charset="-122"/>
              </a:rPr>
              <a:t>婴儿救治法</a:t>
            </a:r>
            <a:endParaRPr lang="zh-CN" altLang="en-US" sz="3600" b="1" dirty="0">
              <a:solidFill>
                <a:srgbClr val="FF0000"/>
              </a:solidFill>
              <a:latin typeface="宋体" panose="02010600030101010101" pitchFamily="2" charset="-122"/>
              <a:ea typeface="宋体" panose="02010600030101010101" pitchFamily="2" charset="-122"/>
              <a:sym typeface="微软雅黑" panose="020B0503020204020204" charset="-122"/>
            </a:endParaRPr>
          </a:p>
          <a:p>
            <a:pPr defTabSz="914400"/>
            <a:endParaRPr lang="zh-CN" altLang="en-US" sz="3600" b="1" dirty="0">
              <a:solidFill>
                <a:srgbClr val="FF0000"/>
              </a:solidFill>
              <a:latin typeface="宋体" panose="02010600030101010101" pitchFamily="2" charset="-122"/>
              <a:ea typeface="宋体" panose="02010600030101010101" pitchFamily="2" charset="-122"/>
              <a:sym typeface="微软雅黑" panose="020B0503020204020204" charset="-122"/>
            </a:endParaRPr>
          </a:p>
          <a:p>
            <a:pPr defTabSz="914400"/>
            <a:endParaRPr lang="zh-CN" altLang="en-US" sz="3600" b="1" dirty="0">
              <a:solidFill>
                <a:srgbClr val="FF0000"/>
              </a:solidFill>
              <a:latin typeface="宋体" panose="02010600030101010101" pitchFamily="2" charset="-122"/>
              <a:ea typeface="宋体" panose="02010600030101010101" pitchFamily="2" charset="-122"/>
              <a:sym typeface="微软雅黑" panose="020B0503020204020204" charset="-122"/>
            </a:endParaRPr>
          </a:p>
        </p:txBody>
      </p:sp>
      <p:sp>
        <p:nvSpPr>
          <p:cNvPr id="36873" name="文本框 2"/>
          <p:cNvSpPr txBox="1"/>
          <p:nvPr/>
        </p:nvSpPr>
        <p:spPr>
          <a:xfrm>
            <a:off x="785813" y="1168400"/>
            <a:ext cx="7202487" cy="989013"/>
          </a:xfrm>
          <a:prstGeom prst="rect">
            <a:avLst/>
          </a:prstGeom>
          <a:noFill/>
          <a:ln w="9525">
            <a:noFill/>
          </a:ln>
        </p:spPr>
        <p:txBody>
          <a:bodyPr anchor="t">
            <a:spAutoFit/>
          </a:bodyPr>
          <a:p>
            <a:pPr defTabSz="914400">
              <a:lnSpc>
                <a:spcPts val="3500"/>
              </a:lnSpc>
            </a:pPr>
            <a:r>
              <a:rPr lang="en-US" altLang="zh-CN" sz="2800" b="1" dirty="0">
                <a:solidFill>
                  <a:srgbClr val="FF0000"/>
                </a:solidFill>
                <a:latin typeface="微软雅黑" panose="020B0503020204020204" charset="-122"/>
                <a:ea typeface="微软雅黑" panose="020B0503020204020204" charset="-122"/>
                <a:sym typeface="微软雅黑" panose="020B0503020204020204" charset="-122"/>
              </a:rPr>
              <a:t>1.</a:t>
            </a:r>
            <a:r>
              <a:rPr lang="zh-CN" altLang="en-US" sz="2800" b="1" dirty="0">
                <a:solidFill>
                  <a:srgbClr val="FF0000"/>
                </a:solidFill>
                <a:latin typeface="微软雅黑" panose="020B0503020204020204" charset="-122"/>
                <a:ea typeface="微软雅黑" panose="020B0503020204020204" charset="-122"/>
                <a:sym typeface="微软雅黑" panose="020B0503020204020204" charset="-122"/>
              </a:rPr>
              <a:t>背部叩击法</a:t>
            </a:r>
            <a:endParaRPr lang="zh-CN" altLang="en-US" sz="2800" b="1" dirty="0">
              <a:solidFill>
                <a:srgbClr val="FF0000"/>
              </a:solidFill>
              <a:latin typeface="微软雅黑" panose="020B0503020204020204" charset="-122"/>
              <a:ea typeface="微软雅黑" panose="020B0503020204020204" charset="-122"/>
            </a:endParaRPr>
          </a:p>
          <a:p>
            <a:pPr defTabSz="914400">
              <a:lnSpc>
                <a:spcPts val="3500"/>
              </a:lnSpc>
            </a:pPr>
            <a:r>
              <a:rPr lang="zh-CN" altLang="en-US" sz="2800" b="1" dirty="0">
                <a:solidFill>
                  <a:srgbClr val="404040"/>
                </a:solidFill>
                <a:latin typeface="微软雅黑" panose="020B0503020204020204" charset="-122"/>
                <a:ea typeface="微软雅黑" panose="020B0503020204020204" charset="-122"/>
                <a:sym typeface="微软雅黑" panose="020B0503020204020204" charset="-122"/>
              </a:rPr>
              <a:t> 适用于意识清楚，伴严重呼吸道梗阻症状。</a:t>
            </a:r>
            <a:endParaRPr lang="zh-CN" altLang="en-US" sz="2800">
              <a:latin typeface="Arial" panose="020B0604020202020204" pitchFamily="34" charset="0"/>
              <a:ea typeface="宋体" panose="02010600030101010101" pitchFamily="2" charset="-122"/>
            </a:endParaRPr>
          </a:p>
        </p:txBody>
      </p:sp>
    </p:spTree>
    <p:custDataLst>
      <p:tags r:id="rId4"/>
    </p:custData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89" name="组合 17"/>
          <p:cNvGrpSpPr/>
          <p:nvPr/>
        </p:nvGrpSpPr>
        <p:grpSpPr>
          <a:xfrm>
            <a:off x="571500" y="1408113"/>
            <a:ext cx="8062913" cy="3182937"/>
            <a:chOff x="571472" y="1407417"/>
            <a:chExt cx="8062914" cy="3182611"/>
          </a:xfrm>
        </p:grpSpPr>
        <p:pic>
          <p:nvPicPr>
            <p:cNvPr id="122883" name="Picture 3"/>
            <p:cNvPicPr>
              <a:picLocks noChangeAspect="1" noChangeArrowheads="1"/>
            </p:cNvPicPr>
            <p:nvPr/>
          </p:nvPicPr>
          <p:blipFill>
            <a:blip r:embed="rId1" cstate="print"/>
            <a:srcRect t="6614" b="7398"/>
            <a:stretch>
              <a:fillRect/>
            </a:stretch>
          </p:blipFill>
          <p:spPr bwMode="auto">
            <a:xfrm>
              <a:off x="3571868" y="1407417"/>
              <a:ext cx="1928826" cy="24726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2884" name="图片 72"/>
            <p:cNvPicPr>
              <a:picLocks noChangeAspect="1" noChangeArrowheads="1"/>
            </p:cNvPicPr>
            <p:nvPr/>
          </p:nvPicPr>
          <p:blipFill>
            <a:blip r:embed="rId2" cstate="print"/>
            <a:srcRect t="6647" b="9157"/>
            <a:stretch>
              <a:fillRect/>
            </a:stretch>
          </p:blipFill>
          <p:spPr bwMode="auto">
            <a:xfrm>
              <a:off x="6429388" y="1500174"/>
              <a:ext cx="1953916" cy="2451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892" name="Text Box 5"/>
            <p:cNvSpPr txBox="1"/>
            <p:nvPr/>
          </p:nvSpPr>
          <p:spPr>
            <a:xfrm>
              <a:off x="785785" y="4129687"/>
              <a:ext cx="7848601" cy="460341"/>
            </a:xfrm>
            <a:prstGeom prst="rect">
              <a:avLst/>
            </a:prstGeom>
            <a:noFill/>
            <a:ln w="9525">
              <a:noFill/>
            </a:ln>
          </p:spPr>
          <p:txBody>
            <a:bodyPr anchor="t">
              <a:spAutoFit/>
            </a:bodyPr>
            <a:p>
              <a:pPr>
                <a:spcBef>
                  <a:spcPct val="50000"/>
                </a:spcBef>
              </a:pPr>
              <a:r>
                <a:rPr lang="zh-CN" altLang="en-US" sz="2400" b="1" dirty="0">
                  <a:solidFill>
                    <a:srgbClr val="202020"/>
                  </a:solidFill>
                  <a:latin typeface="宋体" panose="02010600030101010101" pitchFamily="2" charset="-122"/>
                  <a:ea typeface="宋体" panose="02010600030101010101" pitchFamily="2" charset="-122"/>
                </a:rPr>
                <a:t>固定下颌角           翻转婴儿      背部叩击</a:t>
              </a:r>
              <a:endParaRPr lang="zh-CN" altLang="en-US" sz="2400" b="1" dirty="0">
                <a:solidFill>
                  <a:srgbClr val="202020"/>
                </a:solidFill>
                <a:latin typeface="宋体" panose="02010600030101010101" pitchFamily="2" charset="-122"/>
                <a:ea typeface="宋体" panose="02010600030101010101" pitchFamily="2" charset="-122"/>
              </a:endParaRPr>
            </a:p>
          </p:txBody>
        </p:sp>
        <p:pic>
          <p:nvPicPr>
            <p:cNvPr id="122888" name="Picture 8"/>
            <p:cNvPicPr>
              <a:picLocks noChangeAspect="1" noChangeArrowheads="1"/>
            </p:cNvPicPr>
            <p:nvPr/>
          </p:nvPicPr>
          <p:blipFill>
            <a:blip r:embed="rId3" cstate="print"/>
            <a:srcRect t="5046" b="11171"/>
            <a:stretch>
              <a:fillRect/>
            </a:stretch>
          </p:blipFill>
          <p:spPr bwMode="auto">
            <a:xfrm>
              <a:off x="571472" y="1428736"/>
              <a:ext cx="1962517" cy="2451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37894" name="灯片编号占位符 15"/>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19" name="右箭头 18"/>
          <p:cNvSpPr/>
          <p:nvPr/>
        </p:nvSpPr>
        <p:spPr>
          <a:xfrm>
            <a:off x="2643188" y="2571750"/>
            <a:ext cx="785813"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fontAlgn="base"/>
            <a:endParaRPr lang="zh-CN" altLang="en-US" sz="2800" b="1" strike="noStrike" noProof="1" dirty="0">
              <a:solidFill>
                <a:srgbClr val="FFFFFF"/>
              </a:solidFill>
              <a:latin typeface="Arial" panose="020B0604020202020204" pitchFamily="34" charset="0"/>
              <a:ea typeface="仿宋_GB2312" pitchFamily="1" charset="-122"/>
            </a:endParaRPr>
          </a:p>
        </p:txBody>
      </p:sp>
      <p:sp>
        <p:nvSpPr>
          <p:cNvPr id="20" name="右箭头 19"/>
          <p:cNvSpPr/>
          <p:nvPr/>
        </p:nvSpPr>
        <p:spPr>
          <a:xfrm>
            <a:off x="5572125" y="2643188"/>
            <a:ext cx="785813" cy="214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fontAlgn="base"/>
            <a:endParaRPr lang="zh-CN" altLang="en-US" sz="2800" b="1" strike="noStrike" noProof="1" dirty="0">
              <a:solidFill>
                <a:srgbClr val="FFFFFF"/>
              </a:solidFill>
              <a:latin typeface="Arial" panose="020B0604020202020204" pitchFamily="34" charset="0"/>
              <a:ea typeface="仿宋_GB2312" pitchFamily="1" charset="-122"/>
            </a:endParaRPr>
          </a:p>
        </p:txBody>
      </p:sp>
      <p:sp>
        <p:nvSpPr>
          <p:cNvPr id="37897" name="文本框 1"/>
          <p:cNvSpPr txBox="1"/>
          <p:nvPr/>
        </p:nvSpPr>
        <p:spPr>
          <a:xfrm>
            <a:off x="571500" y="5121275"/>
            <a:ext cx="6583363" cy="830263"/>
          </a:xfrm>
          <a:prstGeom prst="rect">
            <a:avLst/>
          </a:prstGeom>
          <a:noFill/>
          <a:ln w="9525">
            <a:noFill/>
          </a:ln>
        </p:spPr>
        <p:txBody>
          <a:bodyPr wrap="none" anchor="t">
            <a:spAutoFit/>
          </a:bodyPr>
          <a:p>
            <a:r>
              <a:rPr lang="zh-CN" altLang="en-US" sz="2400" b="1" dirty="0">
                <a:solidFill>
                  <a:srgbClr val="FF0000"/>
                </a:solidFill>
                <a:latin typeface="微软雅黑" panose="020B0503020204020204" charset="-122"/>
                <a:ea typeface="微软雅黑" panose="020B0503020204020204" charset="-122"/>
                <a:sym typeface="仿宋_GB2312" pitchFamily="1" charset="-122"/>
              </a:rPr>
              <a:t>婴儿通常不用手指清理</a:t>
            </a:r>
            <a:endParaRPr lang="zh-CN" altLang="en-US" sz="2400" b="1" dirty="0">
              <a:solidFill>
                <a:srgbClr val="FF0000"/>
              </a:solidFill>
              <a:latin typeface="微软雅黑" panose="020B0503020204020204" charset="-122"/>
              <a:ea typeface="微软雅黑" panose="020B0503020204020204" charset="-122"/>
              <a:sym typeface="仿宋_GB2312" pitchFamily="1" charset="-122"/>
            </a:endParaRPr>
          </a:p>
          <a:p>
            <a:r>
              <a:rPr lang="zh-CN" altLang="en-US" sz="2400" b="1" dirty="0">
                <a:solidFill>
                  <a:srgbClr val="FF0000"/>
                </a:solidFill>
                <a:latin typeface="微软雅黑" panose="020B0503020204020204" charset="-122"/>
                <a:ea typeface="微软雅黑" panose="020B0503020204020204" charset="-122"/>
                <a:sym typeface="仿宋_GB2312" pitchFamily="1" charset="-122"/>
              </a:rPr>
              <a:t>除非能在气道中看见固体异物时才用手指清除。</a:t>
            </a:r>
            <a:endParaRPr lang="zh-CN" altLang="en-US" sz="2400" b="1" dirty="0">
              <a:solidFill>
                <a:srgbClr val="FF0000"/>
              </a:solidFill>
              <a:latin typeface="微软雅黑" panose="020B0503020204020204" charset="-122"/>
              <a:ea typeface="微软雅黑" panose="020B0503020204020204" charset="-122"/>
              <a:sym typeface="仿宋_GB2312" pitchFamily="1" charset="-122"/>
            </a:endParaRPr>
          </a:p>
        </p:txBody>
      </p:sp>
    </p:spTree>
    <p:custDataLst>
      <p:tags r:id="rId4"/>
    </p:custData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Rectangle 5"/>
          <p:cNvSpPr/>
          <p:nvPr/>
        </p:nvSpPr>
        <p:spPr>
          <a:xfrm>
            <a:off x="6386513" y="3657600"/>
            <a:ext cx="527050" cy="274638"/>
          </a:xfrm>
          <a:prstGeom prst="rect">
            <a:avLst/>
          </a:prstGeom>
          <a:noFill/>
          <a:ln w="9525">
            <a:noFill/>
          </a:ln>
        </p:spPr>
        <p:txBody>
          <a:bodyPr wrap="none" anchor="ctr">
            <a:spAutoFit/>
          </a:bodyPr>
          <a:p>
            <a:pPr algn="ctr"/>
            <a:r>
              <a:rPr lang="zh-CN" altLang="en-US" sz="1200" dirty="0">
                <a:latin typeface="Times New Roman" panose="02020603050405020304" pitchFamily="18" charset="0"/>
                <a:ea typeface="宋体" panose="02010600030101010101" pitchFamily="2" charset="-122"/>
              </a:rPr>
              <a:t>         </a:t>
            </a:r>
            <a:endParaRPr lang="zh-CN" altLang="en-US" dirty="0">
              <a:latin typeface="微软雅黑" panose="020B0503020204020204" charset="-122"/>
              <a:ea typeface="宋体" panose="02010600030101010101" pitchFamily="2" charset="-122"/>
            </a:endParaRPr>
          </a:p>
        </p:txBody>
      </p:sp>
      <p:grpSp>
        <p:nvGrpSpPr>
          <p:cNvPr id="38914" name="组合 14"/>
          <p:cNvGrpSpPr/>
          <p:nvPr/>
        </p:nvGrpSpPr>
        <p:grpSpPr>
          <a:xfrm>
            <a:off x="1500188" y="2786063"/>
            <a:ext cx="6143625" cy="3032125"/>
            <a:chOff x="1285852" y="2786058"/>
            <a:chExt cx="6143668" cy="3031846"/>
          </a:xfrm>
        </p:grpSpPr>
        <p:sp>
          <p:nvSpPr>
            <p:cNvPr id="38915" name="Text Box 6"/>
            <p:cNvSpPr txBox="1"/>
            <p:nvPr/>
          </p:nvSpPr>
          <p:spPr>
            <a:xfrm>
              <a:off x="1285852" y="5357571"/>
              <a:ext cx="6143668" cy="460333"/>
            </a:xfrm>
            <a:prstGeom prst="rect">
              <a:avLst/>
            </a:prstGeom>
            <a:noFill/>
            <a:ln w="9525">
              <a:noFill/>
            </a:ln>
          </p:spPr>
          <p:txBody>
            <a:bodyPr anchor="t">
              <a:spAutoFit/>
            </a:bodyPr>
            <a:p>
              <a:pPr>
                <a:spcBef>
                  <a:spcPct val="50000"/>
                </a:spcBef>
              </a:pPr>
              <a:r>
                <a:rPr lang="zh-CN" altLang="en-US" sz="2400" b="1" dirty="0">
                  <a:solidFill>
                    <a:srgbClr val="202020"/>
                  </a:solidFill>
                  <a:latin typeface="宋体" panose="02010600030101010101" pitchFamily="2" charset="-122"/>
                  <a:ea typeface="宋体" panose="02010600030101010101" pitchFamily="2" charset="-122"/>
                </a:rPr>
                <a:t>翻转为仰卧位              胸部按压</a:t>
              </a:r>
              <a:endParaRPr lang="zh-CN" altLang="en-US" sz="2400" b="1" dirty="0">
                <a:solidFill>
                  <a:srgbClr val="202020"/>
                </a:solidFill>
                <a:latin typeface="宋体" panose="02010600030101010101" pitchFamily="2" charset="-122"/>
                <a:ea typeface="宋体" panose="02010600030101010101" pitchFamily="2" charset="-122"/>
              </a:endParaRPr>
            </a:p>
          </p:txBody>
        </p:sp>
        <p:pic>
          <p:nvPicPr>
            <p:cNvPr id="123916" name="图片 74"/>
            <p:cNvPicPr>
              <a:picLocks noChangeAspect="1" noChangeArrowheads="1"/>
            </p:cNvPicPr>
            <p:nvPr/>
          </p:nvPicPr>
          <p:blipFill>
            <a:blip r:embed="rId1" cstate="print"/>
            <a:srcRect t="4909" b="18437"/>
            <a:stretch>
              <a:fillRect/>
            </a:stretch>
          </p:blipFill>
          <p:spPr bwMode="auto">
            <a:xfrm>
              <a:off x="5143504" y="2786058"/>
              <a:ext cx="2125663"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3917" name="图片 73"/>
            <p:cNvPicPr>
              <a:picLocks noChangeAspect="1" noChangeArrowheads="1"/>
            </p:cNvPicPr>
            <p:nvPr/>
          </p:nvPicPr>
          <p:blipFill>
            <a:blip r:embed="rId2" cstate="print"/>
            <a:srcRect t="11024" b="14012"/>
            <a:stretch>
              <a:fillRect/>
            </a:stretch>
          </p:blipFill>
          <p:spPr bwMode="auto">
            <a:xfrm>
              <a:off x="1357290" y="2786058"/>
              <a:ext cx="2174875" cy="24288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38918" name="灯片编号占位符 12"/>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8919" name="文本框 1"/>
          <p:cNvSpPr txBox="1"/>
          <p:nvPr/>
        </p:nvSpPr>
        <p:spPr>
          <a:xfrm>
            <a:off x="881063" y="898525"/>
            <a:ext cx="7383462" cy="1438275"/>
          </a:xfrm>
          <a:prstGeom prst="rect">
            <a:avLst/>
          </a:prstGeom>
          <a:noFill/>
          <a:ln w="9525">
            <a:noFill/>
          </a:ln>
        </p:spPr>
        <p:txBody>
          <a:bodyPr anchor="t">
            <a:spAutoFit/>
          </a:bodyPr>
          <a:p>
            <a:pPr indent="304800">
              <a:lnSpc>
                <a:spcPts val="3500"/>
              </a:lnSpc>
            </a:pPr>
            <a:r>
              <a:rPr lang="en-US" altLang="zh-CN" sz="2800" b="1" dirty="0">
                <a:solidFill>
                  <a:srgbClr val="FF0000"/>
                </a:solidFill>
                <a:latin typeface="微软雅黑" panose="020B0503020204020204" charset="-122"/>
                <a:ea typeface="微软雅黑" panose="020B0503020204020204" charset="-122"/>
                <a:sym typeface="+mn-ea"/>
              </a:rPr>
              <a:t>2. </a:t>
            </a:r>
            <a:r>
              <a:rPr lang="zh-CN" altLang="en-US" sz="2800" b="1" dirty="0">
                <a:solidFill>
                  <a:srgbClr val="FF0000"/>
                </a:solidFill>
                <a:latin typeface="微软雅黑" panose="020B0503020204020204" charset="-122"/>
                <a:ea typeface="宋体" panose="02010600030101010101" pitchFamily="2" charset="-122"/>
                <a:sym typeface="+mn-ea"/>
              </a:rPr>
              <a:t>胸部冲击法</a:t>
            </a:r>
            <a:endParaRPr lang="en-US" altLang="zh-CN" sz="2800" b="1" dirty="0">
              <a:solidFill>
                <a:srgbClr val="FF0000"/>
              </a:solidFill>
              <a:latin typeface="微软雅黑" panose="020B0503020204020204" charset="-122"/>
              <a:ea typeface="微软雅黑" panose="020B0503020204020204" charset="-122"/>
            </a:endParaRPr>
          </a:p>
          <a:p>
            <a:pPr indent="304800">
              <a:lnSpc>
                <a:spcPts val="3500"/>
              </a:lnSpc>
            </a:pPr>
            <a:r>
              <a:rPr lang="zh-CN" altLang="en-US" sz="2800" b="1" dirty="0">
                <a:solidFill>
                  <a:srgbClr val="404040"/>
                </a:solidFill>
                <a:latin typeface="微软雅黑" panose="020B0503020204020204" charset="-122"/>
                <a:ea typeface="宋体" panose="02010600030101010101" pitchFamily="2" charset="-122"/>
                <a:sym typeface="+mn-ea"/>
              </a:rPr>
              <a:t>适用于</a:t>
            </a:r>
            <a:r>
              <a:rPr lang="en-US" altLang="zh-CN" sz="2800" b="1" dirty="0">
                <a:solidFill>
                  <a:srgbClr val="404040"/>
                </a:solidFill>
                <a:latin typeface="微软雅黑" panose="020B0503020204020204" charset="-122"/>
                <a:ea typeface="微软雅黑" panose="020B0503020204020204" charset="-122"/>
                <a:sym typeface="+mn-ea"/>
              </a:rPr>
              <a:t>5</a:t>
            </a:r>
            <a:r>
              <a:rPr lang="zh-CN" altLang="en-US" sz="2800" b="1" dirty="0">
                <a:solidFill>
                  <a:srgbClr val="404040"/>
                </a:solidFill>
                <a:latin typeface="微软雅黑" panose="020B0503020204020204" charset="-122"/>
                <a:ea typeface="宋体" panose="02010600030101010101" pitchFamily="2" charset="-122"/>
                <a:sym typeface="+mn-ea"/>
              </a:rPr>
              <a:t>次背部叩击法不能解除气道梗阻的     伤病员。</a:t>
            </a:r>
            <a:endParaRPr lang="en-US" altLang="en-US" sz="2800" dirty="0">
              <a:latin typeface="Arial" panose="020B0604020202020204" pitchFamily="34" charset="0"/>
              <a:ea typeface="宋体" panose="02010600030101010101" pitchFamily="2" charset="-122"/>
            </a:endParaRPr>
          </a:p>
        </p:txBody>
      </p:sp>
    </p:spTree>
    <p:custDataLst>
      <p:tags r:id="rId3"/>
    </p:custData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5955" name="图片 75"/>
          <p:cNvPicPr>
            <a:picLocks noChangeAspect="1" noChangeArrowheads="1"/>
          </p:cNvPicPr>
          <p:nvPr/>
        </p:nvPicPr>
        <p:blipFill>
          <a:blip r:embed="rId1"/>
          <a:srcRect/>
          <a:stretch>
            <a:fillRect/>
          </a:stretch>
        </p:blipFill>
        <p:spPr bwMode="auto">
          <a:xfrm>
            <a:off x="2285984" y="3000372"/>
            <a:ext cx="4176712" cy="284162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9938" name="Text Box 4"/>
          <p:cNvSpPr txBox="1"/>
          <p:nvPr/>
        </p:nvSpPr>
        <p:spPr>
          <a:xfrm>
            <a:off x="3132138" y="5876925"/>
            <a:ext cx="2376487" cy="460375"/>
          </a:xfrm>
          <a:prstGeom prst="rect">
            <a:avLst/>
          </a:prstGeom>
          <a:noFill/>
          <a:ln w="9525">
            <a:noFill/>
          </a:ln>
        </p:spPr>
        <p:txBody>
          <a:bodyPr anchor="t">
            <a:spAutoFit/>
          </a:bodyPr>
          <a:p>
            <a:pPr algn="ctr" defTabSz="914400">
              <a:spcBef>
                <a:spcPct val="50000"/>
              </a:spcBef>
            </a:pPr>
            <a:r>
              <a:rPr lang="zh-CN" altLang="en-US" sz="2400" b="1" dirty="0">
                <a:solidFill>
                  <a:srgbClr val="404040"/>
                </a:solidFill>
                <a:latin typeface="微软雅黑" panose="020B0503020204020204" charset="-122"/>
                <a:ea typeface="微软雅黑" panose="020B0503020204020204" charset="-122"/>
              </a:rPr>
              <a:t>婴儿胸部按压 </a:t>
            </a:r>
            <a:endParaRPr lang="zh-CN" altLang="en-US" sz="2400" b="1" dirty="0">
              <a:solidFill>
                <a:srgbClr val="404040"/>
              </a:solidFill>
              <a:latin typeface="微软雅黑" panose="020B0503020204020204" charset="-122"/>
              <a:ea typeface="微软雅黑" panose="020B0503020204020204" charset="-122"/>
            </a:endParaRPr>
          </a:p>
        </p:txBody>
      </p:sp>
      <p:sp>
        <p:nvSpPr>
          <p:cNvPr id="39939"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a:fld id="{9A0DB2DC-4C9A-4742-B13C-FB6460FD3503}" type="slidenum">
              <a:rPr lang="zh-CN" altLang="en-US" sz="1200" dirty="0">
                <a:solidFill>
                  <a:srgbClr val="898989"/>
                </a:solidFill>
                <a:latin typeface="Franklin Gothic Book" panose="020B0503020102020204"/>
                <a:ea typeface="黑体" panose="02010609060101010101" pitchFamily="49" charset="-122"/>
              </a:rPr>
            </a:fld>
            <a:endParaRPr lang="zh-CN" altLang="en-US" sz="1200" dirty="0">
              <a:solidFill>
                <a:srgbClr val="898989"/>
              </a:solidFill>
              <a:latin typeface="Franklin Gothic Book" panose="020B0503020102020204"/>
              <a:ea typeface="黑体" panose="02010609060101010101" pitchFamily="49" charset="-122"/>
            </a:endParaRPr>
          </a:p>
        </p:txBody>
      </p:sp>
      <p:sp>
        <p:nvSpPr>
          <p:cNvPr id="39940" name="页脚占位符 5"/>
          <p:cNvSpPr>
            <a:spLocks noGrp="1"/>
          </p:cNvSpPr>
          <p:nvPr>
            <p:ph type="ftr" sz="quarter" idx="11"/>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ctr" defTabSz="914400"/>
            <a:endParaRPr lang="zh-CN" altLang="en-US" sz="1200">
              <a:solidFill>
                <a:srgbClr val="898989"/>
              </a:solidFill>
              <a:ea typeface="仿宋_GB2312" pitchFamily="1" charset="-122"/>
            </a:endParaRPr>
          </a:p>
        </p:txBody>
      </p:sp>
      <p:sp>
        <p:nvSpPr>
          <p:cNvPr id="39941" name="文本框 1"/>
          <p:cNvSpPr txBox="1"/>
          <p:nvPr/>
        </p:nvSpPr>
        <p:spPr>
          <a:xfrm>
            <a:off x="390525" y="652463"/>
            <a:ext cx="7966075" cy="1885950"/>
          </a:xfrm>
          <a:prstGeom prst="rect">
            <a:avLst/>
          </a:prstGeom>
          <a:noFill/>
          <a:ln w="9525">
            <a:noFill/>
          </a:ln>
        </p:spPr>
        <p:txBody>
          <a:bodyPr wrap="square" anchor="t">
            <a:spAutoFit/>
          </a:bodyPr>
          <a:p>
            <a:pPr defTabSz="914400">
              <a:lnSpc>
                <a:spcPts val="3500"/>
              </a:lnSpc>
            </a:pPr>
            <a:r>
              <a:rPr lang="en-US" altLang="zh-CN" sz="2400" b="1" dirty="0">
                <a:solidFill>
                  <a:srgbClr val="FF0000"/>
                </a:solidFill>
                <a:latin typeface="微软雅黑" panose="020B0503020204020204" charset="-122"/>
                <a:ea typeface="微软雅黑" panose="020B0503020204020204" charset="-122"/>
                <a:sym typeface="微软雅黑" panose="020B0503020204020204" charset="-122"/>
              </a:rPr>
              <a:t>3.</a:t>
            </a:r>
            <a:r>
              <a:rPr lang="zh-CN" altLang="en-US" sz="2400" b="1" dirty="0">
                <a:solidFill>
                  <a:srgbClr val="FF0000"/>
                </a:solidFill>
                <a:latin typeface="微软雅黑" panose="020B0503020204020204" charset="-122"/>
                <a:ea typeface="微软雅黑" panose="020B0503020204020204" charset="-122"/>
                <a:sym typeface="微软雅黑" panose="020B0503020204020204" charset="-122"/>
              </a:rPr>
              <a:t>胸部按压法</a:t>
            </a:r>
            <a:endParaRPr lang="zh-CN" altLang="en-US" sz="2400" b="1" dirty="0">
              <a:solidFill>
                <a:srgbClr val="FF0000"/>
              </a:solidFill>
              <a:latin typeface="微软雅黑" panose="020B0503020204020204" charset="-122"/>
              <a:ea typeface="微软雅黑" panose="020B0503020204020204" charset="-122"/>
            </a:endParaRPr>
          </a:p>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适用于无意识、无呼吸、无心跳或是在背部叩击和胸部冲击实施中发生意识丧失的婴儿。</a:t>
            </a:r>
            <a:endParaRPr lang="zh-CN" altLang="en-US" sz="2400" b="1" dirty="0">
              <a:solidFill>
                <a:srgbClr val="404040"/>
              </a:solidFill>
              <a:latin typeface="微软雅黑" panose="020B0503020204020204" charset="-122"/>
              <a:ea typeface="微软雅黑" panose="020B0503020204020204" charset="-122"/>
            </a:endParaRPr>
          </a:p>
          <a:p>
            <a:pPr defTabSz="914400">
              <a:lnSpc>
                <a:spcPts val="3500"/>
              </a:lnSpc>
            </a:pP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按压方法同婴儿心肺复苏法。</a:t>
            </a:r>
            <a:endParaRPr lang="zh-CN" altLang="en-US" sz="2400">
              <a:latin typeface="Arial" panose="020B0604020202020204" pitchFamily="34" charset="0"/>
              <a:ea typeface="宋体" panose="02010600030101010101" pitchFamily="2" charset="-122"/>
            </a:endParaRPr>
          </a:p>
        </p:txBody>
      </p:sp>
    </p:spTree>
    <p:custDataLst>
      <p:tags r:id="rId2"/>
    </p:custData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Rectangle 5"/>
          <p:cNvSpPr/>
          <p:nvPr/>
        </p:nvSpPr>
        <p:spPr>
          <a:xfrm>
            <a:off x="6386513" y="3657600"/>
            <a:ext cx="527050" cy="274638"/>
          </a:xfrm>
          <a:prstGeom prst="rect">
            <a:avLst/>
          </a:prstGeom>
          <a:noFill/>
          <a:ln w="9525">
            <a:noFill/>
          </a:ln>
        </p:spPr>
        <p:txBody>
          <a:bodyPr wrap="none" anchor="ctr">
            <a:spAutoFit/>
          </a:bodyPr>
          <a:p>
            <a:pPr algn="ctr"/>
            <a:r>
              <a:rPr lang="zh-CN" altLang="en-US" sz="1200">
                <a:solidFill>
                  <a:srgbClr val="FF0000"/>
                </a:solidFill>
                <a:latin typeface="Times New Roman" panose="02020603050405020304" pitchFamily="18" charset="0"/>
                <a:ea typeface="宋体" panose="02010600030101010101" pitchFamily="2" charset="-122"/>
              </a:rPr>
              <a:t>         </a:t>
            </a:r>
            <a:endParaRPr lang="zh-CN" altLang="en-US" sz="1200">
              <a:solidFill>
                <a:srgbClr val="FF0000"/>
              </a:solidFill>
              <a:latin typeface="Times New Roman" panose="02020603050405020304" pitchFamily="18" charset="0"/>
              <a:ea typeface="宋体" panose="02010600030101010101" pitchFamily="2" charset="-122"/>
            </a:endParaRPr>
          </a:p>
        </p:txBody>
      </p:sp>
      <p:sp>
        <p:nvSpPr>
          <p:cNvPr id="40962" name="灯片编号占位符 12"/>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fld id="{9A0DB2DC-4C9A-4742-B13C-FB6460FD3503}" type="slidenum">
              <a:rPr lang="zh-CN" altLang="en-US" sz="1200">
                <a:solidFill>
                  <a:srgbClr val="898989"/>
                </a:solidFill>
                <a:latin typeface="Franklin Gothic Book" panose="020B0503020102020204" pitchFamily="34" charset="0"/>
                <a:ea typeface="黑体" panose="02010609060101010101" pitchFamily="49" charset="-122"/>
              </a:rPr>
            </a:fld>
            <a:endParaRPr lang="zh-CN" altLang="en-US" sz="1200">
              <a:solidFill>
                <a:srgbClr val="898989"/>
              </a:solidFill>
              <a:latin typeface="Franklin Gothic Book" panose="020B0503020102020204" pitchFamily="34" charset="0"/>
              <a:ea typeface="黑体" panose="02010609060101010101" pitchFamily="49" charset="-122"/>
            </a:endParaRPr>
          </a:p>
        </p:txBody>
      </p:sp>
      <p:sp>
        <p:nvSpPr>
          <p:cNvPr id="4" name="TextBox 8"/>
          <p:cNvSpPr txBox="1"/>
          <p:nvPr/>
        </p:nvSpPr>
        <p:spPr bwMode="auto">
          <a:xfrm>
            <a:off x="550863" y="1112838"/>
            <a:ext cx="2211388" cy="492125"/>
          </a:xfrm>
          <a:prstGeom prst="rect">
            <a:avLst/>
          </a:prstGeom>
          <a:solidFill>
            <a:schemeClr val="accent2">
              <a:lumMod val="75000"/>
            </a:schemeClr>
          </a:solidFill>
        </p:spPr>
        <p:txBody>
          <a:bodyPr wrap="square" lIns="0" tIns="0" rIns="0" bIns="0" anchor="ctr">
            <a:spAutoFit/>
          </a:bodyPr>
          <a:lstStyle/>
          <a:p>
            <a:pPr>
              <a:buFont typeface="Arial" panose="020B0604020202020204" pitchFamily="34" charset="0"/>
              <a:buNone/>
              <a:defRPr/>
            </a:pPr>
            <a:r>
              <a:rPr lang="en-US" altLang="zh-CN" sz="3200" noProof="1">
                <a:solidFill>
                  <a:srgbClr val="FFFF00"/>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  </a:t>
            </a:r>
            <a:r>
              <a:rPr lang="zh-CN" altLang="en-US" sz="3200" noProof="1">
                <a:solidFill>
                  <a:srgbClr val="FFFF00"/>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rPr>
              <a:t>小结</a:t>
            </a:r>
            <a:endParaRPr lang="zh-CN" altLang="en-US" sz="3200" noProof="1">
              <a:solidFill>
                <a:srgbClr val="FFFF00"/>
              </a:solidFill>
              <a:effectLst>
                <a:outerShdw blurRad="50800" dist="38100" dir="2700000" algn="tl" rotWithShape="0">
                  <a:prstClr val="black">
                    <a:alpha val="40000"/>
                  </a:prstClr>
                </a:outerShdw>
              </a:effectLst>
              <a:latin typeface="Arial" panose="020B0604020202020204" pitchFamily="34" charset="0"/>
              <a:ea typeface="微软雅黑" panose="020B0503020204020204" charset="-122"/>
              <a:cs typeface="+mn-ea"/>
              <a:sym typeface="Arial" panose="020B0604020202020204" pitchFamily="34" charset="0"/>
            </a:endParaRPr>
          </a:p>
        </p:txBody>
      </p:sp>
      <p:sp>
        <p:nvSpPr>
          <p:cNvPr id="2" name="矩形 1"/>
          <p:cNvSpPr/>
          <p:nvPr/>
        </p:nvSpPr>
        <p:spPr>
          <a:xfrm>
            <a:off x="554038" y="2100263"/>
            <a:ext cx="3859213"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1.</a:t>
            </a:r>
            <a:r>
              <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识别气道异物梗阻</a:t>
            </a:r>
            <a:endPar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endParaRPr>
          </a:p>
        </p:txBody>
      </p:sp>
      <p:sp>
        <p:nvSpPr>
          <p:cNvPr id="6" name="矩形 5"/>
          <p:cNvSpPr/>
          <p:nvPr/>
        </p:nvSpPr>
        <p:spPr>
          <a:xfrm>
            <a:off x="560388" y="3173413"/>
            <a:ext cx="3859213"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2.</a:t>
            </a:r>
            <a:r>
              <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掌握“海氏手法”</a:t>
            </a:r>
            <a:endPar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endParaRPr>
          </a:p>
        </p:txBody>
      </p:sp>
      <p:sp>
        <p:nvSpPr>
          <p:cNvPr id="7" name="矩形 6"/>
          <p:cNvSpPr/>
          <p:nvPr/>
        </p:nvSpPr>
        <p:spPr>
          <a:xfrm>
            <a:off x="550863" y="4384675"/>
            <a:ext cx="8350250" cy="584200"/>
          </a:xfrm>
          <a:prstGeom prst="rect">
            <a:avLst/>
          </a:prstGeom>
        </p:spPr>
        <p:txBody>
          <a:bodyPr wrap="none">
            <a:spAutoFit/>
          </a:bodyPr>
          <a:lstStyle/>
          <a:p>
            <a:pPr eaLnBrk="1" fontAlgn="base" hangingPunct="1">
              <a:buFont typeface="Arial" panose="020B0604020202020204" pitchFamily="34" charset="0"/>
              <a:buNone/>
              <a:defRPr/>
            </a:pPr>
            <a:r>
              <a:rPr lang="en-US" altLang="zh-CN"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3.</a:t>
            </a:r>
            <a:r>
              <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rPr>
              <a:t>能够对发生气道异物梗阻人群立刻进行急救</a:t>
            </a:r>
            <a:endParaRPr lang="zh-CN" altLang="en-US" sz="3200" b="1" strike="noStrike" noProof="1">
              <a:solidFill>
                <a:srgbClr val="FF0000"/>
              </a:solidFill>
              <a:effectLst>
                <a:outerShdw blurRad="50800" dist="50800" dir="5400000" algn="ctr" rotWithShape="0">
                  <a:srgbClr val="000000">
                    <a:alpha val="0"/>
                  </a:srgbClr>
                </a:outerShdw>
              </a:effectLst>
              <a:latin typeface="黑体" panose="02010609060101010101" pitchFamily="49" charset="-122"/>
              <a:ea typeface="黑体" panose="02010609060101010101" pitchFamily="49" charset="-122"/>
              <a:cs typeface="+mn-ea"/>
              <a:sym typeface="+mn-ea"/>
            </a:endParaRPr>
          </a:p>
        </p:txBody>
      </p:sp>
    </p:spTree>
    <p:custDataLst>
      <p:tags r:id="rId1"/>
    </p:custData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文本框 99"/>
          <p:cNvSpPr txBox="1"/>
          <p:nvPr/>
        </p:nvSpPr>
        <p:spPr>
          <a:xfrm>
            <a:off x="606425" y="1190625"/>
            <a:ext cx="8264525" cy="3968750"/>
          </a:xfrm>
          <a:prstGeom prst="rect">
            <a:avLst/>
          </a:prstGeom>
          <a:noFill/>
          <a:ln w="9525">
            <a:noFill/>
          </a:ln>
        </p:spPr>
        <p:txBody>
          <a:bodyPr anchor="t">
            <a:spAutoFit/>
          </a:bodyPr>
          <a:p>
            <a:r>
              <a:rPr lang="en-US" altLang="zh-CN" sz="3600" dirty="0">
                <a:solidFill>
                  <a:srgbClr val="191919"/>
                </a:solidFill>
                <a:latin typeface="华文中宋" panose="02010600040101010101" pitchFamily="2" charset="-122"/>
                <a:ea typeface="华文中宋" panose="02010600040101010101" pitchFamily="2" charset="-122"/>
              </a:rPr>
              <a:t>“</a:t>
            </a:r>
            <a:r>
              <a:rPr lang="zh-CN" altLang="en-US" sz="3600" dirty="0">
                <a:solidFill>
                  <a:srgbClr val="191919"/>
                </a:solidFill>
                <a:latin typeface="华文中宋" panose="02010600040101010101" pitchFamily="2" charset="-122"/>
                <a:ea typeface="华文中宋" panose="02010600040101010101" pitchFamily="2" charset="-122"/>
              </a:rPr>
              <a:t>我的研究兴趣在治病救人，而不是做科学实验。就像我父母从小教我：</a:t>
            </a:r>
            <a:endParaRPr lang="zh-CN" altLang="en-US" sz="3600" dirty="0">
              <a:solidFill>
                <a:srgbClr val="191919"/>
              </a:solidFill>
              <a:latin typeface="华文中宋" panose="02010600040101010101" pitchFamily="2" charset="-122"/>
              <a:ea typeface="华文中宋" panose="02010600040101010101" pitchFamily="2" charset="-122"/>
            </a:endParaRPr>
          </a:p>
          <a:p>
            <a:r>
              <a:rPr lang="zh-CN" altLang="en-US" sz="3600" dirty="0">
                <a:solidFill>
                  <a:srgbClr val="191919"/>
                </a:solidFill>
                <a:latin typeface="华文中宋" panose="02010600040101010101" pitchFamily="2" charset="-122"/>
                <a:ea typeface="华文中宋" panose="02010600040101010101" pitchFamily="2" charset="-122"/>
              </a:rPr>
              <a:t>    </a:t>
            </a:r>
            <a:r>
              <a:rPr lang="zh-CN" altLang="en-US" sz="3600" dirty="0">
                <a:solidFill>
                  <a:srgbClr val="FF0000"/>
                </a:solidFill>
                <a:latin typeface="华文中宋" panose="02010600040101010101" pitchFamily="2" charset="-122"/>
                <a:ea typeface="华文中宋" panose="02010600040101010101" pitchFamily="2" charset="-122"/>
              </a:rPr>
              <a:t>我们每个人都有回馈他人的义务。真正的幸福在于给予和付出</a:t>
            </a:r>
            <a:r>
              <a:rPr lang="zh-CN" altLang="en-US" sz="3600" dirty="0">
                <a:solidFill>
                  <a:srgbClr val="191919"/>
                </a:solidFill>
                <a:latin typeface="华文中宋" panose="02010600040101010101" pitchFamily="2" charset="-122"/>
                <a:ea typeface="华文中宋" panose="02010600040101010101" pitchFamily="2" charset="-122"/>
              </a:rPr>
              <a:t>。”</a:t>
            </a:r>
            <a:br>
              <a:rPr lang="zh-CN" altLang="en-US" sz="3600" dirty="0">
                <a:solidFill>
                  <a:srgbClr val="191919"/>
                </a:solidFill>
                <a:latin typeface="华文中宋" panose="02010600040101010101" pitchFamily="2" charset="-122"/>
                <a:ea typeface="华文中宋" panose="02010600040101010101" pitchFamily="2" charset="-122"/>
              </a:rPr>
            </a:br>
            <a:r>
              <a:rPr lang="zh-CN" altLang="en-US" sz="3600" dirty="0">
                <a:solidFill>
                  <a:srgbClr val="191919"/>
                </a:solidFill>
                <a:latin typeface="华文中宋" panose="02010600040101010101" pitchFamily="2" charset="-122"/>
                <a:ea typeface="华文中宋" panose="02010600040101010101" pitchFamily="2" charset="-122"/>
              </a:rPr>
              <a:t>                   </a:t>
            </a:r>
            <a:endParaRPr lang="zh-CN" altLang="en-US" sz="3600" dirty="0">
              <a:solidFill>
                <a:srgbClr val="191919"/>
              </a:solidFill>
              <a:latin typeface="华文中宋" panose="02010600040101010101" pitchFamily="2" charset="-122"/>
              <a:ea typeface="华文中宋" panose="02010600040101010101" pitchFamily="2" charset="-122"/>
            </a:endParaRPr>
          </a:p>
          <a:p>
            <a:r>
              <a:rPr lang="zh-CN" altLang="en-US" sz="3600" dirty="0">
                <a:solidFill>
                  <a:srgbClr val="191919"/>
                </a:solidFill>
                <a:latin typeface="华文中宋" panose="02010600040101010101" pitchFamily="2" charset="-122"/>
                <a:ea typeface="华文中宋" panose="02010600040101010101" pitchFamily="2" charset="-122"/>
              </a:rPr>
              <a:t>                           </a:t>
            </a:r>
            <a:endParaRPr lang="zh-CN" altLang="en-US" sz="3600" dirty="0">
              <a:solidFill>
                <a:srgbClr val="191919"/>
              </a:solidFill>
              <a:latin typeface="华文中宋" panose="02010600040101010101" pitchFamily="2" charset="-122"/>
              <a:ea typeface="华文中宋" panose="02010600040101010101" pitchFamily="2" charset="-122"/>
            </a:endParaRPr>
          </a:p>
          <a:p>
            <a:r>
              <a:rPr lang="zh-CN" altLang="en-US" sz="3600" dirty="0">
                <a:solidFill>
                  <a:srgbClr val="191919"/>
                </a:solidFill>
                <a:latin typeface="华文中宋" panose="02010600040101010101" pitchFamily="2" charset="-122"/>
                <a:ea typeface="华文中宋" panose="02010600040101010101" pitchFamily="2" charset="-122"/>
              </a:rPr>
              <a:t>                           </a:t>
            </a:r>
            <a:r>
              <a:rPr lang="en-US" altLang="zh-CN" sz="3600" dirty="0">
                <a:solidFill>
                  <a:srgbClr val="191919"/>
                </a:solidFill>
                <a:latin typeface="华文中宋" panose="02010600040101010101" pitchFamily="2" charset="-122"/>
                <a:ea typeface="华文中宋" panose="02010600040101010101" pitchFamily="2" charset="-122"/>
              </a:rPr>
              <a:t>——</a:t>
            </a:r>
            <a:r>
              <a:rPr lang="zh-CN" altLang="en-US" sz="3600" dirty="0">
                <a:solidFill>
                  <a:srgbClr val="191919"/>
                </a:solidFill>
                <a:latin typeface="华文中宋" panose="02010600040101010101" pitchFamily="2" charset="-122"/>
                <a:ea typeface="华文中宋" panose="02010600040101010101" pitchFamily="2" charset="-122"/>
              </a:rPr>
              <a:t>海姆立克医生</a:t>
            </a:r>
            <a:endParaRPr lang="zh-CN" altLang="en-US" sz="3600" dirty="0">
              <a:latin typeface="华文中宋" panose="02010600040101010101" pitchFamily="2" charset="-122"/>
              <a:ea typeface="华文中宋" panose="02010600040101010101" pitchFamily="2" charset="-122"/>
            </a:endParaRPr>
          </a:p>
        </p:txBody>
      </p:sp>
      <p:pic>
        <p:nvPicPr>
          <p:cNvPr id="2" name="图片 1" descr="QQ图片20171225225903"/>
          <p:cNvPicPr>
            <a:picLocks noChangeAspect="1"/>
          </p:cNvPicPr>
          <p:nvPr/>
        </p:nvPicPr>
        <p:blipFill>
          <a:blip r:embed="rId1"/>
          <a:srcRect l="-2155" t="2891" r="2155" b="-2891"/>
          <a:stretch>
            <a:fillRect/>
          </a:stretch>
        </p:blipFill>
        <p:spPr>
          <a:xfrm>
            <a:off x="758825" y="3926202"/>
            <a:ext cx="3566160" cy="2437768"/>
          </a:xfrm>
          <a:prstGeom prst="teardrop">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127958" y="2903312"/>
            <a:ext cx="2888084" cy="783590"/>
          </a:xfrm>
          <a:prstGeom prst="rect">
            <a:avLst/>
          </a:prstGeom>
        </p:spPr>
        <p:txBody>
          <a:bodyPr wrap="square">
            <a:spAutoFit/>
          </a:bodyPr>
          <a:lstStyle/>
          <a:p>
            <a:pPr algn="ctr">
              <a:lnSpc>
                <a:spcPct val="150000"/>
              </a:lnSpc>
              <a:spcAft>
                <a:spcPts val="600"/>
              </a:spcAft>
              <a:buClr>
                <a:schemeClr val="accent1"/>
              </a:buClr>
            </a:pPr>
            <a:r>
              <a:rPr lang="zh-CN" altLang="en-US" sz="3000" b="1" dirty="0">
                <a:solidFill>
                  <a:srgbClr val="FF0000"/>
                </a:solidFill>
                <a:latin typeface="微软雅黑" panose="020B0503020204020204" charset="-122"/>
                <a:ea typeface="微软雅黑" panose="020B0503020204020204" charset="-122"/>
                <a:cs typeface="微软雅黑" panose="020B0503020204020204" charset="-122"/>
              </a:rPr>
              <a:t>什么是</a:t>
            </a:r>
            <a:r>
              <a:rPr lang="en-US" altLang="zh-CN" sz="3000" b="1" dirty="0">
                <a:solidFill>
                  <a:srgbClr val="FF0000"/>
                </a:solidFill>
                <a:latin typeface="微软雅黑" panose="020B0503020204020204" charset="-122"/>
                <a:ea typeface="微软雅黑" panose="020B0503020204020204" charset="-122"/>
                <a:cs typeface="微软雅黑" panose="020B0503020204020204" charset="-122"/>
              </a:rPr>
              <a:t>CPR</a:t>
            </a:r>
            <a:endParaRPr lang="en-US" altLang="zh-CN" sz="30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8" name="矩形 27"/>
          <p:cNvSpPr/>
          <p:nvPr/>
        </p:nvSpPr>
        <p:spPr>
          <a:xfrm>
            <a:off x="3815622" y="2728852"/>
            <a:ext cx="1512756" cy="114300"/>
          </a:xfrm>
          <a:prstGeom prst="rect">
            <a:avLst/>
          </a:prstGeom>
        </p:spPr>
        <p:txBody>
          <a:bodyPr wrap="square">
            <a:spAutoFit/>
          </a:bodyPr>
          <a:lstStyle/>
          <a:p>
            <a:pPr algn="ctr">
              <a:lnSpc>
                <a:spcPct val="150000"/>
              </a:lnSpc>
              <a:spcAft>
                <a:spcPts val="600"/>
              </a:spcAft>
              <a:buClr>
                <a:schemeClr val="accent1"/>
              </a:buClr>
            </a:pPr>
            <a:r>
              <a:rPr lang="en-US" altLang="zh-CN" sz="100" dirty="0" smtClean="0">
                <a:solidFill>
                  <a:srgbClr val="5A6478"/>
                </a:solidFill>
                <a:latin typeface="+mj-ea"/>
                <a:ea typeface="+mj-ea"/>
              </a:rPr>
              <a:t>PART TWO</a:t>
            </a:r>
            <a:endParaRPr lang="zh-CN" altLang="en-US" sz="100" dirty="0">
              <a:solidFill>
                <a:srgbClr val="5A6478"/>
              </a:solidFill>
              <a:latin typeface="+mj-ea"/>
              <a:ea typeface="+mj-ea"/>
            </a:endParaRPr>
          </a:p>
        </p:txBody>
      </p:sp>
      <p:cxnSp>
        <p:nvCxnSpPr>
          <p:cNvPr id="30" name="直接连接符 29"/>
          <p:cNvCxnSpPr/>
          <p:nvPr/>
        </p:nvCxnSpPr>
        <p:spPr>
          <a:xfrm>
            <a:off x="3181818" y="3771287"/>
            <a:ext cx="2780365"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2" name="十字形 31"/>
          <p:cNvSpPr/>
          <p:nvPr/>
        </p:nvSpPr>
        <p:spPr>
          <a:xfrm>
            <a:off x="3715481" y="2816315"/>
            <a:ext cx="200282" cy="200282"/>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3" name="十字形 32"/>
          <p:cNvSpPr/>
          <p:nvPr/>
        </p:nvSpPr>
        <p:spPr>
          <a:xfrm>
            <a:off x="5227313" y="2099653"/>
            <a:ext cx="114046" cy="114046"/>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4" name="任意多边形 33"/>
          <p:cNvSpPr/>
          <p:nvPr/>
        </p:nvSpPr>
        <p:spPr bwMode="auto">
          <a:xfrm>
            <a:off x="4026715" y="1447432"/>
            <a:ext cx="1090571" cy="125666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68580" tIns="34290" rIns="68580" bIns="34290" numCol="1" anchor="t" anchorCtr="0" compatLnSpc="1">
            <a:noAutofit/>
          </a:bodyPr>
          <a:lstStyle/>
          <a:p>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bldLst>
      <p:bldP spid="27" grpId="0"/>
      <p:bldP spid="28" grpId="0"/>
      <p:bldP spid="32" grpId="0" bldLvl="0" animBg="1"/>
      <p:bldP spid="33" grpId="0" bldLvl="0" animBg="1"/>
      <p:bldP spid="34" grpId="0" bldLvl="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193" name="内容占位符 138241" descr="桥"/>
          <p:cNvPicPr>
            <a:picLocks noGrp="1" noChangeAspect="1"/>
          </p:cNvPicPr>
          <p:nvPr>
            <p:ph idx="4294967295"/>
          </p:nvPr>
        </p:nvPicPr>
        <p:blipFill>
          <a:blip r:embed="rId1"/>
          <a:stretch>
            <a:fillRect/>
          </a:stretch>
        </p:blipFill>
        <p:spPr>
          <a:xfrm>
            <a:off x="0" y="0"/>
            <a:ext cx="9601200" cy="8229600"/>
          </a:xfrm>
          <a:effectLst>
            <a:outerShdw dist="35921" dir="2699999" algn="ctr" rotWithShape="0">
              <a:schemeClr val="bg2"/>
            </a:outerShdw>
          </a:effectLst>
        </p:spPr>
      </p:pic>
      <p:sp>
        <p:nvSpPr>
          <p:cNvPr id="138243" name="矩形 138242"/>
          <p:cNvSpPr/>
          <p:nvPr/>
        </p:nvSpPr>
        <p:spPr>
          <a:xfrm>
            <a:off x="3167063" y="2781300"/>
            <a:ext cx="5976938" cy="2530475"/>
          </a:xfrm>
          <a:prstGeom prst="rect">
            <a:avLst/>
          </a:prstGeom>
          <a:noFill/>
          <a:ln w="9525">
            <a:noFill/>
          </a:ln>
        </p:spPr>
        <p:txBody>
          <a:bodyPr>
            <a:spAutoFit/>
          </a:bodyPr>
          <a:p>
            <a:pPr fontAlgn="base"/>
            <a:r>
              <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方正舒体" panose="02010601030101010101" pitchFamily="2" charset="-122"/>
                <a:cs typeface="+mn-cs"/>
              </a:rPr>
              <a:t>珍惜生命</a:t>
            </a:r>
            <a:endPar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方正舒体" panose="02010601030101010101" pitchFamily="2" charset="-122"/>
            </a:endParaRPr>
          </a:p>
          <a:p>
            <a:pPr fontAlgn="base"/>
            <a:endParaRPr lang="zh-CN" altLang="en-US" sz="1600" strike="noStrike" noProof="1" dirty="0">
              <a:solidFill>
                <a:srgbClr val="FF0000"/>
              </a:solidFill>
              <a:effectLst>
                <a:outerShdw blurRad="38100" dist="38100" dir="2700000">
                  <a:srgbClr val="C0C0C0"/>
                </a:outerShdw>
              </a:effectLst>
              <a:latin typeface="Arial" panose="020B0604020202020204" pitchFamily="34" charset="0"/>
              <a:ea typeface="方正舒体" panose="02010601030101010101" pitchFamily="2" charset="-122"/>
            </a:endParaRPr>
          </a:p>
          <a:p>
            <a:pPr fontAlgn="base"/>
            <a:r>
              <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方正舒体" panose="02010601030101010101" pitchFamily="2" charset="-122"/>
                <a:cs typeface="+mn-cs"/>
              </a:rPr>
              <a:t>救人救己</a:t>
            </a:r>
            <a:r>
              <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华文新魏" panose="02010800040101010101" pitchFamily="2" charset="-122"/>
                <a:cs typeface="+mn-cs"/>
              </a:rPr>
              <a:t> </a:t>
            </a:r>
            <a:r>
              <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华文宋体" panose="02010600040101010101" pitchFamily="2" charset="-122"/>
                <a:cs typeface="+mn-cs"/>
              </a:rPr>
              <a:t>！ </a:t>
            </a:r>
            <a:endParaRPr lang="zh-CN" altLang="en-US" sz="7200" strike="noStrike" noProof="1" dirty="0">
              <a:solidFill>
                <a:srgbClr val="FF0000"/>
              </a:solidFill>
              <a:effectLst>
                <a:outerShdw blurRad="38100" dist="38100" dir="2700000">
                  <a:srgbClr val="C0C0C0"/>
                </a:outerShdw>
              </a:effectLst>
              <a:latin typeface="Arial" panose="020B0604020202020204" pitchFamily="34" charset="0"/>
              <a:ea typeface="华文宋体" panose="02010600040101010101" pitchFamily="2" charset="-122"/>
            </a:endParaRPr>
          </a:p>
        </p:txBody>
      </p:sp>
      <p:pic>
        <p:nvPicPr>
          <p:cNvPr id="138244" name="图片 138243" descr="0225"/>
          <p:cNvPicPr>
            <a:picLocks noChangeAspect="1"/>
          </p:cNvPicPr>
          <p:nvPr/>
        </p:nvPicPr>
        <p:blipFill>
          <a:blip r:embed="rId2"/>
          <a:stretch>
            <a:fillRect/>
          </a:stretch>
        </p:blipFill>
        <p:spPr>
          <a:xfrm>
            <a:off x="611188" y="981075"/>
            <a:ext cx="2259012" cy="3429000"/>
          </a:xfrm>
          <a:prstGeom prst="rect">
            <a:avLst/>
          </a:prstGeom>
          <a:noFill/>
          <a:ln w="9525">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0"/>
                                  </p:iterate>
                                  <p:childTnLst>
                                    <p:set>
                                      <p:cBhvr>
                                        <p:cTn id="6" dur="1" fill="hold">
                                          <p:stCondLst>
                                            <p:cond delay="0"/>
                                          </p:stCondLst>
                                        </p:cTn>
                                        <p:tgtEl>
                                          <p:spTgt spid="138243"/>
                                        </p:tgtEl>
                                        <p:attrNameLst>
                                          <p:attrName>style.visibility</p:attrName>
                                        </p:attrNameLst>
                                      </p:cBhvr>
                                      <p:to>
                                        <p:strVal val="visible"/>
                                      </p:to>
                                    </p:set>
                                    <p:animEffect transition="in" filter="slide(fromBottom)">
                                      <p:cBhvr>
                                        <p:cTn id="7" dur="300"/>
                                        <p:tgtEl>
                                          <p:spTgt spid="138243"/>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9" presetClass="entr" presetSubtype="10" fill="hold" nodeType="clickEffect">
                                  <p:stCondLst>
                                    <p:cond delay="0"/>
                                  </p:stCondLst>
                                  <p:childTnLst>
                                    <p:set>
                                      <p:cBhvr>
                                        <p:cTn id="11" dur="1" fill="hold">
                                          <p:stCondLst>
                                            <p:cond delay="0"/>
                                          </p:stCondLst>
                                        </p:cTn>
                                        <p:tgtEl>
                                          <p:spTgt spid="138244"/>
                                        </p:tgtEl>
                                        <p:attrNameLst>
                                          <p:attrName>style.visibility</p:attrName>
                                        </p:attrNameLst>
                                      </p:cBhvr>
                                      <p:to>
                                        <p:strVal val="visible"/>
                                      </p:to>
                                    </p:set>
                                    <p:anim calcmode="lin" valueType="num">
                                      <p:cBhvr>
                                        <p:cTn id="12" dur="5000" fill="hold"/>
                                        <p:tgtEl>
                                          <p:spTgt spid="138244"/>
                                        </p:tgtEl>
                                        <p:attrNameLst>
                                          <p:attrName>ppt_w</p:attrName>
                                        </p:attrNameLst>
                                      </p:cBhvr>
                                      <p:tavLst>
                                        <p:tav tm="0" fmla="#ppt_w*sin(2.5*pi*$)">
                                          <p:val>
                                            <p:fltVal val="0.000000"/>
                                          </p:val>
                                        </p:tav>
                                        <p:tav tm="100000">
                                          <p:val>
                                            <p:fltVal val="1.000000"/>
                                          </p:val>
                                        </p:tav>
                                      </p:tavLst>
                                    </p:anim>
                                    <p:anim calcmode="lin" valueType="num">
                                      <p:cBhvr>
                                        <p:cTn id="13" dur="5000" fill="hold"/>
                                        <p:tgtEl>
                                          <p:spTgt spid="13824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9266" name="图片 139265" descr="9f841c48cace15fd044a85425563d274"/>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39267" name="矩形 139266"/>
          <p:cNvSpPr>
            <a:spLocks noTextEdit="1"/>
          </p:cNvSpPr>
          <p:nvPr/>
        </p:nvSpPr>
        <p:spPr>
          <a:xfrm>
            <a:off x="1939925" y="1412875"/>
            <a:ext cx="6049963" cy="2981325"/>
          </a:xfrm>
          <a:prstGeom prst="rect">
            <a:avLst/>
          </a:prstGeom>
        </p:spPr>
        <p:txBody>
          <a:bodyPr wrap="none" fromWordArt="1">
            <a:prstTxWarp prst="textWave2">
              <a:avLst>
                <a:gd name="adj1" fmla="val 13005"/>
                <a:gd name="adj2" fmla="val 0"/>
              </a:avLst>
            </a:prstTxWarp>
            <a:normAutofit/>
          </a:bodyPr>
          <a:p>
            <a:pPr algn="ctr"/>
            <a:r>
              <a:rPr lang="zh-CN" altLang="en-US" sz="4000">
                <a:ln w="9525" cap="sq" cmpd="sng">
                  <a:solidFill>
                    <a:srgbClr val="FFFF00"/>
                  </a:solidFill>
                  <a:prstDash val="solid"/>
                  <a:round/>
                  <a:headEnd type="none" w="med" len="med"/>
                  <a:tailEnd type="none" w="med" len="med"/>
                </a:ln>
                <a:solidFill>
                  <a:srgbClr val="FFFF00"/>
                </a:solidFill>
                <a:effectLst>
                  <a:outerShdw dist="53882" dir="2699999" algn="ctr" rotWithShape="0">
                    <a:srgbClr val="9999FF"/>
                  </a:outerShdw>
                </a:effectLst>
                <a:latin typeface="隶书" panose="02010509060101010101" pitchFamily="49" charset="-122"/>
                <a:ea typeface="隶书" panose="02010509060101010101" pitchFamily="49" charset="-122"/>
              </a:rPr>
              <a:t>谢谢！</a:t>
            </a:r>
            <a:endParaRPr lang="zh-CN" altLang="en-US" sz="4000">
              <a:ln w="9525" cap="sq" cmpd="sng">
                <a:solidFill>
                  <a:srgbClr val="FFFF00"/>
                </a:solidFill>
                <a:prstDash val="solid"/>
                <a:round/>
                <a:headEnd type="none" w="med" len="med"/>
                <a:tailEnd type="none" w="med" len="med"/>
              </a:ln>
              <a:solidFill>
                <a:srgbClr val="FFFF00"/>
              </a:solidFill>
              <a:effectLst>
                <a:outerShdw dist="53882" dir="2699999" algn="ctr" rotWithShape="0">
                  <a:srgbClr val="9999FF"/>
                </a:outerShdw>
              </a:effectLst>
              <a:latin typeface="隶书" panose="02010509060101010101" pitchFamily="49" charset="-122"/>
              <a:ea typeface="隶书" panose="02010509060101010101" pitchFamily="49" charset="-122"/>
            </a:endParaRPr>
          </a:p>
        </p:txBody>
      </p:sp>
      <p:grpSp>
        <p:nvGrpSpPr>
          <p:cNvPr id="137219" name="组合 139267"/>
          <p:cNvGrpSpPr/>
          <p:nvPr/>
        </p:nvGrpSpPr>
        <p:grpSpPr>
          <a:xfrm>
            <a:off x="0" y="1588"/>
            <a:ext cx="9142413" cy="6856412"/>
            <a:chOff x="0" y="0"/>
            <a:chExt cx="5760" cy="4320"/>
          </a:xfrm>
        </p:grpSpPr>
        <p:sp>
          <p:nvSpPr>
            <p:cNvPr id="13722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3722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3722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3722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37224"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additive="base">
                                        <p:cTn id="7" dur="500" fill="hold"/>
                                        <p:tgtEl>
                                          <p:spTgt spid="139266"/>
                                        </p:tgtEl>
                                        <p:attrNameLst>
                                          <p:attrName>ppt_x</p:attrName>
                                        </p:attrNameLst>
                                      </p:cBhvr>
                                      <p:tavLst>
                                        <p:tav tm="0">
                                          <p:val>
                                            <p:strVal val="#ppt_x"/>
                                          </p:val>
                                        </p:tav>
                                        <p:tav tm="100000">
                                          <p:val>
                                            <p:strVal val="#ppt_x"/>
                                          </p:val>
                                        </p:tav>
                                      </p:tavLst>
                                    </p:anim>
                                    <p:anim calcmode="lin" valueType="num">
                                      <p:cBhvr additive="base">
                                        <p:cTn id="8" dur="500" fill="hold"/>
                                        <p:tgtEl>
                                          <p:spTgt spid="1392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39266"/>
                                        </p:tgtEl>
                                        <p:attrNameLst>
                                          <p:attrName>style.visibility</p:attrName>
                                        </p:attrNameLst>
                                      </p:cBhvr>
                                      <p:to>
                                        <p:strVal val="visible"/>
                                      </p:to>
                                    </p:set>
                                    <p:animEffect transition="in" filter="blinds(horizontal)">
                                      <p:cBhvr>
                                        <p:cTn id="13" dur="500"/>
                                        <p:tgtEl>
                                          <p:spTgt spid="139266"/>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139267"/>
                                        </p:tgtEl>
                                        <p:attrNameLst>
                                          <p:attrName>style.visibility</p:attrName>
                                        </p:attrNameLst>
                                      </p:cBhvr>
                                      <p:to>
                                        <p:strVal val="visible"/>
                                      </p:to>
                                    </p:set>
                                    <p:anim calcmode="lin" valueType="num">
                                      <p:cBhvr additive="base">
                                        <p:cTn id="18" dur="5000" fill="hold"/>
                                        <p:tgtEl>
                                          <p:spTgt spid="139267"/>
                                        </p:tgtEl>
                                        <p:attrNameLst>
                                          <p:attrName>ppt_x</p:attrName>
                                        </p:attrNameLst>
                                      </p:cBhvr>
                                      <p:tavLst>
                                        <p:tav tm="0">
                                          <p:val>
                                            <p:strVal val="#ppt_x"/>
                                          </p:val>
                                        </p:tav>
                                        <p:tav tm="100000">
                                          <p:val>
                                            <p:strVal val="#ppt_x"/>
                                          </p:val>
                                        </p:tav>
                                      </p:tavLst>
                                    </p:anim>
                                    <p:anim calcmode="lin" valueType="num">
                                      <p:cBhvr additive="base">
                                        <p:cTn id="19" dur="5000" fill="hold"/>
                                        <p:tgtEl>
                                          <p:spTgt spid="13926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mph" presetSubtype="0" fill="hold" grpId="1" nodeType="clickEffect">
                                  <p:stCondLst>
                                    <p:cond delay="0"/>
                                  </p:stCondLst>
                                  <p:childTnLst>
                                    <p:animRot by="21600000">
                                      <p:cBhvr>
                                        <p:cTn id="23" dur="2000" fill="hold"/>
                                        <p:tgtEl>
                                          <p:spTgt spid="139267"/>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6" presetClass="exit" presetSubtype="0" fill="hold" grpId="2" nodeType="clickEffect">
                                  <p:stCondLst>
                                    <p:cond delay="0"/>
                                  </p:stCondLst>
                                  <p:childTnLst>
                                    <p:animEffect transition="out" filter="wipe(down)">
                                      <p:cBhvr>
                                        <p:cTn id="27" dur="180" accel="50000">
                                          <p:stCondLst>
                                            <p:cond delay="1820"/>
                                          </p:stCondLst>
                                        </p:cTn>
                                        <p:tgtEl>
                                          <p:spTgt spid="139267"/>
                                        </p:tgtEl>
                                      </p:cBhvr>
                                    </p:animEffect>
                                    <p:anim calcmode="lin" valueType="num">
                                      <p:cBhvr>
                                        <p:cTn id="28" dur="1822" tmFilter="0,0; 0.14,0.31; 0.43,0.73; 0.71,0.91; 1.0,1.0">
                                          <p:stCondLst>
                                            <p:cond delay="0"/>
                                          </p:stCondLst>
                                        </p:cTn>
                                        <p:tgtEl>
                                          <p:spTgt spid="139267"/>
                                        </p:tgtEl>
                                        <p:attrNameLst>
                                          <p:attrName>ppt_x</p:attrName>
                                        </p:attrNameLst>
                                      </p:cBhvr>
                                      <p:tavLst>
                                        <p:tav tm="0">
                                          <p:val>
                                            <p:strVal val="ppt_x"/>
                                          </p:val>
                                        </p:tav>
                                        <p:tav tm="100000">
                                          <p:val>
                                            <p:strVal val="#ppt_x+0.25"/>
                                          </p:val>
                                        </p:tav>
                                      </p:tavLst>
                                    </p:anim>
                                    <p:anim calcmode="lin" valueType="num">
                                      <p:cBhvr>
                                        <p:cTn id="29" dur="178">
                                          <p:stCondLst>
                                            <p:cond delay="1822"/>
                                          </p:stCondLst>
                                        </p:cTn>
                                        <p:tgtEl>
                                          <p:spTgt spid="139267"/>
                                        </p:tgtEl>
                                        <p:attrNameLst>
                                          <p:attrName>ppt_x</p:attrName>
                                        </p:attrNameLst>
                                      </p:cBhvr>
                                      <p:tavLst>
                                        <p:tav tm="0">
                                          <p:val>
                                            <p:strVal val="ppt_x"/>
                                          </p:val>
                                        </p:tav>
                                        <p:tav tm="100000">
                                          <p:val>
                                            <p:strVal val="ppt_x"/>
                                          </p:val>
                                        </p:tav>
                                      </p:tavLst>
                                    </p:anim>
                                    <p:anim calcmode="lin" valueType="num">
                                      <p:cBhvr>
                                        <p:cTn id="30" dur="664" tmFilter="0.0,0.0;0.25,0.07;0.50,0.2;0.75,0.467;1.0,1.0">
                                          <p:stCondLst>
                                            <p:cond delay="0"/>
                                          </p:stCondLst>
                                        </p:cTn>
                                        <p:tgtEl>
                                          <p:spTgt spid="13926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1" dur="664" tmFilter="0, 0; 0.125,0.2665; 0.25,0.4; 0.375,0.465; 0.5,0.5;  0.625,0.535; 0.75,0.6; 0.875,0.7335; 1,1">
                                          <p:stCondLst>
                                            <p:cond delay="664"/>
                                          </p:stCondLst>
                                        </p:cTn>
                                        <p:tgtEl>
                                          <p:spTgt spid="13926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2" dur="332" tmFilter="0, 0; 0.125,0.2665; 0.25,0.4; 0.375,0.465; 0.5,0.5;  0.625,0.535; 0.75,0.6; 0.875,0.7335; 1,1">
                                          <p:stCondLst>
                                            <p:cond delay="1324"/>
                                          </p:stCondLst>
                                        </p:cTn>
                                        <p:tgtEl>
                                          <p:spTgt spid="13926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3" dur="164" tmFilter="0, 0; 0.125,0.2665; 0.25,0.4; 0.375,0.465; 0.5,0.5;  0.625,0.535; 0.75,0.6; 0.875,0.7335; 1,1">
                                          <p:stCondLst>
                                            <p:cond delay="1656"/>
                                          </p:stCondLst>
                                        </p:cTn>
                                        <p:tgtEl>
                                          <p:spTgt spid="13926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4" dur="180" accel="50000">
                                          <p:stCondLst>
                                            <p:cond delay="1820"/>
                                          </p:stCondLst>
                                        </p:cTn>
                                        <p:tgtEl>
                                          <p:spTgt spid="139267"/>
                                        </p:tgtEl>
                                        <p:attrNameLst>
                                          <p:attrName>ppt_y</p:attrName>
                                        </p:attrNameLst>
                                      </p:cBhvr>
                                      <p:tavLst>
                                        <p:tav tm="0">
                                          <p:val>
                                            <p:strVal val="ppt_y"/>
                                          </p:val>
                                        </p:tav>
                                        <p:tav tm="100000">
                                          <p:val>
                                            <p:strVal val="ppt_y+ppt_h"/>
                                          </p:val>
                                        </p:tav>
                                      </p:tavLst>
                                    </p:anim>
                                    <p:animScale>
                                      <p:cBhvr>
                                        <p:cTn id="35" dur="26">
                                          <p:stCondLst>
                                            <p:cond delay="620"/>
                                          </p:stCondLst>
                                        </p:cTn>
                                        <p:tgtEl>
                                          <p:spTgt spid="139267"/>
                                        </p:tgtEl>
                                      </p:cBhvr>
                                      <p:to x="100000" y="60000"/>
                                    </p:animScale>
                                    <p:animScale>
                                      <p:cBhvr>
                                        <p:cTn id="36" dur="166" decel="50000">
                                          <p:stCondLst>
                                            <p:cond delay="646"/>
                                          </p:stCondLst>
                                        </p:cTn>
                                        <p:tgtEl>
                                          <p:spTgt spid="139267"/>
                                        </p:tgtEl>
                                      </p:cBhvr>
                                      <p:to x="100000" y="100000"/>
                                    </p:animScale>
                                    <p:animScale>
                                      <p:cBhvr>
                                        <p:cTn id="37" dur="26">
                                          <p:stCondLst>
                                            <p:cond delay="1312"/>
                                          </p:stCondLst>
                                        </p:cTn>
                                        <p:tgtEl>
                                          <p:spTgt spid="139267"/>
                                        </p:tgtEl>
                                      </p:cBhvr>
                                      <p:to x="100000" y="80000"/>
                                    </p:animScale>
                                    <p:animScale>
                                      <p:cBhvr>
                                        <p:cTn id="38" dur="166" decel="50000">
                                          <p:stCondLst>
                                            <p:cond delay="1338"/>
                                          </p:stCondLst>
                                        </p:cTn>
                                        <p:tgtEl>
                                          <p:spTgt spid="139267"/>
                                        </p:tgtEl>
                                      </p:cBhvr>
                                      <p:to x="100000" y="100000"/>
                                    </p:animScale>
                                    <p:animScale>
                                      <p:cBhvr>
                                        <p:cTn id="39" dur="26">
                                          <p:stCondLst>
                                            <p:cond delay="1642"/>
                                          </p:stCondLst>
                                        </p:cTn>
                                        <p:tgtEl>
                                          <p:spTgt spid="139267"/>
                                        </p:tgtEl>
                                      </p:cBhvr>
                                      <p:to x="100000" y="90000"/>
                                    </p:animScale>
                                    <p:animScale>
                                      <p:cBhvr>
                                        <p:cTn id="40" dur="166" decel="50000">
                                          <p:stCondLst>
                                            <p:cond delay="1668"/>
                                          </p:stCondLst>
                                        </p:cTn>
                                        <p:tgtEl>
                                          <p:spTgt spid="139267"/>
                                        </p:tgtEl>
                                      </p:cBhvr>
                                      <p:to x="100000" y="100000"/>
                                    </p:animScale>
                                    <p:animScale>
                                      <p:cBhvr>
                                        <p:cTn id="41" dur="26">
                                          <p:stCondLst>
                                            <p:cond delay="1808"/>
                                          </p:stCondLst>
                                        </p:cTn>
                                        <p:tgtEl>
                                          <p:spTgt spid="139267"/>
                                        </p:tgtEl>
                                      </p:cBhvr>
                                      <p:to x="100000" y="95000"/>
                                    </p:animScale>
                                    <p:animScale>
                                      <p:cBhvr>
                                        <p:cTn id="42" dur="166" decel="50000">
                                          <p:stCondLst>
                                            <p:cond delay="1834"/>
                                          </p:stCondLst>
                                        </p:cTn>
                                        <p:tgtEl>
                                          <p:spTgt spid="139267"/>
                                        </p:tgtEl>
                                      </p:cBhvr>
                                      <p:to x="100000" y="100000"/>
                                    </p:animScale>
                                    <p:set>
                                      <p:cBhvr>
                                        <p:cTn id="43" dur="1" fill="hold">
                                          <p:stCondLst>
                                            <p:cond delay="1999"/>
                                          </p:stCondLst>
                                        </p:cTn>
                                        <p:tgtEl>
                                          <p:spTgt spid="139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nimBg="1"/>
      <p:bldP spid="139267" grpId="1" animBg="1"/>
      <p:bldP spid="139267"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nvSpPr>
        <p:spPr bwMode="auto">
          <a:xfrm>
            <a:off x="259101" y="1966204"/>
            <a:ext cx="2716644" cy="3018476"/>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5A6478"/>
          </a:solidFill>
          <a:ln>
            <a:noFill/>
          </a:ln>
        </p:spPr>
        <p:txBody>
          <a:bodyPr vert="horz" wrap="square" lIns="68580" tIns="34290" rIns="68580" bIns="34290" numCol="1" anchor="t" anchorCtr="0" compatLnSpc="1">
            <a:noAutofit/>
          </a:bodyPr>
          <a:lstStyle/>
          <a:p>
            <a:endParaRPr lang="zh-CN" altLang="en-US" sz="100"/>
          </a:p>
        </p:txBody>
      </p:sp>
      <p:sp>
        <p:nvSpPr>
          <p:cNvPr id="17" name="标题 1"/>
          <p:cNvSpPr txBox="1"/>
          <p:nvPr/>
        </p:nvSpPr>
        <p:spPr>
          <a:xfrm>
            <a:off x="936797" y="1175714"/>
            <a:ext cx="3770608" cy="411956"/>
          </a:xfrm>
          <a:prstGeom prst="rect">
            <a:avLst/>
          </a:prstGeom>
        </p:spPr>
        <p:txBody>
          <a:bodyPr vert="horz" lIns="68580" tIns="34290" rIns="68580" bIns="34290" rtlCol="0" anchor="ctr">
            <a:norm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100" dirty="0">
                <a:solidFill>
                  <a:srgbClr val="FF0000"/>
                </a:solidFill>
              </a:rPr>
              <a:t>什么是</a:t>
            </a:r>
            <a:r>
              <a:rPr lang="en-US" altLang="zh-CN" sz="2100" dirty="0">
                <a:solidFill>
                  <a:srgbClr val="FF0000"/>
                </a:solidFill>
              </a:rPr>
              <a:t>CPR</a:t>
            </a:r>
            <a:endParaRPr lang="en-US" altLang="zh-CN" sz="2100" dirty="0">
              <a:solidFill>
                <a:srgbClr val="FF0000"/>
              </a:solidFill>
            </a:endParaRPr>
          </a:p>
        </p:txBody>
      </p:sp>
      <p:sp>
        <p:nvSpPr>
          <p:cNvPr id="2" name="文本框 1"/>
          <p:cNvSpPr txBox="1"/>
          <p:nvPr/>
        </p:nvSpPr>
        <p:spPr>
          <a:xfrm>
            <a:off x="3096101" y="2286476"/>
            <a:ext cx="5067300" cy="645160"/>
          </a:xfrm>
          <a:prstGeom prst="rect">
            <a:avLst/>
          </a:prstGeom>
          <a:noFill/>
        </p:spPr>
        <p:txBody>
          <a:bodyPr wrap="square" rtlCol="0">
            <a:spAutoFit/>
          </a:bodyPr>
          <a:p>
            <a:r>
              <a:rPr lang="zh-CN" altLang="en-US" sz="1800" b="1">
                <a:solidFill>
                  <a:srgbClr val="FFFF00"/>
                </a:solidFill>
                <a:latin typeface="微软雅黑" panose="020B0503020204020204" charset="-122"/>
                <a:ea typeface="微软雅黑" panose="020B0503020204020204" charset="-122"/>
                <a:cs typeface="微软雅黑" panose="020B0503020204020204" charset="-122"/>
              </a:rPr>
              <a:t>复苏：（</a:t>
            </a:r>
            <a:r>
              <a:rPr lang="en-US" altLang="zh-CN" sz="1800" b="1">
                <a:solidFill>
                  <a:srgbClr val="FFFF00"/>
                </a:solidFill>
                <a:latin typeface="微软雅黑" panose="020B0503020204020204" charset="-122"/>
                <a:ea typeface="微软雅黑" panose="020B0503020204020204" charset="-122"/>
                <a:cs typeface="微软雅黑" panose="020B0503020204020204" charset="-122"/>
              </a:rPr>
              <a:t>Resuscitation</a:t>
            </a:r>
            <a:r>
              <a:rPr lang="zh-CN" altLang="en-US" sz="1800" b="1">
                <a:solidFill>
                  <a:srgbClr val="FFFF00"/>
                </a:solidFill>
                <a:latin typeface="微软雅黑" panose="020B0503020204020204" charset="-122"/>
                <a:ea typeface="微软雅黑" panose="020B0503020204020204" charset="-122"/>
                <a:cs typeface="微软雅黑" panose="020B0503020204020204" charset="-122"/>
              </a:rPr>
              <a:t>）复活、苏醒</a:t>
            </a:r>
            <a:r>
              <a:rPr lang="en-US" altLang="zh-CN" sz="1800" b="1">
                <a:solidFill>
                  <a:srgbClr val="FFFF00"/>
                </a:solidFill>
                <a:latin typeface="微软雅黑" panose="020B0503020204020204" charset="-122"/>
                <a:ea typeface="微软雅黑" panose="020B0503020204020204" charset="-122"/>
                <a:cs typeface="微软雅黑" panose="020B0503020204020204" charset="-122"/>
              </a:rPr>
              <a:t>=</a:t>
            </a:r>
            <a:r>
              <a:rPr lang="zh-CN" altLang="en-US" sz="1800" b="1">
                <a:solidFill>
                  <a:srgbClr val="FFFF00"/>
                </a:solidFill>
                <a:latin typeface="微软雅黑" panose="020B0503020204020204" charset="-122"/>
                <a:ea typeface="微软雅黑" panose="020B0503020204020204" charset="-122"/>
                <a:cs typeface="微软雅黑" panose="020B0503020204020204" charset="-122"/>
              </a:rPr>
              <a:t>死而复生</a:t>
            </a:r>
            <a:endParaRPr lang="zh-CN" altLang="en-US" sz="1800" b="1">
              <a:solidFill>
                <a:srgbClr val="FFFF00"/>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3014821" y="2931636"/>
            <a:ext cx="5229701" cy="368300"/>
          </a:xfrm>
          <a:prstGeom prst="rect">
            <a:avLst/>
          </a:prstGeom>
          <a:noFill/>
        </p:spPr>
        <p:txBody>
          <a:bodyPr wrap="square" rtlCol="0">
            <a:spAutoFit/>
          </a:bodyPr>
          <a:p>
            <a:r>
              <a:rPr lang="zh-CN" altLang="en-US" sz="1800" b="1">
                <a:solidFill>
                  <a:srgbClr val="FFFF00"/>
                </a:solidFill>
                <a:latin typeface="微软雅黑" panose="020B0503020204020204" charset="-122"/>
                <a:ea typeface="微软雅黑" panose="020B0503020204020204" charset="-122"/>
              </a:rPr>
              <a:t>心肺复苏：</a:t>
            </a:r>
            <a:r>
              <a:rPr lang="zh-CN" altLang="en-US" sz="1800" b="1">
                <a:latin typeface="微软雅黑" panose="020B0503020204020204" charset="-122"/>
                <a:ea typeface="微软雅黑" panose="020B0503020204020204" charset="-122"/>
              </a:rPr>
              <a:t>（</a:t>
            </a:r>
            <a:r>
              <a:rPr lang="en-US" altLang="zh-CN" sz="1800" b="1">
                <a:solidFill>
                  <a:srgbClr val="FF0000"/>
                </a:solidFill>
                <a:latin typeface="微软雅黑" panose="020B0503020204020204" charset="-122"/>
                <a:ea typeface="微软雅黑" panose="020B0503020204020204" charset="-122"/>
              </a:rPr>
              <a:t>C</a:t>
            </a:r>
            <a:r>
              <a:rPr lang="en-US" altLang="zh-CN" sz="1800" b="1">
                <a:latin typeface="微软雅黑" panose="020B0503020204020204" charset="-122"/>
                <a:ea typeface="微软雅黑" panose="020B0503020204020204" charset="-122"/>
              </a:rPr>
              <a:t>ardio-</a:t>
            </a:r>
            <a:r>
              <a:rPr lang="en-US" altLang="zh-CN" sz="1800" b="1">
                <a:solidFill>
                  <a:srgbClr val="FF0000"/>
                </a:solidFill>
                <a:latin typeface="微软雅黑" panose="020B0503020204020204" charset="-122"/>
                <a:ea typeface="微软雅黑" panose="020B0503020204020204" charset="-122"/>
              </a:rPr>
              <a:t>P</a:t>
            </a:r>
            <a:r>
              <a:rPr lang="en-US" altLang="zh-CN" sz="1800" b="1">
                <a:latin typeface="微软雅黑" panose="020B0503020204020204" charset="-122"/>
                <a:ea typeface="微软雅黑" panose="020B0503020204020204" charset="-122"/>
              </a:rPr>
              <a:t>ulmonary </a:t>
            </a:r>
            <a:r>
              <a:rPr lang="en-US" altLang="zh-CN" sz="1800" b="1">
                <a:solidFill>
                  <a:srgbClr val="FF0000"/>
                </a:solidFill>
                <a:latin typeface="微软雅黑" panose="020B0503020204020204" charset="-122"/>
                <a:ea typeface="微软雅黑" panose="020B0503020204020204" charset="-122"/>
                <a:cs typeface="微软雅黑" panose="020B0503020204020204" charset="-122"/>
                <a:sym typeface="+mn-ea"/>
              </a:rPr>
              <a:t>R</a:t>
            </a:r>
            <a:r>
              <a:rPr lang="en-US" altLang="zh-CN" sz="1800" b="1">
                <a:latin typeface="微软雅黑" panose="020B0503020204020204" charset="-122"/>
                <a:ea typeface="微软雅黑" panose="020B0503020204020204" charset="-122"/>
                <a:cs typeface="微软雅黑" panose="020B0503020204020204" charset="-122"/>
                <a:sym typeface="+mn-ea"/>
              </a:rPr>
              <a:t>es</a:t>
            </a:r>
            <a:r>
              <a:rPr lang="en-US" altLang="zh-CN" sz="1800">
                <a:latin typeface="微软雅黑" panose="020B0503020204020204" charset="-122"/>
                <a:ea typeface="微软雅黑" panose="020B0503020204020204" charset="-122"/>
                <a:cs typeface="微软雅黑" panose="020B0503020204020204" charset="-122"/>
                <a:sym typeface="+mn-ea"/>
              </a:rPr>
              <a:t>uscitation</a:t>
            </a:r>
            <a:r>
              <a:rPr lang="zh-CN" altLang="en-US" sz="1800">
                <a:latin typeface="微软雅黑" panose="020B0503020204020204" charset="-122"/>
                <a:ea typeface="微软雅黑" panose="020B0503020204020204" charset="-122"/>
              </a:rPr>
              <a:t>）</a:t>
            </a:r>
            <a:endParaRPr lang="zh-CN" altLang="en-US" sz="1800">
              <a:latin typeface="微软雅黑" panose="020B0503020204020204" charset="-122"/>
              <a:ea typeface="微软雅黑" panose="020B0503020204020204" charset="-122"/>
            </a:endParaRPr>
          </a:p>
        </p:txBody>
      </p:sp>
      <p:sp>
        <p:nvSpPr>
          <p:cNvPr id="4" name="文本框 3"/>
          <p:cNvSpPr txBox="1"/>
          <p:nvPr/>
        </p:nvSpPr>
        <p:spPr>
          <a:xfrm>
            <a:off x="3096101" y="4021455"/>
            <a:ext cx="5371624" cy="922020"/>
          </a:xfrm>
          <a:prstGeom prst="rect">
            <a:avLst/>
          </a:prstGeom>
          <a:noFill/>
        </p:spPr>
        <p:txBody>
          <a:bodyPr wrap="square" rtlCol="0">
            <a:spAutoFit/>
          </a:bodyPr>
          <a:p>
            <a:r>
              <a:rPr lang="zh-CN" altLang="en-US" sz="1800" b="1">
                <a:solidFill>
                  <a:srgbClr val="FFFF00"/>
                </a:solidFill>
                <a:latin typeface="微软雅黑" panose="020B0503020204020204" charset="-122"/>
                <a:ea typeface="微软雅黑" panose="020B0503020204020204" charset="-122"/>
              </a:rPr>
              <a:t>包括：</a:t>
            </a:r>
            <a:r>
              <a:rPr lang="zh-CN" altLang="en-US" sz="1800" b="1">
                <a:solidFill>
                  <a:srgbClr val="FF0000"/>
                </a:solidFill>
                <a:latin typeface="微软雅黑" panose="020B0503020204020204" charset="-122"/>
                <a:ea typeface="微软雅黑" panose="020B0503020204020204" charset="-122"/>
              </a:rPr>
              <a:t>胸外按压</a:t>
            </a:r>
            <a:r>
              <a:rPr lang="zh-CN" altLang="en-US" sz="1800" b="1">
                <a:latin typeface="微软雅黑" panose="020B0503020204020204" charset="-122"/>
                <a:ea typeface="微软雅黑" panose="020B0503020204020204" charset="-122"/>
              </a:rPr>
              <a:t>    </a:t>
            </a:r>
            <a:r>
              <a:rPr lang="zh-CN" altLang="en-US" sz="1500" b="1">
                <a:solidFill>
                  <a:srgbClr val="FFFF00"/>
                </a:solidFill>
                <a:latin typeface="微软雅黑" panose="020B0503020204020204" charset="-122"/>
                <a:ea typeface="微软雅黑" panose="020B0503020204020204" charset="-122"/>
              </a:rPr>
              <a:t>形成暂时的人工循环。</a:t>
            </a:r>
            <a:endParaRPr lang="zh-CN" altLang="en-US" sz="1800" b="1">
              <a:latin typeface="微软雅黑" panose="020B0503020204020204" charset="-122"/>
              <a:ea typeface="微软雅黑" panose="020B0503020204020204" charset="-122"/>
            </a:endParaRPr>
          </a:p>
          <a:p>
            <a:r>
              <a:rPr lang="zh-CN" altLang="en-US" sz="1800" b="1">
                <a:latin typeface="微软雅黑" panose="020B0503020204020204" charset="-122"/>
                <a:ea typeface="微软雅黑" panose="020B0503020204020204" charset="-122"/>
              </a:rPr>
              <a:t>          </a:t>
            </a:r>
            <a:r>
              <a:rPr lang="zh-CN" altLang="en-US" sz="1800" b="1">
                <a:solidFill>
                  <a:srgbClr val="FF0000"/>
                </a:solidFill>
                <a:latin typeface="微软雅黑" panose="020B0503020204020204" charset="-122"/>
                <a:ea typeface="微软雅黑" panose="020B0503020204020204" charset="-122"/>
              </a:rPr>
              <a:t>电击除颤</a:t>
            </a:r>
            <a:r>
              <a:rPr lang="zh-CN" altLang="en-US" sz="1800" b="1">
                <a:latin typeface="微软雅黑" panose="020B0503020204020204" charset="-122"/>
                <a:ea typeface="微软雅黑" panose="020B0503020204020204" charset="-122"/>
              </a:rPr>
              <a:t>    </a:t>
            </a:r>
            <a:r>
              <a:rPr lang="zh-CN" altLang="en-US" sz="1500" b="1">
                <a:solidFill>
                  <a:srgbClr val="FFFF00"/>
                </a:solidFill>
                <a:latin typeface="微软雅黑" panose="020B0503020204020204" charset="-122"/>
                <a:ea typeface="微软雅黑" panose="020B0503020204020204" charset="-122"/>
              </a:rPr>
              <a:t>转复心室颤动，促使心脏恢复自主搏动</a:t>
            </a:r>
            <a:r>
              <a:rPr lang="zh-CN" altLang="en-US" sz="1500" b="1">
                <a:latin typeface="微软雅黑" panose="020B0503020204020204" charset="-122"/>
                <a:ea typeface="微软雅黑" panose="020B0503020204020204" charset="-122"/>
              </a:rPr>
              <a:t>。</a:t>
            </a:r>
            <a:endParaRPr lang="zh-CN" altLang="en-US" sz="1800" b="1">
              <a:latin typeface="微软雅黑" panose="020B0503020204020204" charset="-122"/>
              <a:ea typeface="微软雅黑" panose="020B0503020204020204" charset="-122"/>
            </a:endParaRPr>
          </a:p>
          <a:p>
            <a:r>
              <a:rPr lang="zh-CN" altLang="en-US" sz="1800" b="1">
                <a:latin typeface="微软雅黑" panose="020B0503020204020204" charset="-122"/>
                <a:ea typeface="微软雅黑" panose="020B0503020204020204" charset="-122"/>
              </a:rPr>
              <a:t>          </a:t>
            </a:r>
            <a:r>
              <a:rPr lang="zh-CN" altLang="en-US" sz="1800" b="1">
                <a:solidFill>
                  <a:srgbClr val="FF0000"/>
                </a:solidFill>
                <a:latin typeface="微软雅黑" panose="020B0503020204020204" charset="-122"/>
                <a:ea typeface="微软雅黑" panose="020B0503020204020204" charset="-122"/>
              </a:rPr>
              <a:t>人工呼吸</a:t>
            </a:r>
            <a:r>
              <a:rPr lang="zh-CN" altLang="en-US" sz="1800" b="1">
                <a:latin typeface="微软雅黑" panose="020B0503020204020204" charset="-122"/>
                <a:ea typeface="微软雅黑" panose="020B0503020204020204" charset="-122"/>
              </a:rPr>
              <a:t>    </a:t>
            </a:r>
            <a:r>
              <a:rPr lang="zh-CN" altLang="en-US" sz="1500" b="1">
                <a:solidFill>
                  <a:srgbClr val="FFFF00"/>
                </a:solidFill>
                <a:latin typeface="微软雅黑" panose="020B0503020204020204" charset="-122"/>
                <a:ea typeface="微软雅黑" panose="020B0503020204020204" charset="-122"/>
              </a:rPr>
              <a:t>纠正缺氧，并努力恢复自主呼吸。</a:t>
            </a:r>
            <a:endParaRPr lang="zh-CN" altLang="en-US" sz="1500" b="1">
              <a:solidFill>
                <a:srgbClr val="FFFF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标题 1"/>
          <p:cNvSpPr txBox="1"/>
          <p:nvPr/>
        </p:nvSpPr>
        <p:spPr>
          <a:xfrm>
            <a:off x="963466" y="1175714"/>
            <a:ext cx="3770608" cy="411956"/>
          </a:xfrm>
          <a:prstGeom prst="rect">
            <a:avLst/>
          </a:prstGeom>
        </p:spPr>
        <p:txBody>
          <a:bodyPr vert="horz" lIns="68580" tIns="34290" rIns="68580" bIns="34290" rtlCol="0" anchor="ctr">
            <a:noAutofit/>
          </a:bodyPr>
          <a:lstStyle>
            <a:defPPr>
              <a:defRPr lang="zh-CN"/>
            </a:defPPr>
            <a:lvl1pPr marL="0" marR="0" lvl="0" indent="0" defTabSz="914400" eaLnBrk="1" fontAlgn="auto" latinLnBrk="0" hangingPunct="1">
              <a:lnSpc>
                <a:spcPct val="90000"/>
              </a:lnSpc>
              <a:spcAft>
                <a:spcPts val="0"/>
              </a:spcAft>
              <a:buClrTx/>
              <a:buSzTx/>
              <a:buFontTx/>
              <a:buNone/>
              <a:defRPr sz="2400">
                <a:solidFill>
                  <a:srgbClr val="5A6478"/>
                </a:solidFill>
                <a:latin typeface="+mj-ea"/>
                <a:ea typeface="+mj-ea"/>
                <a:cs typeface="+mj-cs"/>
              </a:defRPr>
            </a:lvl1pPr>
          </a:lstStyle>
          <a:p>
            <a:r>
              <a:rPr lang="zh-CN" altLang="en-US" sz="2800" dirty="0">
                <a:solidFill>
                  <a:srgbClr val="FF0000"/>
                </a:solidFill>
              </a:rPr>
              <a:t>什么是</a:t>
            </a:r>
            <a:r>
              <a:rPr lang="en-US" altLang="zh-CN" sz="2800" dirty="0">
                <a:solidFill>
                  <a:srgbClr val="FF0000"/>
                </a:solidFill>
              </a:rPr>
              <a:t>CPR</a:t>
            </a:r>
            <a:endParaRPr lang="en-US" altLang="zh-CN" sz="2800" dirty="0">
              <a:solidFill>
                <a:srgbClr val="FF0000"/>
              </a:solidFill>
            </a:endParaRPr>
          </a:p>
        </p:txBody>
      </p:sp>
      <p:sp>
        <p:nvSpPr>
          <p:cNvPr id="2" name="文本框 1"/>
          <p:cNvSpPr txBox="1"/>
          <p:nvPr/>
        </p:nvSpPr>
        <p:spPr>
          <a:xfrm>
            <a:off x="784384" y="2466975"/>
            <a:ext cx="8046720" cy="2183765"/>
          </a:xfrm>
          <a:prstGeom prst="rect">
            <a:avLst/>
          </a:prstGeom>
          <a:noFill/>
        </p:spPr>
        <p:txBody>
          <a:bodyPr wrap="none" rtlCol="0">
            <a:spAutoFit/>
          </a:bodyPr>
          <a:p>
            <a:pPr algn="l"/>
            <a:r>
              <a:rPr lang="en-US" altLang="zh-CN" sz="2700">
                <a:solidFill>
                  <a:srgbClr val="FFFF00"/>
                </a:solidFill>
                <a:latin typeface="微软雅黑" panose="020B0503020204020204" charset="-122"/>
                <a:ea typeface="微软雅黑" panose="020B0503020204020204" charset="-122"/>
                <a:sym typeface="+mn-ea"/>
              </a:rPr>
              <a:t>CPR</a:t>
            </a:r>
            <a:r>
              <a:rPr lang="zh-CN" altLang="en-US" sz="2700">
                <a:solidFill>
                  <a:srgbClr val="FFFF00"/>
                </a:solidFill>
                <a:latin typeface="微软雅黑" panose="020B0503020204020204" charset="-122"/>
                <a:ea typeface="微软雅黑" panose="020B0503020204020204" charset="-122"/>
                <a:sym typeface="+mn-ea"/>
              </a:rPr>
              <a:t>提供少量血流维持脑和心脏的氧气及能量供应。</a:t>
            </a:r>
            <a:endParaRPr lang="zh-CN" altLang="en-US" sz="2700">
              <a:solidFill>
                <a:srgbClr val="FFFF00"/>
              </a:solidFill>
              <a:latin typeface="微软雅黑" panose="020B0503020204020204" charset="-122"/>
              <a:ea typeface="微软雅黑" panose="020B0503020204020204" charset="-122"/>
              <a:sym typeface="+mn-ea"/>
            </a:endParaRPr>
          </a:p>
          <a:p>
            <a:pPr algn="l"/>
            <a:endParaRPr lang="zh-CN" altLang="en-US" sz="2700">
              <a:solidFill>
                <a:srgbClr val="FFFF00"/>
              </a:solidFill>
              <a:latin typeface="微软雅黑" panose="020B0503020204020204" charset="-122"/>
              <a:ea typeface="微软雅黑" panose="020B0503020204020204" charset="-122"/>
              <a:sym typeface="+mn-ea"/>
            </a:endParaRPr>
          </a:p>
          <a:p>
            <a:pPr algn="l"/>
            <a:r>
              <a:rPr lang="zh-CN" altLang="en-US" sz="2700">
                <a:solidFill>
                  <a:srgbClr val="FFFF00"/>
                </a:solidFill>
                <a:latin typeface="微软雅黑" panose="020B0503020204020204" charset="-122"/>
                <a:ea typeface="微软雅黑" panose="020B0503020204020204" charset="-122"/>
                <a:sym typeface="+mn-ea"/>
              </a:rPr>
              <a:t>延长了除颤的时间窗口。</a:t>
            </a:r>
            <a:endParaRPr lang="zh-CN" altLang="en-US" sz="2700">
              <a:solidFill>
                <a:srgbClr val="FFFF00"/>
              </a:solidFill>
              <a:latin typeface="微软雅黑" panose="020B0503020204020204" charset="-122"/>
              <a:ea typeface="微软雅黑" panose="020B0503020204020204" charset="-122"/>
              <a:sym typeface="+mn-ea"/>
            </a:endParaRPr>
          </a:p>
          <a:p>
            <a:pPr algn="l"/>
            <a:endParaRPr lang="zh-CN" altLang="en-US" sz="2700">
              <a:solidFill>
                <a:srgbClr val="FFFF00"/>
              </a:solidFill>
              <a:latin typeface="微软雅黑" panose="020B0503020204020204" charset="-122"/>
              <a:ea typeface="微软雅黑" panose="020B0503020204020204" charset="-122"/>
              <a:sym typeface="+mn-ea"/>
            </a:endParaRPr>
          </a:p>
          <a:p>
            <a:pPr algn="l"/>
            <a:r>
              <a:rPr lang="zh-CN" altLang="en-US" sz="2700">
                <a:solidFill>
                  <a:srgbClr val="FFFF00"/>
                </a:solidFill>
                <a:latin typeface="微软雅黑" panose="020B0503020204020204" charset="-122"/>
                <a:ea typeface="微软雅黑" panose="020B0503020204020204" charset="-122"/>
                <a:sym typeface="+mn-ea"/>
              </a:rPr>
              <a:t>并为医护人员的到来争取了时间。</a:t>
            </a:r>
            <a:endParaRPr lang="zh-CN" altLang="en-US" sz="100">
              <a:solidFill>
                <a:srgbClr val="FFFF00"/>
              </a:solidFill>
            </a:endParaRPr>
          </a:p>
          <a:p>
            <a:endParaRPr lang="zh-CN" altLang="en-US" sz="10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5057" name="组合 47105"/>
          <p:cNvGrpSpPr/>
          <p:nvPr/>
        </p:nvGrpSpPr>
        <p:grpSpPr>
          <a:xfrm>
            <a:off x="0" y="1588"/>
            <a:ext cx="9142413" cy="6856412"/>
            <a:chOff x="0" y="0"/>
            <a:chExt cx="5760" cy="4320"/>
          </a:xfrm>
        </p:grpSpPr>
        <p:sp>
          <p:nvSpPr>
            <p:cNvPr id="4505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505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5060"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5061"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5062"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47112" name="标题 47111"/>
          <p:cNvSpPr/>
          <p:nvPr>
            <p:ph type="title"/>
          </p:nvPr>
        </p:nvSpPr>
        <p:spPr>
          <a:xfrm>
            <a:off x="1574800" y="417513"/>
            <a:ext cx="6553200" cy="914400"/>
          </a:xfrm>
        </p:spPr>
        <p:txBody>
          <a:bodyPr lIns="92075" tIns="46038" rIns="92075" bIns="46038" anchor="b"/>
          <a:p>
            <a:pPr fontAlgn="base"/>
            <a:r>
              <a:rPr lang="zh-CN" altLang="en-US" sz="6000" strike="noStrike" noProof="1">
                <a:solidFill>
                  <a:srgbClr val="FFFF66"/>
                </a:solidFill>
                <a:latin typeface="华文新魏" panose="02010800040101010101" pitchFamily="2" charset="-122"/>
                <a:ea typeface="华文新魏" panose="02010800040101010101" pitchFamily="2" charset="-122"/>
              </a:rPr>
              <a:t>定  义 与 内  容</a:t>
            </a:r>
            <a:endParaRPr lang="zh-CN" altLang="en-US" sz="6000" strike="noStrike" noProof="1">
              <a:solidFill>
                <a:srgbClr val="FFFF66"/>
              </a:solidFill>
              <a:latin typeface="华文新魏" panose="02010800040101010101" pitchFamily="2" charset="-122"/>
              <a:ea typeface="华文新魏" panose="02010800040101010101" pitchFamily="2" charset="-122"/>
            </a:endParaRPr>
          </a:p>
        </p:txBody>
      </p:sp>
      <p:sp>
        <p:nvSpPr>
          <p:cNvPr id="47113" name="内容占位符 47112"/>
          <p:cNvSpPr>
            <a:spLocks noGrp="1"/>
          </p:cNvSpPr>
          <p:nvPr>
            <p:ph idx="1"/>
          </p:nvPr>
        </p:nvSpPr>
        <p:spPr>
          <a:xfrm>
            <a:off x="646113" y="1712913"/>
            <a:ext cx="7775575" cy="5029200"/>
          </a:xfrm>
        </p:spPr>
        <p:txBody>
          <a:bodyPr lIns="92075" tIns="46038" rIns="92075" bIns="46038" anchor="t"/>
          <a:p>
            <a:pPr marL="609600" indent="-609600">
              <a:lnSpc>
                <a:spcPct val="110000"/>
              </a:lnSpc>
            </a:pPr>
            <a:r>
              <a:rPr lang="zh-CN" altLang="en-US" sz="2400" dirty="0"/>
              <a:t>定义：</a:t>
            </a:r>
            <a:endParaRPr lang="zh-CN" altLang="en-US" sz="2400" dirty="0"/>
          </a:p>
          <a:p>
            <a:pPr marL="609600" indent="-609600">
              <a:lnSpc>
                <a:spcPct val="110000"/>
              </a:lnSpc>
            </a:pPr>
            <a:r>
              <a:rPr lang="en-US" altLang="x-none" sz="2400"/>
              <a:t>-----</a:t>
            </a:r>
            <a:r>
              <a:rPr lang="zh-CN" altLang="en-US" sz="2400" dirty="0"/>
              <a:t>它是一门救命技术</a:t>
            </a:r>
            <a:endParaRPr lang="zh-CN" altLang="en-US" sz="2400" dirty="0"/>
          </a:p>
          <a:p>
            <a:pPr marL="609600" indent="-609600">
              <a:lnSpc>
                <a:spcPct val="110000"/>
              </a:lnSpc>
            </a:pPr>
            <a:r>
              <a:rPr lang="zh-CN" altLang="en-US" sz="2400" dirty="0"/>
              <a:t>是指</a:t>
            </a:r>
            <a:r>
              <a:rPr lang="en-US" altLang="x-none" sz="2400"/>
              <a:t>:</a:t>
            </a:r>
            <a:r>
              <a:rPr lang="zh-CN" altLang="en-US" sz="2400" dirty="0"/>
              <a:t>通过我们的一双手</a:t>
            </a:r>
            <a:r>
              <a:rPr lang="en-US" altLang="x-none" sz="2400"/>
              <a:t>(</a:t>
            </a:r>
            <a:r>
              <a:rPr lang="zh-CN" altLang="en-US" sz="2400" dirty="0"/>
              <a:t>胸外心脏按压</a:t>
            </a:r>
            <a:r>
              <a:rPr lang="en-US" altLang="x-none" sz="2400"/>
              <a:t>)</a:t>
            </a:r>
            <a:r>
              <a:rPr lang="zh-CN" altLang="en-US" sz="2400" dirty="0"/>
              <a:t>和一张口</a:t>
            </a:r>
            <a:r>
              <a:rPr lang="en-US" altLang="x-none" sz="2400"/>
              <a:t>(</a:t>
            </a:r>
            <a:r>
              <a:rPr lang="zh-CN" altLang="en-US" sz="2400" dirty="0"/>
              <a:t>人工呼吸</a:t>
            </a:r>
            <a:r>
              <a:rPr lang="en-US" altLang="x-none" sz="2400"/>
              <a:t>)</a:t>
            </a:r>
            <a:r>
              <a:rPr lang="zh-CN" altLang="en-US" sz="2400" dirty="0"/>
              <a:t>对呼吸心跳骤停的病人采取的一种紧急“救命技术”</a:t>
            </a:r>
            <a:r>
              <a:rPr lang="en-US" altLang="x-none" sz="2400"/>
              <a:t>. (</a:t>
            </a:r>
            <a:r>
              <a:rPr lang="zh-CN" altLang="en-US" sz="2400" dirty="0"/>
              <a:t>简称</a:t>
            </a:r>
            <a:r>
              <a:rPr lang="en-US" altLang="x-none" sz="2400"/>
              <a:t>C P R) </a:t>
            </a:r>
            <a:r>
              <a:rPr lang="zh-CN" altLang="en-US" sz="2400" dirty="0"/>
              <a:t>。</a:t>
            </a:r>
            <a:endParaRPr lang="zh-CN" altLang="en-US" sz="2400" dirty="0"/>
          </a:p>
          <a:p>
            <a:pPr marL="609600" indent="-609600">
              <a:lnSpc>
                <a:spcPct val="110000"/>
              </a:lnSpc>
            </a:pPr>
            <a:r>
              <a:rPr lang="zh-CN" altLang="en-US" sz="2400" dirty="0"/>
              <a:t>骤停</a:t>
            </a:r>
            <a:r>
              <a:rPr lang="en-US" altLang="x-none" sz="2400"/>
              <a:t>——</a:t>
            </a:r>
            <a:r>
              <a:rPr lang="zh-CN" altLang="en-US" sz="2400" dirty="0"/>
              <a:t>突发的、意外的、非预料中的呼吸心跳突然停止。</a:t>
            </a:r>
            <a:endParaRPr lang="zh-CN" altLang="en-US" sz="2400" dirty="0"/>
          </a:p>
          <a:p>
            <a:pPr marL="609600" indent="-609600">
              <a:lnSpc>
                <a:spcPct val="110000"/>
              </a:lnSpc>
              <a:buNone/>
            </a:pPr>
            <a:r>
              <a:rPr lang="zh-CN" altLang="en-US" sz="2400" dirty="0"/>
              <a:t>      临床死亡阶段（假死状态）这时侯我们采用“心肺复苏”来挽救生命是非常重要的，也是必须的。</a:t>
            </a:r>
            <a:endParaRPr lang="zh-CN" altLang="en-US" sz="2400" dirty="0"/>
          </a:p>
          <a:p>
            <a:pPr marL="609600" indent="-609600">
              <a:lnSpc>
                <a:spcPct val="110000"/>
              </a:lnSpc>
              <a:buNone/>
            </a:pPr>
            <a:r>
              <a:rPr lang="zh-CN" altLang="en-US" sz="2400" dirty="0"/>
              <a:t>      生物学死亡阶段（真死状态）</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113">
                                            <p:txEl>
                                              <p:charRg st="0" end="4"/>
                                            </p:txEl>
                                          </p:spTgt>
                                        </p:tgtEl>
                                        <p:attrNameLst>
                                          <p:attrName>style.visibility</p:attrName>
                                        </p:attrNameLst>
                                      </p:cBhvr>
                                      <p:to>
                                        <p:strVal val="visible"/>
                                      </p:to>
                                    </p:set>
                                    <p:animEffect transition="in" filter="wipe(left)">
                                      <p:cBhvr>
                                        <p:cTn id="7" dur="500"/>
                                        <p:tgtEl>
                                          <p:spTgt spid="47113">
                                            <p:txEl>
                                              <p:charRg st="0"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113">
                                            <p:txEl>
                                              <p:charRg st="4" end="18"/>
                                            </p:txEl>
                                          </p:spTgt>
                                        </p:tgtEl>
                                        <p:attrNameLst>
                                          <p:attrName>style.visibility</p:attrName>
                                        </p:attrNameLst>
                                      </p:cBhvr>
                                      <p:to>
                                        <p:strVal val="visible"/>
                                      </p:to>
                                    </p:set>
                                    <p:animEffect transition="in" filter="wipe(left)">
                                      <p:cBhvr>
                                        <p:cTn id="12" dur="500"/>
                                        <p:tgtEl>
                                          <p:spTgt spid="47113">
                                            <p:txEl>
                                              <p:charRg st="4" end="1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113">
                                            <p:txEl>
                                              <p:charRg st="18" end="84"/>
                                            </p:txEl>
                                          </p:spTgt>
                                        </p:tgtEl>
                                        <p:attrNameLst>
                                          <p:attrName>style.visibility</p:attrName>
                                        </p:attrNameLst>
                                      </p:cBhvr>
                                      <p:to>
                                        <p:strVal val="visible"/>
                                      </p:to>
                                    </p:set>
                                    <p:animEffect transition="in" filter="wipe(left)">
                                      <p:cBhvr>
                                        <p:cTn id="17" dur="500"/>
                                        <p:tgtEl>
                                          <p:spTgt spid="47113">
                                            <p:txEl>
                                              <p:charRg st="18" end="8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113">
                                            <p:txEl>
                                              <p:charRg st="84" end="111"/>
                                            </p:txEl>
                                          </p:spTgt>
                                        </p:tgtEl>
                                        <p:attrNameLst>
                                          <p:attrName>style.visibility</p:attrName>
                                        </p:attrNameLst>
                                      </p:cBhvr>
                                      <p:to>
                                        <p:strVal val="visible"/>
                                      </p:to>
                                    </p:set>
                                    <p:animEffect transition="in" filter="wipe(left)">
                                      <p:cBhvr>
                                        <p:cTn id="22" dur="500"/>
                                        <p:tgtEl>
                                          <p:spTgt spid="47113">
                                            <p:txEl>
                                              <p:charRg st="84" end="1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113">
                                            <p:txEl>
                                              <p:charRg st="111" end="161"/>
                                            </p:txEl>
                                          </p:spTgt>
                                        </p:tgtEl>
                                        <p:attrNameLst>
                                          <p:attrName>style.visibility</p:attrName>
                                        </p:attrNameLst>
                                      </p:cBhvr>
                                      <p:to>
                                        <p:strVal val="visible"/>
                                      </p:to>
                                    </p:set>
                                    <p:animEffect transition="in" filter="wipe(left)">
                                      <p:cBhvr>
                                        <p:cTn id="27" dur="500"/>
                                        <p:tgtEl>
                                          <p:spTgt spid="47113">
                                            <p:txEl>
                                              <p:charRg st="111" end="16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113">
                                            <p:txEl>
                                              <p:charRg st="161" end="181"/>
                                            </p:txEl>
                                          </p:spTgt>
                                        </p:tgtEl>
                                        <p:attrNameLst>
                                          <p:attrName>style.visibility</p:attrName>
                                        </p:attrNameLst>
                                      </p:cBhvr>
                                      <p:to>
                                        <p:strVal val="visible"/>
                                      </p:to>
                                    </p:set>
                                    <p:animEffect transition="in" filter="wipe(left)">
                                      <p:cBhvr>
                                        <p:cTn id="32" dur="500"/>
                                        <p:tgtEl>
                                          <p:spTgt spid="47113">
                                            <p:txEl>
                                              <p:charRg st="161" end="18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47112"/>
                                        </p:tgtEl>
                                        <p:attrNameLst>
                                          <p:attrName>style.visibility</p:attrName>
                                        </p:attrNameLst>
                                      </p:cBhvr>
                                      <p:to>
                                        <p:strVal val="visible"/>
                                      </p:to>
                                    </p:set>
                                    <p:anim calcmode="lin" valueType="num">
                                      <p:cBhvr>
                                        <p:cTn id="37" dur="500" decel="50000" fill="hold">
                                          <p:stCondLst>
                                            <p:cond delay="0"/>
                                          </p:stCondLst>
                                        </p:cTn>
                                        <p:tgtEl>
                                          <p:spTgt spid="47112"/>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4711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7112"/>
                                        </p:tgtEl>
                                        <p:attrNameLst>
                                          <p:attrName>ppt_w</p:attrName>
                                        </p:attrNameLst>
                                      </p:cBhvr>
                                      <p:tavLst>
                                        <p:tav tm="0">
                                          <p:val>
                                            <p:strVal val="#ppt_w*.05"/>
                                          </p:val>
                                        </p:tav>
                                        <p:tav tm="100000">
                                          <p:val>
                                            <p:strVal val="#ppt_w"/>
                                          </p:val>
                                        </p:tav>
                                      </p:tavLst>
                                    </p:anim>
                                    <p:anim calcmode="lin" valueType="num">
                                      <p:cBhvr>
                                        <p:cTn id="40" dur="1000" fill="hold"/>
                                        <p:tgtEl>
                                          <p:spTgt spid="4711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711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711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711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p:bldP spid="471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127958" y="2920457"/>
            <a:ext cx="2888084" cy="783590"/>
          </a:xfrm>
          <a:prstGeom prst="rect">
            <a:avLst/>
          </a:prstGeom>
        </p:spPr>
        <p:txBody>
          <a:bodyPr wrap="square">
            <a:spAutoFit/>
          </a:bodyPr>
          <a:lstStyle/>
          <a:p>
            <a:pPr algn="ctr">
              <a:lnSpc>
                <a:spcPct val="150000"/>
              </a:lnSpc>
              <a:spcAft>
                <a:spcPts val="600"/>
              </a:spcAft>
              <a:buClr>
                <a:schemeClr val="accent1"/>
              </a:buClr>
            </a:pPr>
            <a:r>
              <a:rPr lang="en-US" altLang="zh-CN" sz="3000" b="1" dirty="0">
                <a:solidFill>
                  <a:srgbClr val="FF0000"/>
                </a:solidFill>
                <a:latin typeface="微软雅黑" panose="020B0503020204020204" charset="-122"/>
                <a:ea typeface="微软雅黑" panose="020B0503020204020204" charset="-122"/>
                <a:cs typeface="微软雅黑" panose="020B0503020204020204" charset="-122"/>
              </a:rPr>
              <a:t>CPR</a:t>
            </a:r>
            <a:r>
              <a:rPr lang="zh-CN" altLang="en-US" sz="3000" b="1" dirty="0">
                <a:solidFill>
                  <a:srgbClr val="FF0000"/>
                </a:solidFill>
                <a:latin typeface="微软雅黑" panose="020B0503020204020204" charset="-122"/>
                <a:ea typeface="微软雅黑" panose="020B0503020204020204" charset="-122"/>
                <a:cs typeface="微软雅黑" panose="020B0503020204020204" charset="-122"/>
              </a:rPr>
              <a:t>的原理</a:t>
            </a:r>
            <a:endParaRPr lang="zh-CN" altLang="en-US" sz="3000" b="1" dirty="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8" name="矩形 27"/>
          <p:cNvSpPr/>
          <p:nvPr/>
        </p:nvSpPr>
        <p:spPr>
          <a:xfrm>
            <a:off x="3815622" y="2728852"/>
            <a:ext cx="1512756" cy="114300"/>
          </a:xfrm>
          <a:prstGeom prst="rect">
            <a:avLst/>
          </a:prstGeom>
        </p:spPr>
        <p:txBody>
          <a:bodyPr wrap="square">
            <a:spAutoFit/>
          </a:bodyPr>
          <a:lstStyle/>
          <a:p>
            <a:pPr algn="ctr">
              <a:lnSpc>
                <a:spcPct val="150000"/>
              </a:lnSpc>
              <a:spcAft>
                <a:spcPts val="600"/>
              </a:spcAft>
              <a:buClr>
                <a:schemeClr val="accent1"/>
              </a:buClr>
            </a:pPr>
            <a:r>
              <a:rPr lang="en-US" altLang="zh-CN" sz="100" dirty="0" smtClean="0">
                <a:solidFill>
                  <a:srgbClr val="5A6478"/>
                </a:solidFill>
                <a:latin typeface="+mj-ea"/>
                <a:ea typeface="+mj-ea"/>
              </a:rPr>
              <a:t>PART THREE</a:t>
            </a:r>
            <a:endParaRPr lang="zh-CN" altLang="en-US" sz="100" dirty="0">
              <a:solidFill>
                <a:srgbClr val="5A6478"/>
              </a:solidFill>
              <a:latin typeface="+mj-ea"/>
              <a:ea typeface="+mj-ea"/>
            </a:endParaRPr>
          </a:p>
        </p:txBody>
      </p:sp>
      <p:cxnSp>
        <p:nvCxnSpPr>
          <p:cNvPr id="30" name="直接连接符 29"/>
          <p:cNvCxnSpPr/>
          <p:nvPr/>
        </p:nvCxnSpPr>
        <p:spPr>
          <a:xfrm>
            <a:off x="3181818" y="3792719"/>
            <a:ext cx="2780365"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2" name="十字形 31"/>
          <p:cNvSpPr/>
          <p:nvPr/>
        </p:nvSpPr>
        <p:spPr>
          <a:xfrm>
            <a:off x="3715481" y="2816315"/>
            <a:ext cx="200282" cy="200282"/>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3" name="十字形 32"/>
          <p:cNvSpPr/>
          <p:nvPr/>
        </p:nvSpPr>
        <p:spPr>
          <a:xfrm>
            <a:off x="5227313" y="2099653"/>
            <a:ext cx="114046" cy="114046"/>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4" name="任意多边形 33"/>
          <p:cNvSpPr/>
          <p:nvPr/>
        </p:nvSpPr>
        <p:spPr bwMode="auto">
          <a:xfrm>
            <a:off x="4026715" y="1447432"/>
            <a:ext cx="1090571" cy="125666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68580" tIns="34290" rIns="68580" bIns="34290" numCol="1" anchor="t" anchorCtr="0" compatLnSpc="1">
            <a:noAutofit/>
          </a:bodyPr>
          <a:lstStyle/>
          <a:p>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矩形 8193">
            <a:hlinkClick r:id="rId1" action="ppaction://hlinkfile"/>
          </p:cNvPr>
          <p:cNvSpPr/>
          <p:nvPr/>
        </p:nvSpPr>
        <p:spPr>
          <a:xfrm>
            <a:off x="1116013" y="1296988"/>
            <a:ext cx="6681787" cy="3240087"/>
          </a:xfrm>
          <a:prstGeom prst="rect">
            <a:avLst/>
          </a:prstGeom>
        </p:spPr>
        <p:txBody>
          <a:bodyPr wrap="none" fromWordArt="1">
            <a:prstTxWarp prst="textCanUp">
              <a:avLst>
                <a:gd name="adj" fmla="val 75602"/>
              </a:avLst>
            </a:prstTxWarp>
            <a:normAutofit/>
            <a:scene3d>
              <a:camera prst="legacyPerspectiveBottom">
                <a:rot lat="0" lon="0" rev="0"/>
              </a:camera>
              <a:lightRig rig="legacyFlat3" dir="t"/>
            </a:scene3d>
            <a:sp3d extrusionH="887400" prstMaterial="legacyMatte">
              <a:extrusionClr>
                <a:srgbClr val="800000"/>
              </a:extrusionClr>
            </a:sp3d>
          </a:bodyPr>
          <a:p>
            <a:pPr algn="ctr"/>
            <a:r>
              <a:rPr lang="zh-CN" altLang="en-US" sz="3600">
                <a:solidFill>
                  <a:srgbClr val="800000"/>
                </a:solidFill>
                <a:latin typeface="Arial Black" panose="020B0A04020102020204" pitchFamily="34" charset="0"/>
                <a:ea typeface="Arial Black" panose="020B0A04020102020204" pitchFamily="34" charset="0"/>
              </a:rPr>
              <a:t>C P R</a:t>
            </a:r>
            <a:endParaRPr lang="zh-CN" altLang="en-US" sz="3600">
              <a:solidFill>
                <a:srgbClr val="800000"/>
              </a:solidFill>
              <a:latin typeface="Arial Black" panose="020B0A04020102020204" pitchFamily="34" charset="0"/>
              <a:ea typeface="Arial Black" panose="020B0A04020102020204" pitchFamily="34" charset="0"/>
            </a:endParaRPr>
          </a:p>
        </p:txBody>
      </p:sp>
      <p:grpSp>
        <p:nvGrpSpPr>
          <p:cNvPr id="6146" name="组合 8194"/>
          <p:cNvGrpSpPr/>
          <p:nvPr/>
        </p:nvGrpSpPr>
        <p:grpSpPr>
          <a:xfrm>
            <a:off x="0" y="1588"/>
            <a:ext cx="9142413" cy="6856412"/>
            <a:chOff x="0" y="0"/>
            <a:chExt cx="5760" cy="4320"/>
          </a:xfrm>
        </p:grpSpPr>
        <p:sp>
          <p:nvSpPr>
            <p:cNvPr id="614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14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14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15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151"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矩形 39937"/>
          <p:cNvSpPr>
            <a:spLocks noGrp="1"/>
          </p:cNvSpPr>
          <p:nvPr/>
        </p:nvSpPr>
        <p:spPr>
          <a:xfrm>
            <a:off x="3908425" y="1531938"/>
            <a:ext cx="4392613" cy="2617788"/>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呼吸道：鼻、咽、喉、气管、</a:t>
            </a:r>
            <a:endPar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主支气管及分支，是气体出入的通道</a:t>
            </a:r>
            <a:endPar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肺：气体交换的场所，约有</a:t>
            </a:r>
            <a:r>
              <a:rPr lang="en-US" altLang="x-none" sz="24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70</a:t>
            </a:r>
            <a:r>
              <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平方米的上皮表面</a:t>
            </a:r>
            <a:endParaRPr lang="zh-CN" altLang="en-US" sz="2400"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39939" name="文本框 39938"/>
          <p:cNvSpPr txBox="1"/>
          <p:nvPr/>
        </p:nvSpPr>
        <p:spPr>
          <a:xfrm>
            <a:off x="3727450" y="518478"/>
            <a:ext cx="3311525" cy="583565"/>
          </a:xfrm>
          <a:prstGeom prst="rect">
            <a:avLst/>
          </a:prstGeom>
          <a:noFill/>
          <a:ln w="9525">
            <a:noFill/>
          </a:ln>
        </p:spPr>
        <p:txBody>
          <a:bodyPr>
            <a:spAutoFit/>
          </a:bodyPr>
          <a:p>
            <a:r>
              <a:rPr lang="zh-CN" altLang="en-US" sz="3600" b="1" noProof="1" dirty="0">
                <a:solidFill>
                  <a:srgbClr val="FF0000"/>
                </a:solidFill>
                <a:effectLst>
                  <a:outerShdw blurRad="38100" dist="38100" dir="2700000">
                    <a:srgbClr val="C0C0C0"/>
                  </a:outerShdw>
                </a:effectLst>
                <a:latin typeface="+mj-lt"/>
                <a:ea typeface="黑体" panose="02010609060101010101" pitchFamily="49" charset="-122"/>
                <a:cs typeface="+mj-cs"/>
              </a:rPr>
              <a:t>呼吸系统的组成</a:t>
            </a:r>
            <a:endParaRPr lang="zh-CN" altLang="en-US" sz="3600" b="1" noProof="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sp>
        <p:nvSpPr>
          <p:cNvPr id="39940" name="文本框 39939"/>
          <p:cNvSpPr txBox="1"/>
          <p:nvPr/>
        </p:nvSpPr>
        <p:spPr>
          <a:xfrm>
            <a:off x="3908425" y="5037138"/>
            <a:ext cx="4392613" cy="946150"/>
          </a:xfrm>
          <a:prstGeom prst="rect">
            <a:avLst/>
          </a:prstGeom>
          <a:noFill/>
          <a:ln w="9525">
            <a:noFill/>
          </a:ln>
        </p:spPr>
        <p:txBody>
          <a:bodyPr>
            <a:spAutoFit/>
          </a:bodyPr>
          <a:p>
            <a:r>
              <a:rPr lang="zh-CN" altLang="en-US" sz="2800" b="1"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cs typeface="+mn-cs"/>
              </a:rPr>
              <a:t>进行气体交换，供给机</a:t>
            </a:r>
            <a:endParaRPr lang="zh-CN" altLang="en-US" sz="2800" b="1"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endParaRPr>
          </a:p>
          <a:p>
            <a:r>
              <a:rPr lang="zh-CN" altLang="en-US" sz="2800" b="1"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cs typeface="+mn-cs"/>
              </a:rPr>
              <a:t>体新陈代谢所需的氧</a:t>
            </a:r>
            <a:endParaRPr lang="zh-CN" altLang="en-US" sz="2800" b="1"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endParaRPr>
          </a:p>
        </p:txBody>
      </p:sp>
      <p:pic>
        <p:nvPicPr>
          <p:cNvPr id="39941" name="图片 39940" descr="sp21"/>
          <p:cNvPicPr>
            <a:picLocks noChangeAspect="1"/>
          </p:cNvPicPr>
          <p:nvPr/>
        </p:nvPicPr>
        <p:blipFill>
          <a:blip r:embed="rId1"/>
          <a:stretch>
            <a:fillRect/>
          </a:stretch>
        </p:blipFill>
        <p:spPr>
          <a:xfrm>
            <a:off x="307975" y="1385888"/>
            <a:ext cx="3419475" cy="4510087"/>
          </a:xfrm>
          <a:prstGeom prst="rect">
            <a:avLst/>
          </a:prstGeom>
          <a:noFill/>
          <a:ln w="9525">
            <a:noFill/>
          </a:ln>
          <a:effectLst>
            <a:prstShdw prst="shdw13" dist="53882" dir="13499999">
              <a:srgbClr val="808080">
                <a:alpha val="50000"/>
              </a:srgbClr>
            </a:prstShdw>
          </a:effectLst>
        </p:spPr>
      </p:pic>
      <p:sp>
        <p:nvSpPr>
          <p:cNvPr id="39942" name="文本框 39941"/>
          <p:cNvSpPr txBox="1"/>
          <p:nvPr/>
        </p:nvSpPr>
        <p:spPr>
          <a:xfrm>
            <a:off x="596900" y="336550"/>
            <a:ext cx="3024188" cy="762000"/>
          </a:xfrm>
          <a:prstGeom prst="rect">
            <a:avLst/>
          </a:prstGeom>
          <a:noFill/>
          <a:ln w="9525">
            <a:noFill/>
          </a:ln>
        </p:spPr>
        <p:txBody>
          <a:bodyPr anchor="t">
            <a:spAutoFit/>
          </a:bodyPr>
          <a:p>
            <a:pPr>
              <a:spcBef>
                <a:spcPct val="50000"/>
              </a:spcBef>
            </a:pPr>
            <a:r>
              <a:rPr lang="zh-CN" altLang="en-US" sz="4400" dirty="0">
                <a:latin typeface="Arial" panose="020B0604020202020204" pitchFamily="34" charset="0"/>
                <a:ea typeface="黑体" panose="02010609060101010101" pitchFamily="49" charset="-122"/>
              </a:rPr>
              <a:t>基本知识</a:t>
            </a:r>
            <a:endParaRPr lang="zh-CN" altLang="en-US" sz="4400" dirty="0">
              <a:latin typeface="Arial" panose="020B0604020202020204" pitchFamily="34" charset="0"/>
              <a:ea typeface="黑体" panose="02010609060101010101" pitchFamily="49" charset="-122"/>
            </a:endParaRPr>
          </a:p>
        </p:txBody>
      </p:sp>
      <p:sp>
        <p:nvSpPr>
          <p:cNvPr id="39943" name="文本框 39942"/>
          <p:cNvSpPr txBox="1"/>
          <p:nvPr/>
        </p:nvSpPr>
        <p:spPr>
          <a:xfrm>
            <a:off x="3981450" y="4456113"/>
            <a:ext cx="3529013" cy="581025"/>
          </a:xfrm>
          <a:prstGeom prst="rect">
            <a:avLst/>
          </a:prstGeom>
          <a:noFill/>
          <a:ln w="9525">
            <a:noFill/>
          </a:ln>
        </p:spPr>
        <p:txBody>
          <a:bodyPr anchor="t">
            <a:spAutoFit/>
          </a:bodyPr>
          <a:p>
            <a:r>
              <a:rPr lang="zh-CN" altLang="en-US" sz="3200" b="1" dirty="0">
                <a:solidFill>
                  <a:srgbClr val="FFFF00"/>
                </a:solidFill>
                <a:latin typeface="Arial" panose="020B0604020202020204" pitchFamily="34" charset="0"/>
                <a:ea typeface="黑体" panose="02010609060101010101" pitchFamily="49" charset="-122"/>
              </a:rPr>
              <a:t>呼吸系统的功能</a:t>
            </a:r>
            <a:endParaRPr lang="zh-CN" altLang="en-US" sz="3200" b="1" dirty="0">
              <a:solidFill>
                <a:srgbClr val="FFFF00"/>
              </a:solidFill>
              <a:latin typeface="Arial" panose="020B0604020202020204" pitchFamily="34" charset="0"/>
              <a:ea typeface="黑体" panose="02010609060101010101" pitchFamily="49" charset="-122"/>
            </a:endParaRPr>
          </a:p>
        </p:txBody>
      </p:sp>
      <p:grpSp>
        <p:nvGrpSpPr>
          <p:cNvPr id="37895" name="组合 39943"/>
          <p:cNvGrpSpPr/>
          <p:nvPr/>
        </p:nvGrpSpPr>
        <p:grpSpPr>
          <a:xfrm>
            <a:off x="0" y="1588"/>
            <a:ext cx="9142413" cy="6856412"/>
            <a:chOff x="0" y="0"/>
            <a:chExt cx="5760" cy="4320"/>
          </a:xfrm>
        </p:grpSpPr>
        <p:sp>
          <p:nvSpPr>
            <p:cNvPr id="3789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3789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3789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3789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37900" name="Picture 14" descr="Red">
              <a:hlinkClick r:id="rId2" action="ppaction://hlinksldjump"/>
            </p:cNvPr>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500" decel="50000" fill="hold">
                                          <p:stCondLst>
                                            <p:cond delay="0"/>
                                          </p:stCondLst>
                                        </p:cTn>
                                        <p:tgtEl>
                                          <p:spTgt spid="39939"/>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3993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9939"/>
                                        </p:tgtEl>
                                        <p:attrNameLst>
                                          <p:attrName>ppt_w</p:attrName>
                                        </p:attrNameLst>
                                      </p:cBhvr>
                                      <p:tavLst>
                                        <p:tav tm="0">
                                          <p:val>
                                            <p:strVal val="#ppt_w*.05"/>
                                          </p:val>
                                        </p:tav>
                                        <p:tav tm="100000">
                                          <p:val>
                                            <p:strVal val="#ppt_w"/>
                                          </p:val>
                                        </p:tav>
                                      </p:tavLst>
                                    </p:anim>
                                    <p:anim calcmode="lin" valueType="num">
                                      <p:cBhvr>
                                        <p:cTn id="10" dur="1000" fill="hold"/>
                                        <p:tgtEl>
                                          <p:spTgt spid="3993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993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993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993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993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p:cTn id="17" dur="500" decel="50000" fill="hold">
                                          <p:stCondLst>
                                            <p:cond delay="0"/>
                                          </p:stCondLst>
                                        </p:cTn>
                                        <p:tgtEl>
                                          <p:spTgt spid="39942"/>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3994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9942"/>
                                        </p:tgtEl>
                                        <p:attrNameLst>
                                          <p:attrName>ppt_w</p:attrName>
                                        </p:attrNameLst>
                                      </p:cBhvr>
                                      <p:tavLst>
                                        <p:tav tm="0">
                                          <p:val>
                                            <p:strVal val="#ppt_w*.05"/>
                                          </p:val>
                                        </p:tav>
                                        <p:tav tm="100000">
                                          <p:val>
                                            <p:strVal val="#ppt_w"/>
                                          </p:val>
                                        </p:tav>
                                      </p:tavLst>
                                    </p:anim>
                                    <p:anim calcmode="lin" valueType="num">
                                      <p:cBhvr>
                                        <p:cTn id="20" dur="1000" fill="hold"/>
                                        <p:tgtEl>
                                          <p:spTgt spid="3994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994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994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994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9942"/>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39943"/>
                                        </p:tgtEl>
                                        <p:attrNameLst>
                                          <p:attrName>style.visibility</p:attrName>
                                        </p:attrNameLst>
                                      </p:cBhvr>
                                      <p:to>
                                        <p:strVal val="visible"/>
                                      </p:to>
                                    </p:set>
                                    <p:anim calcmode="lin" valueType="num">
                                      <p:cBhvr>
                                        <p:cTn id="27" dur="500" decel="50000" fill="hold">
                                          <p:stCondLst>
                                            <p:cond delay="0"/>
                                          </p:stCondLst>
                                        </p:cTn>
                                        <p:tgtEl>
                                          <p:spTgt spid="39943"/>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3994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9943"/>
                                        </p:tgtEl>
                                        <p:attrNameLst>
                                          <p:attrName>ppt_w</p:attrName>
                                        </p:attrNameLst>
                                      </p:cBhvr>
                                      <p:tavLst>
                                        <p:tav tm="0">
                                          <p:val>
                                            <p:strVal val="#ppt_w*.05"/>
                                          </p:val>
                                        </p:tav>
                                        <p:tav tm="100000">
                                          <p:val>
                                            <p:strVal val="#ppt_w"/>
                                          </p:val>
                                        </p:tav>
                                      </p:tavLst>
                                    </p:anim>
                                    <p:anim calcmode="lin" valueType="num">
                                      <p:cBhvr>
                                        <p:cTn id="30" dur="1000" fill="hold"/>
                                        <p:tgtEl>
                                          <p:spTgt spid="3994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994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994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994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9943"/>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39938"/>
                                        </p:tgtEl>
                                        <p:attrNameLst>
                                          <p:attrName>style.visibility</p:attrName>
                                        </p:attrNameLst>
                                      </p:cBhvr>
                                      <p:to>
                                        <p:strVal val="visible"/>
                                      </p:to>
                                    </p:set>
                                    <p:animEffect transition="in" filter="wedge">
                                      <p:cBhvr>
                                        <p:cTn id="39" dur="2000"/>
                                        <p:tgtEl>
                                          <p:spTgt spid="39938"/>
                                        </p:tgtEl>
                                      </p:cBhvr>
                                    </p:animEffect>
                                  </p:childTnLst>
                                </p:cTn>
                              </p:par>
                              <p:par>
                                <p:cTn id="40" presetID="20" presetClass="entr" presetSubtype="0" fill="hold" grpId="0" nodeType="withEffect">
                                  <p:stCondLst>
                                    <p:cond delay="0"/>
                                  </p:stCondLst>
                                  <p:childTnLst>
                                    <p:set>
                                      <p:cBhvr>
                                        <p:cTn id="41" dur="1" fill="hold">
                                          <p:stCondLst>
                                            <p:cond delay="0"/>
                                          </p:stCondLst>
                                        </p:cTn>
                                        <p:tgtEl>
                                          <p:spTgt spid="39940"/>
                                        </p:tgtEl>
                                        <p:attrNameLst>
                                          <p:attrName>style.visibility</p:attrName>
                                        </p:attrNameLst>
                                      </p:cBhvr>
                                      <p:to>
                                        <p:strVal val="visible"/>
                                      </p:to>
                                    </p:set>
                                    <p:animEffect transition="in" filter="wedge">
                                      <p:cBhvr>
                                        <p:cTn id="42" dur="2000"/>
                                        <p:tgtEl>
                                          <p:spTgt spid="39940"/>
                                        </p:tgtEl>
                                      </p:cBhvr>
                                    </p:animEffec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nodeType="clickEffect">
                                  <p:stCondLst>
                                    <p:cond delay="0"/>
                                  </p:stCondLst>
                                  <p:childTnLst>
                                    <p:set>
                                      <p:cBhvr>
                                        <p:cTn id="46" dur="1" fill="hold">
                                          <p:stCondLst>
                                            <p:cond delay="0"/>
                                          </p:stCondLst>
                                        </p:cTn>
                                        <p:tgtEl>
                                          <p:spTgt spid="39941"/>
                                        </p:tgtEl>
                                        <p:attrNameLst>
                                          <p:attrName>style.visibility</p:attrName>
                                        </p:attrNameLst>
                                      </p:cBhvr>
                                      <p:to>
                                        <p:strVal val="visible"/>
                                      </p:to>
                                    </p:set>
                                    <p:anim calcmode="lin" valueType="num">
                                      <p:cBhvr additive="base">
                                        <p:cTn id="47" dur="5000" fill="hold"/>
                                        <p:tgtEl>
                                          <p:spTgt spid="39941"/>
                                        </p:tgtEl>
                                        <p:attrNameLst>
                                          <p:attrName>ppt_x</p:attrName>
                                        </p:attrNameLst>
                                      </p:cBhvr>
                                      <p:tavLst>
                                        <p:tav tm="0">
                                          <p:val>
                                            <p:strVal val="#ppt_x"/>
                                          </p:val>
                                        </p:tav>
                                        <p:tav tm="100000">
                                          <p:val>
                                            <p:strVal val="#ppt_x"/>
                                          </p:val>
                                        </p:tav>
                                      </p:tavLst>
                                    </p:anim>
                                    <p:anim calcmode="lin" valueType="num">
                                      <p:cBhvr additive="base">
                                        <p:cTn id="48" dur="5000" fill="hold"/>
                                        <p:tgtEl>
                                          <p:spTgt spid="399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9939" grpId="0"/>
      <p:bldP spid="39940" grpId="0"/>
      <p:bldP spid="39942" grpId="0"/>
      <p:bldP spid="399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矩形 40961"/>
          <p:cNvSpPr>
            <a:spLocks noGrp="1"/>
          </p:cNvSpPr>
          <p:nvPr/>
        </p:nvSpPr>
        <p:spPr>
          <a:xfrm>
            <a:off x="539750" y="1055688"/>
            <a:ext cx="3670300" cy="511175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循环系统的组成</a:t>
            </a:r>
            <a:endPar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由心脏及血管组成。心脏是血液循环的动力器官，保证血液定向流动；血管分为动脉、静脉、毛细血管，是一系列密闭的管道</a:t>
            </a:r>
            <a:endParaRPr lang="zh-CN" altLang="en-US"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pic>
        <p:nvPicPr>
          <p:cNvPr id="40963" name="图片 40962" descr="37a"/>
          <p:cNvPicPr>
            <a:picLocks noChangeAspect="1"/>
          </p:cNvPicPr>
          <p:nvPr/>
        </p:nvPicPr>
        <p:blipFill>
          <a:blip r:embed="rId1"/>
          <a:stretch>
            <a:fillRect/>
          </a:stretch>
        </p:blipFill>
        <p:spPr>
          <a:xfrm>
            <a:off x="4500563" y="620713"/>
            <a:ext cx="4178300" cy="5546725"/>
          </a:xfrm>
          <a:prstGeom prst="rect">
            <a:avLst/>
          </a:prstGeom>
          <a:noFill/>
          <a:ln w="9525">
            <a:noFill/>
          </a:ln>
        </p:spPr>
      </p:pic>
      <p:grpSp>
        <p:nvGrpSpPr>
          <p:cNvPr id="38915" name="组合 40963"/>
          <p:cNvGrpSpPr/>
          <p:nvPr/>
        </p:nvGrpSpPr>
        <p:grpSpPr>
          <a:xfrm>
            <a:off x="0" y="1588"/>
            <a:ext cx="9142413" cy="6856412"/>
            <a:chOff x="0" y="0"/>
            <a:chExt cx="5760" cy="4320"/>
          </a:xfrm>
        </p:grpSpPr>
        <p:sp>
          <p:nvSpPr>
            <p:cNvPr id="3891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3891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3891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3891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38920" name="Picture 14" descr="Red">
              <a:hlinkClick r:id="rId2" action="ppaction://hlinksldjump"/>
            </p:cNvPr>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decel="50000" fill="hold">
                                          <p:stCondLst>
                                            <p:cond delay="0"/>
                                          </p:stCondLst>
                                        </p:cTn>
                                        <p:tgtEl>
                                          <p:spTgt spid="4096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409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62"/>
                                        </p:tgtEl>
                                        <p:attrNameLst>
                                          <p:attrName>ppt_w</p:attrName>
                                        </p:attrNameLst>
                                      </p:cBhvr>
                                      <p:tavLst>
                                        <p:tav tm="0">
                                          <p:val>
                                            <p:strVal val="#ppt_w*.05"/>
                                          </p:val>
                                        </p:tav>
                                        <p:tav tm="100000">
                                          <p:val>
                                            <p:strVal val="#ppt_w"/>
                                          </p:val>
                                        </p:tav>
                                      </p:tavLst>
                                    </p:anim>
                                    <p:anim calcmode="lin" valueType="num">
                                      <p:cBhvr>
                                        <p:cTn id="10" dur="1000" fill="hold"/>
                                        <p:tgtEl>
                                          <p:spTgt spid="409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62"/>
                                        </p:tgtEl>
                                      </p:cBhvr>
                                    </p:animEffect>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40963"/>
                                        </p:tgtEl>
                                        <p:attrNameLst>
                                          <p:attrName>style.visibility</p:attrName>
                                        </p:attrNameLst>
                                      </p:cBhvr>
                                      <p:to>
                                        <p:strVal val="visible"/>
                                      </p:to>
                                    </p:set>
                                    <p:anim calcmode="lin" valueType="num">
                                      <p:cBhvr additive="base">
                                        <p:cTn id="19" dur="5000" fill="hold"/>
                                        <p:tgtEl>
                                          <p:spTgt spid="40963"/>
                                        </p:tgtEl>
                                        <p:attrNameLst>
                                          <p:attrName>ppt_x</p:attrName>
                                        </p:attrNameLst>
                                      </p:cBhvr>
                                      <p:tavLst>
                                        <p:tav tm="0">
                                          <p:val>
                                            <p:strVal val="#ppt_x"/>
                                          </p:val>
                                        </p:tav>
                                        <p:tav tm="100000">
                                          <p:val>
                                            <p:strVal val="#ppt_x"/>
                                          </p:val>
                                        </p:tav>
                                      </p:tavLst>
                                    </p:anim>
                                    <p:anim calcmode="lin" valueType="num">
                                      <p:cBhvr additive="base">
                                        <p:cTn id="20" dur="5000" fill="hold"/>
                                        <p:tgtEl>
                                          <p:spTgt spid="40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矩形 41985"/>
          <p:cNvSpPr>
            <a:spLocks noGrp="1"/>
          </p:cNvSpPr>
          <p:nvPr/>
        </p:nvSpPr>
        <p:spPr>
          <a:xfrm>
            <a:off x="5364163" y="1123950"/>
            <a:ext cx="3455988" cy="6477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循环系统的功能</a:t>
            </a:r>
            <a:endParaRPr lang="zh-CN" altLang="en-US" sz="3600" b="1" strike="noStrike" noProof="1">
              <a:solidFill>
                <a:schemeClr val="tx1"/>
              </a:solidFill>
              <a:ea typeface="黑体" panose="02010609060101010101" pitchFamily="49" charset="-122"/>
            </a:endParaRPr>
          </a:p>
        </p:txBody>
      </p:sp>
      <p:sp>
        <p:nvSpPr>
          <p:cNvPr id="41987" name="矩形 41986"/>
          <p:cNvSpPr>
            <a:spLocks noGrp="1"/>
          </p:cNvSpPr>
          <p:nvPr/>
        </p:nvSpPr>
        <p:spPr>
          <a:xfrm>
            <a:off x="5041900" y="2349500"/>
            <a:ext cx="3592513" cy="38639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trike="noStrike" noProof="1">
                <a:solidFill>
                  <a:srgbClr val="FFFF00"/>
                </a:solidFill>
                <a:effectLst>
                  <a:outerShdw blurRad="38100" dist="38100" dir="2700000">
                    <a:srgbClr val="C0C0C0"/>
                  </a:outerShdw>
                </a:effectLst>
                <a:latin typeface="Arial" panose="020B0604020202020204" pitchFamily="34" charset="0"/>
                <a:ea typeface="宋体" panose="02010600030101010101" pitchFamily="2" charset="-122"/>
                <a:cs typeface="+mn-cs"/>
              </a:rPr>
              <a:t>         </a:t>
            </a:r>
            <a:r>
              <a:rPr lang="zh-CN" altLang="en-US" sz="28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运输氧及营养物质给组织器官，并将代谢产物运送到肺、肾、皮肤、消化道排出体外，维持正常的生命活动</a:t>
            </a:r>
            <a:endParaRPr lang="zh-CN" altLang="en-US" sz="2800" b="1" strike="noStrike" noProof="1">
              <a:solidFill>
                <a:srgbClr val="FFFF00"/>
              </a:solidFill>
              <a:effectLst>
                <a:outerShdw blurRad="38100" dist="38100" dir="2700000">
                  <a:srgbClr val="C0C0C0"/>
                </a:outerShdw>
              </a:effectLst>
              <a:ea typeface="黑体" panose="02010609060101010101" pitchFamily="49" charset="-122"/>
            </a:endParaRPr>
          </a:p>
        </p:txBody>
      </p:sp>
      <p:pic>
        <p:nvPicPr>
          <p:cNvPr id="41988" name="图片 41987" descr="36"/>
          <p:cNvPicPr>
            <a:picLocks noChangeAspect="1"/>
          </p:cNvPicPr>
          <p:nvPr/>
        </p:nvPicPr>
        <p:blipFill>
          <a:blip r:embed="rId1"/>
          <a:stretch>
            <a:fillRect/>
          </a:stretch>
        </p:blipFill>
        <p:spPr>
          <a:xfrm>
            <a:off x="322263" y="1123950"/>
            <a:ext cx="5041900" cy="4822825"/>
          </a:xfrm>
          <a:prstGeom prst="rect">
            <a:avLst/>
          </a:prstGeom>
          <a:noFill/>
          <a:ln w="9525">
            <a:noFill/>
          </a:ln>
          <a:effectLst>
            <a:outerShdw dist="107763" dir="13499999" algn="ctr" rotWithShape="0">
              <a:srgbClr val="808080">
                <a:alpha val="50000"/>
              </a:srgbClr>
            </a:outerShdw>
          </a:effectLst>
        </p:spPr>
      </p:pic>
      <p:grpSp>
        <p:nvGrpSpPr>
          <p:cNvPr id="39940" name="组合 41988"/>
          <p:cNvGrpSpPr/>
          <p:nvPr/>
        </p:nvGrpSpPr>
        <p:grpSpPr>
          <a:xfrm>
            <a:off x="0" y="1588"/>
            <a:ext cx="9142413" cy="6856412"/>
            <a:chOff x="0" y="0"/>
            <a:chExt cx="5760" cy="4320"/>
          </a:xfrm>
        </p:grpSpPr>
        <p:sp>
          <p:nvSpPr>
            <p:cNvPr id="3994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3994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3994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3994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39945" name="Picture 14" descr="Red">
              <a:hlinkClick r:id="rId2" action="ppaction://hlinksldjump"/>
            </p:cNvPr>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decel="50000" fill="hold">
                                          <p:stCondLst>
                                            <p:cond delay="0"/>
                                          </p:stCondLst>
                                        </p:cTn>
                                        <p:tgtEl>
                                          <p:spTgt spid="4198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419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986"/>
                                        </p:tgtEl>
                                        <p:attrNameLst>
                                          <p:attrName>ppt_w</p:attrName>
                                        </p:attrNameLst>
                                      </p:cBhvr>
                                      <p:tavLst>
                                        <p:tav tm="0">
                                          <p:val>
                                            <p:strVal val="#ppt_w*.05"/>
                                          </p:val>
                                        </p:tav>
                                        <p:tav tm="100000">
                                          <p:val>
                                            <p:strVal val="#ppt_w"/>
                                          </p:val>
                                        </p:tav>
                                      </p:tavLst>
                                    </p:anim>
                                    <p:anim calcmode="lin" valueType="num">
                                      <p:cBhvr>
                                        <p:cTn id="10" dur="1000" fill="hold"/>
                                        <p:tgtEl>
                                          <p:spTgt spid="419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9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9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9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98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1987"/>
                                        </p:tgtEl>
                                        <p:attrNameLst>
                                          <p:attrName>style.visibility</p:attrName>
                                        </p:attrNameLst>
                                      </p:cBhvr>
                                      <p:to>
                                        <p:strVal val="visible"/>
                                      </p:to>
                                    </p:set>
                                    <p:animEffect transition="in" filter="wedge">
                                      <p:cBhvr>
                                        <p:cTn id="19" dur="2000"/>
                                        <p:tgtEl>
                                          <p:spTgt spid="41987"/>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nodeType="clickEffect">
                                  <p:stCondLst>
                                    <p:cond delay="0"/>
                                  </p:stCondLst>
                                  <p:childTnLst>
                                    <p:set>
                                      <p:cBhvr>
                                        <p:cTn id="23" dur="1" fill="hold">
                                          <p:stCondLst>
                                            <p:cond delay="0"/>
                                          </p:stCondLst>
                                        </p:cTn>
                                        <p:tgtEl>
                                          <p:spTgt spid="41988"/>
                                        </p:tgtEl>
                                        <p:attrNameLst>
                                          <p:attrName>style.visibility</p:attrName>
                                        </p:attrNameLst>
                                      </p:cBhvr>
                                      <p:to>
                                        <p:strVal val="visible"/>
                                      </p:to>
                                    </p:set>
                                    <p:anim calcmode="lin" valueType="num">
                                      <p:cBhvr additive="base">
                                        <p:cTn id="24" dur="5000" fill="hold"/>
                                        <p:tgtEl>
                                          <p:spTgt spid="41988"/>
                                        </p:tgtEl>
                                        <p:attrNameLst>
                                          <p:attrName>ppt_x</p:attrName>
                                        </p:attrNameLst>
                                      </p:cBhvr>
                                      <p:tavLst>
                                        <p:tav tm="0">
                                          <p:val>
                                            <p:strVal val="#ppt_x"/>
                                          </p:val>
                                        </p:tav>
                                        <p:tav tm="100000">
                                          <p:val>
                                            <p:strVal val="#ppt_x"/>
                                          </p:val>
                                        </p:tav>
                                      </p:tavLst>
                                    </p:anim>
                                    <p:anim calcmode="lin" valueType="num">
                                      <p:cBhvr additive="base">
                                        <p:cTn id="25" dur="5000" fill="hold"/>
                                        <p:tgtEl>
                                          <p:spTgt spid="419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0961" name="组合 43009"/>
          <p:cNvGrpSpPr/>
          <p:nvPr/>
        </p:nvGrpSpPr>
        <p:grpSpPr>
          <a:xfrm>
            <a:off x="0" y="1588"/>
            <a:ext cx="9142413" cy="6856412"/>
            <a:chOff x="0" y="0"/>
            <a:chExt cx="5760" cy="4320"/>
          </a:xfrm>
        </p:grpSpPr>
        <p:sp>
          <p:nvSpPr>
            <p:cNvPr id="4096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096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096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096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0966" name="Picture 14" descr="Red">
              <a:hlinkClick r:id="rId1" action="ppaction://hlinksldjump"/>
            </p:cNvPr>
            <p:cNvPicPr>
              <a:picLocks noChangeAspect="1"/>
            </p:cNvPicPr>
            <p:nvPr/>
          </p:nvPicPr>
          <p:blipFill>
            <a:blip r:embed="rId2"/>
            <a:stretch>
              <a:fillRect/>
            </a:stretch>
          </p:blipFill>
          <p:spPr>
            <a:xfrm>
              <a:off x="144" y="144"/>
              <a:ext cx="672" cy="672"/>
            </a:xfrm>
            <a:prstGeom prst="rect">
              <a:avLst/>
            </a:prstGeom>
            <a:noFill/>
            <a:ln w="9525">
              <a:noFill/>
            </a:ln>
          </p:spPr>
        </p:pic>
      </p:grpSp>
      <p:sp>
        <p:nvSpPr>
          <p:cNvPr id="43016" name="矩形 43015"/>
          <p:cNvSpPr/>
          <p:nvPr/>
        </p:nvSpPr>
        <p:spPr>
          <a:xfrm>
            <a:off x="612775" y="515938"/>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5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trike="noStrike" noProof="1">
                <a:latin typeface="Arial" panose="020B0604020202020204" pitchFamily="34" charset="0"/>
                <a:ea typeface="宋体" panose="02010600030101010101" pitchFamily="2" charset="-122"/>
                <a:cs typeface="+mn-cs"/>
              </a:rPr>
              <a:t>    </a:t>
            </a:r>
            <a:r>
              <a:rPr lang="zh-CN" altLang="en-US" sz="3600" b="1" strike="noStrike" noProof="1" dirty="0">
                <a:solidFill>
                  <a:srgbClr val="FF0000"/>
                </a:solidFill>
                <a:latin typeface="+mj-lt"/>
                <a:ea typeface="黑体" panose="02010609060101010101" pitchFamily="49" charset="-122"/>
                <a:cs typeface="+mj-cs"/>
              </a:rPr>
              <a:t>心 肺 功 能</a:t>
            </a:r>
            <a:endParaRPr lang="zh-CN" altLang="en-US" sz="8000" strike="noStrike" noProof="1">
              <a:latin typeface="华文新魏" panose="02010800040101010101" pitchFamily="2" charset="-122"/>
              <a:ea typeface="华文新魏" panose="02010800040101010101" pitchFamily="2" charset="-122"/>
            </a:endParaRPr>
          </a:p>
        </p:txBody>
      </p:sp>
      <p:sp>
        <p:nvSpPr>
          <p:cNvPr id="43017" name="矩形 43016"/>
          <p:cNvSpPr/>
          <p:nvPr/>
        </p:nvSpPr>
        <p:spPr>
          <a:xfrm>
            <a:off x="250825" y="2132013"/>
            <a:ext cx="5327650" cy="4752975"/>
          </a:xfrm>
          <a:prstGeom prst="rect">
            <a:avLst/>
          </a:prstGeom>
          <a:noFill/>
          <a:ln w="9525">
            <a:noFill/>
          </a:ln>
        </p:spPr>
        <p:txBody>
          <a:bodyPr lIns="92075" tIns="46038" rIns="92075" bIns="46038"/>
          <a:lstStyle>
            <a:lvl1pPr marL="0" lvl="0" indent="0" algn="ctr" defTabSz="914400" rtl="0" eaLnBrk="1" fontAlgn="base" latinLnBrk="0" hangingPunct="1">
              <a:lnSpc>
                <a:spcPct val="100000"/>
              </a:lnSpc>
              <a:spcBef>
                <a:spcPct val="20000"/>
              </a:spcBef>
              <a:spcAft>
                <a:spcPct val="0"/>
              </a:spcAft>
              <a:buClr>
                <a:schemeClr val="tx2"/>
              </a:buClr>
              <a:buNone/>
              <a:defRPr sz="3200" u="none" kern="1200" baseline="0">
                <a:solidFill>
                  <a:schemeClr val="tx1"/>
                </a:solidFill>
                <a:effectLst>
                  <a:outerShdw blurRad="38100" dist="38100" dir="2700000">
                    <a:srgbClr val="C0C0C0"/>
                  </a:outerShdw>
                </a:effectLst>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20000"/>
              </a:spcBef>
              <a:spcAft>
                <a:spcPct val="0"/>
              </a:spcAft>
              <a:buNone/>
              <a:defRPr sz="2800" b="0" i="0" u="none" kern="1200" baseline="0">
                <a:solidFill>
                  <a:schemeClr val="tx1"/>
                </a:solidFill>
                <a:effectLst>
                  <a:outerShdw blurRad="38100" dist="38100" dir="2700000">
                    <a:srgbClr val="C0C0C0"/>
                  </a:outerShdw>
                </a:effectLst>
                <a:latin typeface="Arial" panose="020B0604020202020204" pitchFamily="34" charset="0"/>
                <a:ea typeface="宋体" panose="02010600030101010101" pitchFamily="2" charset="-122"/>
              </a:defRPr>
            </a:lvl2pPr>
            <a:lvl3pPr marL="914400" lvl="2" indent="0" algn="ctr" defTabSz="914400" rtl="0" eaLnBrk="1" fontAlgn="base" latinLnBrk="0" hangingPunct="1">
              <a:lnSpc>
                <a:spcPct val="100000"/>
              </a:lnSpc>
              <a:spcBef>
                <a:spcPct val="20000"/>
              </a:spcBef>
              <a:spcAft>
                <a:spcPct val="0"/>
              </a:spcAft>
              <a:buClr>
                <a:schemeClr val="tx2"/>
              </a:buClr>
              <a:buNone/>
              <a:defRPr sz="2400" b="0" i="0" u="none" kern="1200" baseline="0">
                <a:solidFill>
                  <a:schemeClr val="tx1"/>
                </a:solidFill>
                <a:effectLst>
                  <a:outerShdw blurRad="38100" dist="38100" dir="2700000">
                    <a:srgbClr val="C0C0C0"/>
                  </a:outerShdw>
                </a:effectLst>
                <a:latin typeface="Arial" panose="020B0604020202020204" pitchFamily="34" charset="0"/>
                <a:ea typeface="宋体" panose="02010600030101010101" pitchFamily="2" charset="-122"/>
              </a:defRPr>
            </a:lvl3pPr>
            <a:lvl4pPr marL="1371600" lvl="3" indent="0" algn="ctr" defTabSz="914400" rtl="0" eaLnBrk="1" fontAlgn="base" latinLnBrk="0" hangingPunct="1">
              <a:lnSpc>
                <a:spcPct val="100000"/>
              </a:lnSpc>
              <a:spcBef>
                <a:spcPct val="20000"/>
              </a:spcBef>
              <a:spcAft>
                <a:spcPct val="0"/>
              </a:spcAft>
              <a:buNone/>
              <a:defRPr sz="2000" b="0" i="0" u="none" kern="1200" baseline="0">
                <a:solidFill>
                  <a:schemeClr val="tx1"/>
                </a:solidFill>
                <a:effectLst>
                  <a:outerShdw blurRad="38100" dist="38100" dir="2700000">
                    <a:srgbClr val="C0C0C0"/>
                  </a:outerShdw>
                </a:effectLst>
                <a:latin typeface="Arial" panose="020B0604020202020204" pitchFamily="34" charset="0"/>
                <a:ea typeface="宋体" panose="02010600030101010101" pitchFamily="2" charset="-122"/>
              </a:defRPr>
            </a:lvl4pPr>
            <a:lvl5pPr marL="1828800" lvl="4" indent="0" algn="ctr" defTabSz="914400" rtl="0" eaLnBrk="1" fontAlgn="base" latinLnBrk="0" hangingPunct="1">
              <a:lnSpc>
                <a:spcPct val="100000"/>
              </a:lnSpc>
              <a:spcBef>
                <a:spcPct val="20000"/>
              </a:spcBef>
              <a:spcAft>
                <a:spcPct val="0"/>
              </a:spcAft>
              <a:buClr>
                <a:schemeClr val="tx2"/>
              </a:buClr>
              <a:buNone/>
              <a:defRPr sz="2000" b="0" i="0" u="none" kern="1200" baseline="0">
                <a:solidFill>
                  <a:schemeClr val="tx1"/>
                </a:solidFill>
                <a:effectLst>
                  <a:outerShdw blurRad="38100" dist="38100" dir="2700000">
                    <a:srgbClr val="C0C0C0"/>
                  </a:outerShdw>
                </a:effectLst>
                <a:latin typeface="Arial" panose="020B0604020202020204" pitchFamily="34" charset="0"/>
                <a:ea typeface="宋体" panose="02010600030101010101" pitchFamily="2" charset="-122"/>
              </a:defRPr>
            </a:lvl5pPr>
          </a:lstStyle>
          <a:p>
            <a:pPr lvl="0" fontAlgn="base"/>
            <a:r>
              <a:rPr lang="zh-CN" altLang="en-US" sz="2000" strike="noStrike" noProof="1">
                <a:latin typeface="Arial" panose="020B0604020202020204" pitchFamily="34" charset="0"/>
                <a:ea typeface="宋体" panose="02010600030101010101" pitchFamily="2" charset="-122"/>
                <a:cs typeface="+mn-cs"/>
              </a:rPr>
              <a:t>心和肺是人体内的两大重要脏器，位于胸腔内。（为什么如此重要呢）</a:t>
            </a:r>
            <a:endParaRPr lang="zh-CN" altLang="en-US" sz="2000" strike="noStrike" noProof="1"/>
          </a:p>
          <a:p>
            <a:pPr lvl="0" fontAlgn="base"/>
            <a:r>
              <a:rPr lang="zh-CN" altLang="en-US" sz="2000" strike="noStrike" noProof="1">
                <a:latin typeface="Arial" panose="020B0604020202020204" pitchFamily="34" charset="0"/>
                <a:ea typeface="宋体" panose="02010600030101010101" pitchFamily="2" charset="-122"/>
                <a:cs typeface="+mn-cs"/>
              </a:rPr>
              <a:t>因为我们正常的生命活动是靠气和血来维持的，而心脏和肺脏他又主载着全身的气和血。我们平常的一呼一吸都是靠肺脏来完成的，肺是气体交换的场所。空气       呼吸道           肺         在此进行气体交换          摄取生命中所需的氧气           排出二氧化碳。也就是说机体与外界环境之间的气体交换的过程称为呼吸。</a:t>
            </a:r>
            <a:endParaRPr lang="zh-CN" altLang="en-US" sz="2000" strike="noStrike" noProof="1"/>
          </a:p>
          <a:p>
            <a:pPr lvl="0" fontAlgn="base"/>
            <a:r>
              <a:rPr lang="zh-CN" altLang="en-US" sz="2000" strike="noStrike" noProof="1">
                <a:latin typeface="Arial" panose="020B0604020202020204" pitchFamily="34" charset="0"/>
                <a:ea typeface="宋体" panose="02010600030101010101" pitchFamily="2" charset="-122"/>
                <a:cs typeface="+mn-cs"/>
              </a:rPr>
              <a:t>我们整个身体的血液循环都是靠着心脏来维持的。心脏是血液循环的发动机，它昼夜不停、时刻不怠地跳动着，从而推动着血液的运行。</a:t>
            </a:r>
            <a:endParaRPr lang="zh-CN" altLang="en-US" sz="2000" strike="noStrike" noProof="1"/>
          </a:p>
          <a:p>
            <a:pPr lvl="0" fontAlgn="base">
              <a:lnSpc>
                <a:spcPct val="80000"/>
              </a:lnSpc>
            </a:pPr>
            <a:endParaRPr lang="zh-CN" altLang="en-US" sz="2000" strike="noStrike" noProof="1"/>
          </a:p>
          <a:p>
            <a:pPr lvl="0" fontAlgn="base">
              <a:lnSpc>
                <a:spcPct val="80000"/>
              </a:lnSpc>
            </a:pPr>
            <a:endParaRPr lang="zh-CN" altLang="en-US" sz="2000" strike="noStrike" noProof="1"/>
          </a:p>
        </p:txBody>
      </p:sp>
      <p:sp>
        <p:nvSpPr>
          <p:cNvPr id="40969" name="直接连接符 43017"/>
          <p:cNvSpPr/>
          <p:nvPr/>
        </p:nvSpPr>
        <p:spPr>
          <a:xfrm>
            <a:off x="7378700" y="3644900"/>
            <a:ext cx="0" cy="0"/>
          </a:xfrm>
          <a:prstGeom prst="line">
            <a:avLst/>
          </a:prstGeom>
          <a:ln w="9525" cap="flat" cmpd="sng">
            <a:solidFill>
              <a:schemeClr val="tx1"/>
            </a:solidFill>
            <a:prstDash val="solid"/>
            <a:round/>
            <a:headEnd type="none" w="med" len="med"/>
            <a:tailEnd type="triangle" w="med" len="med"/>
          </a:ln>
        </p:spPr>
      </p:sp>
      <p:sp>
        <p:nvSpPr>
          <p:cNvPr id="40970" name="直接连接符 43018"/>
          <p:cNvSpPr/>
          <p:nvPr/>
        </p:nvSpPr>
        <p:spPr>
          <a:xfrm>
            <a:off x="719138" y="4508500"/>
            <a:ext cx="576262" cy="0"/>
          </a:xfrm>
          <a:prstGeom prst="line">
            <a:avLst/>
          </a:prstGeom>
          <a:ln w="9525" cap="flat" cmpd="sng">
            <a:solidFill>
              <a:schemeClr val="tx1"/>
            </a:solidFill>
            <a:prstDash val="solid"/>
            <a:round/>
            <a:headEnd type="none" w="med" len="med"/>
            <a:tailEnd type="triangle" w="med" len="med"/>
          </a:ln>
        </p:spPr>
      </p:sp>
      <p:sp>
        <p:nvSpPr>
          <p:cNvPr id="40971" name="直接连接符 43019"/>
          <p:cNvSpPr/>
          <p:nvPr/>
        </p:nvSpPr>
        <p:spPr>
          <a:xfrm>
            <a:off x="3132138" y="3932238"/>
            <a:ext cx="504825" cy="0"/>
          </a:xfrm>
          <a:prstGeom prst="line">
            <a:avLst/>
          </a:prstGeom>
          <a:ln w="9525" cap="flat" cmpd="sng">
            <a:solidFill>
              <a:schemeClr val="tx1"/>
            </a:solidFill>
            <a:prstDash val="solid"/>
            <a:round/>
            <a:headEnd type="none" w="med" len="med"/>
            <a:tailEnd type="triangle" w="med" len="med"/>
          </a:ln>
        </p:spPr>
      </p:sp>
      <p:sp>
        <p:nvSpPr>
          <p:cNvPr id="40972" name="直接连接符 43020"/>
          <p:cNvSpPr/>
          <p:nvPr/>
        </p:nvSpPr>
        <p:spPr>
          <a:xfrm>
            <a:off x="1546225" y="4221163"/>
            <a:ext cx="647700" cy="0"/>
          </a:xfrm>
          <a:prstGeom prst="line">
            <a:avLst/>
          </a:prstGeom>
          <a:ln w="9525" cap="flat" cmpd="sng">
            <a:solidFill>
              <a:schemeClr val="tx1"/>
            </a:solidFill>
            <a:prstDash val="solid"/>
            <a:round/>
            <a:headEnd type="none" w="med" len="med"/>
            <a:tailEnd type="triangle" w="med" len="med"/>
          </a:ln>
        </p:spPr>
      </p:sp>
      <p:sp>
        <p:nvSpPr>
          <p:cNvPr id="40973" name="直接连接符 43021"/>
          <p:cNvSpPr/>
          <p:nvPr/>
        </p:nvSpPr>
        <p:spPr>
          <a:xfrm>
            <a:off x="2482850" y="4221163"/>
            <a:ext cx="649288" cy="0"/>
          </a:xfrm>
          <a:prstGeom prst="line">
            <a:avLst/>
          </a:prstGeom>
          <a:ln w="9525" cap="flat" cmpd="sng">
            <a:solidFill>
              <a:schemeClr val="tx1"/>
            </a:solidFill>
            <a:prstDash val="solid"/>
            <a:round/>
            <a:headEnd type="none" w="med" len="med"/>
            <a:tailEnd type="triangle" w="med" len="med"/>
          </a:ln>
        </p:spPr>
      </p:sp>
      <p:sp>
        <p:nvSpPr>
          <p:cNvPr id="40974" name="直接连接符 43022"/>
          <p:cNvSpPr/>
          <p:nvPr/>
        </p:nvSpPr>
        <p:spPr>
          <a:xfrm>
            <a:off x="4564063" y="3932238"/>
            <a:ext cx="649287" cy="0"/>
          </a:xfrm>
          <a:prstGeom prst="line">
            <a:avLst/>
          </a:prstGeom>
          <a:ln w="9525" cap="flat" cmpd="sng">
            <a:solidFill>
              <a:schemeClr val="tx1"/>
            </a:solidFill>
            <a:prstDash val="solid"/>
            <a:round/>
            <a:headEnd type="none" w="med" len="med"/>
            <a:tailEnd type="triangle" w="med" len="med"/>
          </a:ln>
        </p:spPr>
      </p:sp>
      <p:pic>
        <p:nvPicPr>
          <p:cNvPr id="43024" name="图片 43023" descr="161副本副本"/>
          <p:cNvPicPr>
            <a:picLocks noChangeAspect="1"/>
          </p:cNvPicPr>
          <p:nvPr/>
        </p:nvPicPr>
        <p:blipFill>
          <a:blip r:embed="rId3"/>
          <a:stretch>
            <a:fillRect/>
          </a:stretch>
        </p:blipFill>
        <p:spPr>
          <a:xfrm>
            <a:off x="5213350" y="1916113"/>
            <a:ext cx="3857625" cy="3960812"/>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p:cTn id="7" dur="500" decel="50000" fill="hold">
                                          <p:stCondLst>
                                            <p:cond delay="0"/>
                                          </p:stCondLst>
                                        </p:cTn>
                                        <p:tgtEl>
                                          <p:spTgt spid="4301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4301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3016"/>
                                        </p:tgtEl>
                                        <p:attrNameLst>
                                          <p:attrName>ppt_w</p:attrName>
                                        </p:attrNameLst>
                                      </p:cBhvr>
                                      <p:tavLst>
                                        <p:tav tm="0">
                                          <p:val>
                                            <p:strVal val="#ppt_w*.05"/>
                                          </p:val>
                                        </p:tav>
                                        <p:tav tm="100000">
                                          <p:val>
                                            <p:strVal val="#ppt_w"/>
                                          </p:val>
                                        </p:tav>
                                      </p:tavLst>
                                    </p:anim>
                                    <p:anim calcmode="lin" valueType="num">
                                      <p:cBhvr>
                                        <p:cTn id="10" dur="1000" fill="hold"/>
                                        <p:tgtEl>
                                          <p:spTgt spid="4301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301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301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301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30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43017"/>
                                        </p:tgtEl>
                                        <p:attrNameLst>
                                          <p:attrName>style.visibility</p:attrName>
                                        </p:attrNameLst>
                                      </p:cBhvr>
                                      <p:to>
                                        <p:strVal val="visible"/>
                                      </p:to>
                                    </p:set>
                                    <p:animEffect transition="in" filter="diamond(in)">
                                      <p:cBhvr>
                                        <p:cTn id="19" dur="2000"/>
                                        <p:tgtEl>
                                          <p:spTgt spid="43017"/>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43024"/>
                                        </p:tgtEl>
                                        <p:attrNameLst>
                                          <p:attrName>style.visibility</p:attrName>
                                        </p:attrNameLst>
                                      </p:cBhvr>
                                      <p:to>
                                        <p:strVal val="visible"/>
                                      </p:to>
                                    </p:set>
                                    <p:anim calcmode="lin" valueType="num">
                                      <p:cBhvr>
                                        <p:cTn id="24" dur="1" fill="hold"/>
                                        <p:tgtEl>
                                          <p:spTgt spid="4302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p:bldP spid="430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3009" name="组合 45057"/>
          <p:cNvGrpSpPr/>
          <p:nvPr/>
        </p:nvGrpSpPr>
        <p:grpSpPr>
          <a:xfrm>
            <a:off x="0" y="1588"/>
            <a:ext cx="9142413" cy="6856412"/>
            <a:chOff x="0" y="0"/>
            <a:chExt cx="5760" cy="4320"/>
          </a:xfrm>
        </p:grpSpPr>
        <p:sp>
          <p:nvSpPr>
            <p:cNvPr id="4301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301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301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301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301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45064" name="标题 45063"/>
          <p:cNvSpPr/>
          <p:nvPr>
            <p:ph type="title"/>
          </p:nvPr>
        </p:nvSpPr>
        <p:spPr>
          <a:xfrm>
            <a:off x="431800" y="547688"/>
            <a:ext cx="7056438" cy="1152525"/>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心跳、呼吸骤停</a:t>
            </a:r>
            <a:endParaRPr lang="zh-CN" altLang="en-US" sz="6600" strike="noStrike" noProof="1">
              <a:solidFill>
                <a:schemeClr val="accent1"/>
              </a:solidFill>
              <a:ea typeface="华文新魏" panose="02010800040101010101" pitchFamily="2" charset="-122"/>
            </a:endParaRPr>
          </a:p>
        </p:txBody>
      </p:sp>
      <p:pic>
        <p:nvPicPr>
          <p:cNvPr id="45066" name="图片 45065" descr="医生"/>
          <p:cNvPicPr>
            <a:picLocks noChangeAspect="1"/>
          </p:cNvPicPr>
          <p:nvPr/>
        </p:nvPicPr>
        <p:blipFill>
          <a:blip r:embed="rId2"/>
          <a:stretch>
            <a:fillRect/>
          </a:stretch>
        </p:blipFill>
        <p:spPr>
          <a:xfrm>
            <a:off x="-34925" y="2203450"/>
            <a:ext cx="3509963" cy="4681538"/>
          </a:xfrm>
          <a:prstGeom prst="rect">
            <a:avLst/>
          </a:prstGeom>
          <a:noFill/>
          <a:ln w="9525">
            <a:noFill/>
          </a:ln>
          <a:effectLst>
            <a:outerShdw dist="107763" dir="2699999" algn="ctr" rotWithShape="0">
              <a:schemeClr val="bg2"/>
            </a:outerShdw>
          </a:effectLst>
        </p:spPr>
      </p:pic>
      <p:sp>
        <p:nvSpPr>
          <p:cNvPr id="43018" name="文本框 45066"/>
          <p:cNvSpPr txBox="1"/>
          <p:nvPr/>
        </p:nvSpPr>
        <p:spPr>
          <a:xfrm>
            <a:off x="4261485" y="4936490"/>
            <a:ext cx="490220" cy="1230630"/>
          </a:xfrm>
          <a:prstGeom prst="rect">
            <a:avLst/>
          </a:prstGeom>
          <a:noFill/>
          <a:ln w="9525">
            <a:noFill/>
          </a:ln>
        </p:spPr>
        <p:txBody>
          <a:bodyPr vert="eaVert" wrap="square" anchor="t">
            <a:spAutoFit/>
          </a:bodyPr>
          <a:p>
            <a:pPr eaLnBrk="0" hangingPunct="0">
              <a:spcBef>
                <a:spcPct val="50000"/>
              </a:spcBef>
            </a:pPr>
            <a:r>
              <a:rPr lang="zh-CN" altLang="en-US" sz="2000" b="1" dirty="0">
                <a:latin typeface="Arial" panose="020B0604020202020204" pitchFamily="34" charset="0"/>
                <a:ea typeface="楷体_GB2312" pitchFamily="49" charset="-122"/>
              </a:rPr>
              <a:t>两 大 类</a:t>
            </a:r>
            <a:endParaRPr lang="zh-CN" altLang="en-US" sz="2000" b="1" dirty="0">
              <a:latin typeface="Arial" panose="020B0604020202020204" pitchFamily="34" charset="0"/>
              <a:ea typeface="楷体_GB2312" pitchFamily="49" charset="-122"/>
            </a:endParaRPr>
          </a:p>
        </p:txBody>
      </p:sp>
      <p:sp>
        <p:nvSpPr>
          <p:cNvPr id="43019" name="文本框 45067"/>
          <p:cNvSpPr txBox="1"/>
          <p:nvPr/>
        </p:nvSpPr>
        <p:spPr>
          <a:xfrm>
            <a:off x="5013325" y="4076700"/>
            <a:ext cx="458788" cy="2519363"/>
          </a:xfrm>
          <a:prstGeom prst="rect">
            <a:avLst/>
          </a:prstGeom>
          <a:noFill/>
          <a:ln w="9525">
            <a:noFill/>
          </a:ln>
        </p:spPr>
        <p:txBody>
          <a:bodyPr vert="eaVert" anchor="t">
            <a:spAutoFit/>
          </a:bodyPr>
          <a:p>
            <a:pPr eaLnBrk="0" hangingPunct="0">
              <a:spcBef>
                <a:spcPct val="50000"/>
              </a:spcBef>
            </a:pPr>
            <a:endParaRPr lang="zh-CN" altLang="en-US" dirty="0">
              <a:latin typeface="Arial" panose="020B0604020202020204" pitchFamily="34" charset="0"/>
              <a:ea typeface="宋体" panose="02010600030101010101" pitchFamily="2" charset="-122"/>
            </a:endParaRPr>
          </a:p>
        </p:txBody>
      </p:sp>
      <p:sp>
        <p:nvSpPr>
          <p:cNvPr id="43020" name="左大括号 45068"/>
          <p:cNvSpPr/>
          <p:nvPr/>
        </p:nvSpPr>
        <p:spPr>
          <a:xfrm>
            <a:off x="4895850" y="4949825"/>
            <a:ext cx="431800" cy="928370"/>
          </a:xfrm>
          <a:prstGeom prst="leftBrace">
            <a:avLst>
              <a:gd name="adj1" fmla="val 40265"/>
              <a:gd name="adj2" fmla="val 50000"/>
            </a:avLst>
          </a:prstGeom>
          <a:noFill/>
          <a:ln w="38100" cap="flat" cmpd="sng">
            <a:solidFill>
              <a:schemeClr val="tx1"/>
            </a:solidFill>
            <a:prstDash val="solid"/>
            <a:round/>
            <a:headEnd type="none" w="med" len="med"/>
            <a:tailEnd type="none" w="med" len="med"/>
          </a:ln>
        </p:spPr>
        <p:txBody>
          <a:bodyPr wrap="none" anchor="ctr"/>
          <a:p>
            <a:pPr algn="ctr" eaLnBrk="0" hangingPunct="0"/>
            <a:endParaRPr lang="zh-CN" altLang="en-US" b="1" dirty="0">
              <a:latin typeface="Arial" panose="020B0604020202020204" pitchFamily="34" charset="0"/>
              <a:ea typeface="宋体" panose="02010600030101010101" pitchFamily="2" charset="-122"/>
            </a:endParaRPr>
          </a:p>
        </p:txBody>
      </p:sp>
      <p:sp>
        <p:nvSpPr>
          <p:cNvPr id="43021" name="文本框 45069"/>
          <p:cNvSpPr txBox="1"/>
          <p:nvPr/>
        </p:nvSpPr>
        <p:spPr>
          <a:xfrm>
            <a:off x="5327650" y="4823460"/>
            <a:ext cx="2951163" cy="398780"/>
          </a:xfrm>
          <a:prstGeom prst="rect">
            <a:avLst/>
          </a:prstGeom>
          <a:noFill/>
          <a:ln w="9525">
            <a:noFill/>
          </a:ln>
        </p:spPr>
        <p:txBody>
          <a:bodyPr anchor="t">
            <a:spAutoFit/>
          </a:bodyPr>
          <a:p>
            <a:pPr eaLnBrk="0" hangingPunct="0"/>
            <a:r>
              <a:rPr lang="en-US" altLang="x-none" sz="2000" b="1">
                <a:latin typeface="Arial" panose="020B0604020202020204" pitchFamily="34" charset="0"/>
                <a:ea typeface="宋体" panose="02010600030101010101" pitchFamily="2" charset="-122"/>
              </a:rPr>
              <a:t>1</a:t>
            </a:r>
            <a:r>
              <a:rPr lang="zh-CN" altLang="en-US" sz="2000" b="1" dirty="0">
                <a:latin typeface="Arial" panose="020B0604020202020204" pitchFamily="34" charset="0"/>
                <a:ea typeface="宋体" panose="02010600030101010101" pitchFamily="2" charset="-122"/>
              </a:rPr>
              <a:t>、心源性急病</a:t>
            </a:r>
            <a:endParaRPr lang="zh-CN" altLang="en-US" sz="2000" b="1" dirty="0">
              <a:latin typeface="Arial" panose="020B0604020202020204" pitchFamily="34" charset="0"/>
              <a:ea typeface="宋体" panose="02010600030101010101" pitchFamily="2" charset="-122"/>
            </a:endParaRPr>
          </a:p>
        </p:txBody>
      </p:sp>
      <p:sp>
        <p:nvSpPr>
          <p:cNvPr id="43022" name="文本框 45070"/>
          <p:cNvSpPr txBox="1"/>
          <p:nvPr/>
        </p:nvSpPr>
        <p:spPr>
          <a:xfrm>
            <a:off x="5327333" y="5557520"/>
            <a:ext cx="3563937" cy="398780"/>
          </a:xfrm>
          <a:prstGeom prst="rect">
            <a:avLst/>
          </a:prstGeom>
          <a:noFill/>
          <a:ln w="9525">
            <a:noFill/>
          </a:ln>
        </p:spPr>
        <p:txBody>
          <a:bodyPr anchor="t">
            <a:spAutoFit/>
          </a:bodyPr>
          <a:p>
            <a:pPr eaLnBrk="0" hangingPunct="0">
              <a:spcBef>
                <a:spcPct val="50000"/>
              </a:spcBef>
            </a:pPr>
            <a:r>
              <a:rPr lang="en-US" altLang="x-none" sz="2000" b="1">
                <a:latin typeface="Arial" panose="020B0604020202020204" pitchFamily="34" charset="0"/>
                <a:ea typeface="宋体" panose="02010600030101010101" pitchFamily="2" charset="-122"/>
              </a:rPr>
              <a:t>2</a:t>
            </a:r>
            <a:r>
              <a:rPr lang="zh-CN" altLang="en-US" sz="2000" b="1" dirty="0">
                <a:latin typeface="Arial" panose="020B0604020202020204" pitchFamily="34" charset="0"/>
                <a:ea typeface="宋体" panose="02010600030101010101" pitchFamily="2" charset="-122"/>
              </a:rPr>
              <a:t>、意外伤害事故</a:t>
            </a:r>
            <a:endParaRPr lang="zh-CN" altLang="en-US" sz="2000" b="1" dirty="0">
              <a:latin typeface="Arial" panose="020B0604020202020204" pitchFamily="34" charset="0"/>
              <a:ea typeface="宋体" panose="02010600030101010101" pitchFamily="2" charset="-122"/>
            </a:endParaRPr>
          </a:p>
        </p:txBody>
      </p:sp>
      <p:sp>
        <p:nvSpPr>
          <p:cNvPr id="2" name="文本框 1"/>
          <p:cNvSpPr txBox="1"/>
          <p:nvPr/>
        </p:nvSpPr>
        <p:spPr>
          <a:xfrm>
            <a:off x="3795395" y="2403475"/>
            <a:ext cx="4042410" cy="1630045"/>
          </a:xfrm>
          <a:prstGeom prst="rect">
            <a:avLst/>
          </a:prstGeom>
          <a:noFill/>
        </p:spPr>
        <p:txBody>
          <a:bodyPr wrap="square" rtlCol="0" anchor="t">
            <a:spAutoFit/>
          </a:bodyPr>
          <a:p>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患者的心脏在正常或无重大病变</a:t>
            </a:r>
            <a:endPar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endParaRPr>
          </a:p>
          <a:p>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的情况下，受到严重打击引起的</a:t>
            </a:r>
            <a:endPar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endParaRPr>
          </a:p>
          <a:p>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心脏</a:t>
            </a:r>
            <a:r>
              <a:rPr lang="zh-CN" altLang="en-US" sz="2000" dirty="0">
                <a:solidFill>
                  <a:srgbClr val="FF0000"/>
                </a:solidFill>
                <a:latin typeface="华文楷体" panose="02010600040101010101" pitchFamily="2" charset="-122"/>
                <a:ea typeface="华文楷体" panose="02010600040101010101" pitchFamily="2" charset="-122"/>
                <a:sym typeface="华文楷体" panose="02010600040101010101" pitchFamily="2" charset="-122"/>
              </a:rPr>
              <a:t>有效收缩</a:t>
            </a:r>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和</a:t>
            </a:r>
            <a:r>
              <a:rPr lang="zh-CN" altLang="en-US" sz="2000" dirty="0">
                <a:solidFill>
                  <a:srgbClr val="FF0000"/>
                </a:solidFill>
                <a:latin typeface="华文楷体" panose="02010600040101010101" pitchFamily="2" charset="-122"/>
                <a:ea typeface="华文楷体" panose="02010600040101010101" pitchFamily="2" charset="-122"/>
                <a:sym typeface="华文楷体" panose="02010600040101010101" pitchFamily="2" charset="-122"/>
              </a:rPr>
              <a:t>泵血功能突然停</a:t>
            </a:r>
            <a:endParaRPr lang="zh-CN" altLang="en-US" sz="2000" dirty="0">
              <a:solidFill>
                <a:srgbClr val="FF0000"/>
              </a:solidFill>
              <a:latin typeface="华文楷体" panose="02010600040101010101" pitchFamily="2" charset="-122"/>
              <a:ea typeface="华文楷体" panose="02010600040101010101" pitchFamily="2" charset="-122"/>
              <a:sym typeface="华文楷体" panose="02010600040101010101" pitchFamily="2" charset="-122"/>
            </a:endParaRPr>
          </a:p>
          <a:p>
            <a:r>
              <a:rPr lang="zh-CN" altLang="en-US" sz="2000" dirty="0">
                <a:solidFill>
                  <a:srgbClr val="FF0000"/>
                </a:solidFill>
                <a:latin typeface="华文楷体" panose="02010600040101010101" pitchFamily="2" charset="-122"/>
                <a:ea typeface="华文楷体" panose="02010600040101010101" pitchFamily="2" charset="-122"/>
                <a:sym typeface="华文楷体" panose="02010600040101010101" pitchFamily="2" charset="-122"/>
              </a:rPr>
              <a:t>止</a:t>
            </a:r>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a:t>
            </a:r>
            <a:r>
              <a:rPr lang="en-US" altLang="zh-CN" sz="2000" dirty="0">
                <a:solidFill>
                  <a:srgbClr val="FFFFFF"/>
                </a:solidFill>
                <a:latin typeface="华文楷体" panose="02010600040101010101" pitchFamily="2" charset="-122"/>
                <a:ea typeface="华文楷体" panose="02010600040101010101" pitchFamily="2" charset="-122"/>
                <a:sym typeface="华文楷体" panose="02010600040101010101" pitchFamily="2" charset="-122"/>
              </a:rPr>
              <a:t> </a:t>
            </a:r>
            <a:r>
              <a:rPr lang="en-US" altLang="zh-CN" sz="2000" dirty="0">
                <a:solidFill>
                  <a:srgbClr val="23FFF8"/>
                </a:solidFill>
                <a:latin typeface="华文楷体" panose="02010600040101010101" pitchFamily="2" charset="-122"/>
                <a:ea typeface="华文楷体" panose="02010600040101010101" pitchFamily="2" charset="-122"/>
                <a:sym typeface="华文楷体" panose="02010600040101010101" pitchFamily="2" charset="-122"/>
              </a:rPr>
              <a:t>CA</a:t>
            </a:r>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导致</a:t>
            </a:r>
            <a:r>
              <a:rPr lang="zh-CN" altLang="en-US" sz="2000" dirty="0">
                <a:solidFill>
                  <a:srgbClr val="FF0000"/>
                </a:solidFill>
                <a:latin typeface="华文楷体" panose="02010600040101010101" pitchFamily="2" charset="-122"/>
                <a:ea typeface="华文楷体" panose="02010600040101010101" pitchFamily="2" charset="-122"/>
                <a:sym typeface="华文楷体" panose="02010600040101010101" pitchFamily="2" charset="-122"/>
              </a:rPr>
              <a:t>循环中断</a:t>
            </a:r>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，引起全</a:t>
            </a:r>
            <a:endPar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endParaRPr>
          </a:p>
          <a:p>
            <a:r>
              <a:rPr lang="zh-CN" altLang="en-US" sz="2000"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身严重缺血缺氧。</a:t>
            </a:r>
            <a:r>
              <a:rPr lang="zh-CN" altLang="en-US" dirty="0">
                <a:solidFill>
                  <a:srgbClr val="595959"/>
                </a:solidFill>
                <a:latin typeface="华文楷体" panose="02010600040101010101" pitchFamily="2" charset="-122"/>
                <a:ea typeface="华文楷体" panose="02010600040101010101" pitchFamily="2" charset="-122"/>
                <a:sym typeface="华文楷体" panose="02010600040101010101" pitchFamily="2" charset="-122"/>
              </a:rPr>
              <a:t>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5064"/>
                                        </p:tgtEl>
                                        <p:attrNameLst>
                                          <p:attrName>style.visibility</p:attrName>
                                        </p:attrNameLst>
                                      </p:cBhvr>
                                      <p:to>
                                        <p:strVal val="visible"/>
                                      </p:to>
                                    </p:set>
                                    <p:anim calcmode="lin" valueType="num">
                                      <p:cBhvr>
                                        <p:cTn id="7" dur="500" decel="50000" fill="hold">
                                          <p:stCondLst>
                                            <p:cond delay="0"/>
                                          </p:stCondLst>
                                        </p:cTn>
                                        <p:tgtEl>
                                          <p:spTgt spid="4506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4506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5064"/>
                                        </p:tgtEl>
                                        <p:attrNameLst>
                                          <p:attrName>ppt_w</p:attrName>
                                        </p:attrNameLst>
                                      </p:cBhvr>
                                      <p:tavLst>
                                        <p:tav tm="0">
                                          <p:val>
                                            <p:strVal val="#ppt_w*.05"/>
                                          </p:val>
                                        </p:tav>
                                        <p:tav tm="100000">
                                          <p:val>
                                            <p:strVal val="#ppt_w"/>
                                          </p:val>
                                        </p:tav>
                                      </p:tavLst>
                                    </p:anim>
                                    <p:anim calcmode="lin" valueType="num">
                                      <p:cBhvr>
                                        <p:cTn id="10" dur="1000" fill="hold"/>
                                        <p:tgtEl>
                                          <p:spTgt spid="4506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506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506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506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506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45066"/>
                                        </p:tgtEl>
                                        <p:attrNameLst>
                                          <p:attrName>style.visibility</p:attrName>
                                        </p:attrNameLst>
                                      </p:cBhvr>
                                      <p:to>
                                        <p:strVal val="visible"/>
                                      </p:to>
                                    </p:set>
                                    <p:anim calcmode="lin" valueType="num">
                                      <p:cBhvr>
                                        <p:cTn id="19" dur="1" fill="hold"/>
                                        <p:tgtEl>
                                          <p:spTgt spid="4506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4033" name="组合 46081"/>
          <p:cNvGrpSpPr/>
          <p:nvPr/>
        </p:nvGrpSpPr>
        <p:grpSpPr>
          <a:xfrm>
            <a:off x="0" y="1588"/>
            <a:ext cx="9142413" cy="6856412"/>
            <a:chOff x="0" y="0"/>
            <a:chExt cx="5760" cy="4320"/>
          </a:xfrm>
        </p:grpSpPr>
        <p:sp>
          <p:nvSpPr>
            <p:cNvPr id="4403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403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403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403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403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pic>
        <p:nvPicPr>
          <p:cNvPr id="46088" name="图片 46087" descr="BD06597_"/>
          <p:cNvPicPr>
            <a:picLocks noChangeAspect="1"/>
          </p:cNvPicPr>
          <p:nvPr/>
        </p:nvPicPr>
        <p:blipFill>
          <a:blip r:embed="rId2"/>
          <a:stretch>
            <a:fillRect/>
          </a:stretch>
        </p:blipFill>
        <p:spPr>
          <a:xfrm>
            <a:off x="1216025" y="377825"/>
            <a:ext cx="1447800" cy="1219200"/>
          </a:xfrm>
          <a:prstGeom prst="rect">
            <a:avLst/>
          </a:prstGeom>
          <a:noFill/>
          <a:ln w="9525">
            <a:noFill/>
          </a:ln>
          <a:effectLst>
            <a:outerShdw dist="53882" dir="2699999" algn="ctr" rotWithShape="0">
              <a:schemeClr val="bg2"/>
            </a:outerShdw>
          </a:effectLst>
        </p:spPr>
      </p:pic>
      <p:pic>
        <p:nvPicPr>
          <p:cNvPr id="46089" name="图片 46088" descr="PE02967_"/>
          <p:cNvPicPr>
            <a:picLocks noChangeAspect="1"/>
          </p:cNvPicPr>
          <p:nvPr/>
        </p:nvPicPr>
        <p:blipFill>
          <a:blip r:embed="rId3"/>
          <a:stretch>
            <a:fillRect/>
          </a:stretch>
        </p:blipFill>
        <p:spPr>
          <a:xfrm>
            <a:off x="1981200" y="1846263"/>
            <a:ext cx="1752600" cy="1176337"/>
          </a:xfrm>
          <a:prstGeom prst="rect">
            <a:avLst/>
          </a:prstGeom>
          <a:noFill/>
          <a:ln w="9525">
            <a:noFill/>
          </a:ln>
          <a:effectLst>
            <a:outerShdw dist="68391" dir="1308103" algn="ctr" rotWithShape="0">
              <a:schemeClr val="bg2"/>
            </a:outerShdw>
          </a:effectLst>
        </p:spPr>
      </p:pic>
      <p:pic>
        <p:nvPicPr>
          <p:cNvPr id="46090" name="图片 46089" descr="SY01064_"/>
          <p:cNvPicPr>
            <a:picLocks noChangeAspect="1"/>
          </p:cNvPicPr>
          <p:nvPr/>
        </p:nvPicPr>
        <p:blipFill>
          <a:blip r:embed="rId4"/>
          <a:stretch>
            <a:fillRect/>
          </a:stretch>
        </p:blipFill>
        <p:spPr>
          <a:xfrm>
            <a:off x="73025" y="3214688"/>
            <a:ext cx="1447800" cy="903287"/>
          </a:xfrm>
          <a:prstGeom prst="rect">
            <a:avLst/>
          </a:prstGeom>
          <a:noFill/>
          <a:ln w="9525">
            <a:noFill/>
          </a:ln>
          <a:effectLst>
            <a:outerShdw dist="80321" dir="1106110" algn="ctr" rotWithShape="0">
              <a:schemeClr val="bg2"/>
            </a:outerShdw>
          </a:effectLst>
        </p:spPr>
      </p:pic>
      <p:pic>
        <p:nvPicPr>
          <p:cNvPr id="46091" name="图片 46090" descr="PE02545_"/>
          <p:cNvPicPr>
            <a:picLocks noChangeAspect="1"/>
          </p:cNvPicPr>
          <p:nvPr/>
        </p:nvPicPr>
        <p:blipFill>
          <a:blip r:embed="rId5"/>
          <a:stretch>
            <a:fillRect/>
          </a:stretch>
        </p:blipFill>
        <p:spPr>
          <a:xfrm>
            <a:off x="2341563" y="4149725"/>
            <a:ext cx="1752600" cy="1295400"/>
          </a:xfrm>
          <a:prstGeom prst="rect">
            <a:avLst/>
          </a:prstGeom>
          <a:noFill/>
          <a:ln w="9525">
            <a:noFill/>
          </a:ln>
          <a:effectLst>
            <a:outerShdw dist="45791" dir="3378595" algn="ctr" rotWithShape="0">
              <a:schemeClr val="bg2"/>
            </a:outerShdw>
          </a:effectLst>
        </p:spPr>
      </p:pic>
      <p:pic>
        <p:nvPicPr>
          <p:cNvPr id="46092" name="图片 46091" descr="IN00392_"/>
          <p:cNvPicPr>
            <a:picLocks noChangeAspect="1"/>
          </p:cNvPicPr>
          <p:nvPr/>
        </p:nvPicPr>
        <p:blipFill>
          <a:blip r:embed="rId6"/>
          <a:stretch>
            <a:fillRect/>
          </a:stretch>
        </p:blipFill>
        <p:spPr>
          <a:xfrm>
            <a:off x="252413" y="5440363"/>
            <a:ext cx="1655762" cy="1301750"/>
          </a:xfrm>
          <a:prstGeom prst="rect">
            <a:avLst/>
          </a:prstGeom>
          <a:noFill/>
          <a:ln w="9525">
            <a:noFill/>
          </a:ln>
          <a:effectLst>
            <a:outerShdw dist="53882" dir="2699999" algn="ctr" rotWithShape="0">
              <a:schemeClr val="bg2"/>
            </a:outerShdw>
          </a:effectLst>
        </p:spPr>
      </p:pic>
      <p:pic>
        <p:nvPicPr>
          <p:cNvPr id="46093" name="图片 46092" descr="SO01885_"/>
          <p:cNvPicPr>
            <a:picLocks noChangeAspect="1"/>
          </p:cNvPicPr>
          <p:nvPr/>
        </p:nvPicPr>
        <p:blipFill>
          <a:blip r:embed="rId7"/>
          <a:stretch>
            <a:fillRect/>
          </a:stretch>
        </p:blipFill>
        <p:spPr>
          <a:xfrm>
            <a:off x="4416425" y="2282825"/>
            <a:ext cx="1828800" cy="2443163"/>
          </a:xfrm>
          <a:prstGeom prst="rect">
            <a:avLst/>
          </a:prstGeom>
          <a:noFill/>
          <a:ln w="9525">
            <a:noFill/>
          </a:ln>
          <a:effectLst>
            <a:outerShdw dist="63500" dir="2212193" algn="ctr" rotWithShape="0">
              <a:schemeClr val="bg2"/>
            </a:outerShdw>
          </a:effectLst>
        </p:spPr>
      </p:pic>
      <p:pic>
        <p:nvPicPr>
          <p:cNvPr id="46094" name="图片 46093" descr="SO01846_"/>
          <p:cNvPicPr>
            <a:picLocks noChangeAspect="1"/>
          </p:cNvPicPr>
          <p:nvPr/>
        </p:nvPicPr>
        <p:blipFill>
          <a:blip r:embed="rId8"/>
          <a:stretch>
            <a:fillRect/>
          </a:stretch>
        </p:blipFill>
        <p:spPr>
          <a:xfrm>
            <a:off x="6373813" y="838200"/>
            <a:ext cx="2590800" cy="2736850"/>
          </a:xfrm>
          <a:prstGeom prst="rect">
            <a:avLst/>
          </a:prstGeom>
          <a:noFill/>
          <a:ln w="9525">
            <a:noFill/>
          </a:ln>
          <a:effectLst>
            <a:outerShdw dist="117088" dir="2963922" algn="ctr" rotWithShape="0">
              <a:schemeClr val="bg2">
                <a:alpha val="50000"/>
              </a:schemeClr>
            </a:outerShdw>
          </a:effectLst>
        </p:spPr>
      </p:pic>
      <p:sp>
        <p:nvSpPr>
          <p:cNvPr id="46095" name="矩形 46094"/>
          <p:cNvSpPr/>
          <p:nvPr/>
        </p:nvSpPr>
        <p:spPr>
          <a:xfrm>
            <a:off x="6157913" y="3933825"/>
            <a:ext cx="2792413" cy="2540000"/>
          </a:xfrm>
          <a:prstGeom prst="rect">
            <a:avLst/>
          </a:prstGeom>
          <a:noFill/>
          <a:ln w="9525" cap="flat" cmpd="sng">
            <a:solidFill>
              <a:srgbClr val="00FF00"/>
            </a:solidFill>
            <a:prstDash val="solid"/>
            <a:miter/>
            <a:headEnd type="none" w="med" len="med"/>
            <a:tailEnd type="none" w="med" len="med"/>
          </a:ln>
        </p:spPr>
        <p:txBody>
          <a:bodyPr>
            <a:spAutoFit/>
          </a:bodyPr>
          <a:p>
            <a:pPr algn="ctr" fontAlgn="base">
              <a:spcBef>
                <a:spcPct val="50000"/>
              </a:spcBef>
            </a:pPr>
            <a:r>
              <a:rPr lang="zh-CN" altLang="en-US" sz="40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呼 吸</a:t>
            </a:r>
            <a:endParaRPr lang="zh-CN" altLang="en-US" sz="40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algn="ctr" fontAlgn="base">
              <a:spcBef>
                <a:spcPct val="50000"/>
              </a:spcBef>
            </a:pPr>
            <a:r>
              <a:rPr lang="zh-CN" altLang="en-US" sz="40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心 跳</a:t>
            </a:r>
            <a:r>
              <a:rPr lang="zh-CN" altLang="en-US" sz="4000" b="1" strike="noStrike" noProof="1" dirty="0">
                <a:solidFill>
                  <a:srgbClr val="000066"/>
                </a:solidFill>
                <a:effectLst>
                  <a:outerShdw blurRad="38100" dist="38100" dir="2700000">
                    <a:srgbClr val="C0C0C0"/>
                  </a:outerShdw>
                </a:effectLst>
                <a:latin typeface="Arial" panose="020B0604020202020204" pitchFamily="34" charset="0"/>
                <a:ea typeface="黑体" panose="02010609060101010101" pitchFamily="49" charset="-122"/>
                <a:cs typeface="+mn-cs"/>
              </a:rPr>
              <a:t>   </a:t>
            </a:r>
            <a:endParaRPr lang="zh-CN" altLang="en-US" sz="4000" b="1" strike="noStrike" noProof="1" dirty="0">
              <a:solidFill>
                <a:srgbClr val="000066"/>
              </a:solidFill>
              <a:effectLst>
                <a:outerShdw blurRad="38100" dist="38100" dir="2700000">
                  <a:srgbClr val="C0C0C0"/>
                </a:outerShdw>
              </a:effectLst>
              <a:latin typeface="Arial" panose="020B0604020202020204" pitchFamily="34" charset="0"/>
              <a:ea typeface="黑体" panose="02010609060101010101" pitchFamily="49" charset="-122"/>
            </a:endParaRPr>
          </a:p>
          <a:p>
            <a:pPr algn="ctr" fontAlgn="base">
              <a:spcBef>
                <a:spcPct val="50000"/>
              </a:spcBef>
            </a:pPr>
            <a:r>
              <a:rPr lang="zh-CN" altLang="en-US" sz="4000" b="1" strike="noStrike" noProof="1" dirty="0">
                <a:solidFill>
                  <a:srgbClr val="000066"/>
                </a:solidFill>
                <a:effectLst>
                  <a:outerShdw blurRad="38100" dist="38100" dir="2700000">
                    <a:srgbClr val="C0C0C0"/>
                  </a:outerShdw>
                </a:effectLst>
                <a:latin typeface="Arial" panose="020B0604020202020204" pitchFamily="34" charset="0"/>
                <a:ea typeface="黑体" panose="02010609060101010101" pitchFamily="49" charset="-122"/>
                <a:cs typeface="+mn-cs"/>
              </a:rPr>
              <a:t> </a:t>
            </a:r>
            <a:r>
              <a:rPr lang="zh-CN" altLang="en-US" sz="4000" b="1" strike="noStrike" noProof="1" dirty="0">
                <a:solidFill>
                  <a:srgbClr val="CC0000"/>
                </a:solidFill>
                <a:effectLst>
                  <a:outerShdw blurRad="38100" dist="38100" dir="2700000">
                    <a:srgbClr val="C0C0C0"/>
                  </a:outerShdw>
                </a:effectLst>
                <a:latin typeface="Arial" panose="020B0604020202020204" pitchFamily="34" charset="0"/>
                <a:ea typeface="黑体" panose="02010609060101010101" pitchFamily="49" charset="-122"/>
                <a:cs typeface="+mn-cs"/>
              </a:rPr>
              <a:t>骤 停</a:t>
            </a:r>
            <a:endParaRPr lang="zh-CN" altLang="en-US" sz="4000" b="1" strike="noStrike" noProof="1" dirty="0">
              <a:solidFill>
                <a:srgbClr val="CC00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46096" name="矩形 46095"/>
          <p:cNvSpPr/>
          <p:nvPr/>
        </p:nvSpPr>
        <p:spPr>
          <a:xfrm>
            <a:off x="4492625" y="2587625"/>
            <a:ext cx="1219200" cy="838200"/>
          </a:xfrm>
          <a:prstGeom prst="rect">
            <a:avLst/>
          </a:prstGeom>
        </p:spPr>
        <p:txBody>
          <a:bodyPr wrap="none" fromWordArt="1">
            <a:prstTxWarp prst="textWave1">
              <a:avLst>
                <a:gd name="adj1" fmla="val 13005"/>
                <a:gd name="adj2" fmla="val 0"/>
              </a:avLst>
            </a:prstTxWarp>
            <a:normAutofit/>
          </a:bodyPr>
          <a:p>
            <a:pPr algn="ctr"/>
            <a:r>
              <a:rPr lang="zh-CN" altLang="en-US" sz="3600">
                <a:solidFill>
                  <a:srgbClr val="FF0000"/>
                </a:solidFill>
                <a:effectLst>
                  <a:outerShdw dist="53882" dir="2699999" algn="ctr" rotWithShape="0">
                    <a:srgbClr val="C0C0C0"/>
                  </a:outerShdw>
                </a:effectLst>
                <a:latin typeface="宋体" panose="02010600030101010101" pitchFamily="2" charset="-122"/>
                <a:ea typeface="宋体" panose="02010600030101010101" pitchFamily="2" charset="-122"/>
              </a:rPr>
              <a:t>可导致</a:t>
            </a:r>
            <a:endParaRPr lang="zh-CN" altLang="en-US" sz="3600">
              <a:solidFill>
                <a:srgbClr val="FF0000"/>
              </a:solidFill>
              <a:effectLst>
                <a:outerShdw dist="53882" dir="2699999" algn="ctr" rotWithShape="0">
                  <a:srgbClr val="C0C0C0"/>
                </a:outerShdw>
              </a:effectLst>
              <a:latin typeface="宋体" panose="02010600030101010101" pitchFamily="2" charset="-122"/>
              <a:ea typeface="宋体" panose="02010600030101010101" pitchFamily="2" charset="-122"/>
            </a:endParaRPr>
          </a:p>
        </p:txBody>
      </p:sp>
      <p:sp>
        <p:nvSpPr>
          <p:cNvPr id="46097" name="矩形 46096"/>
          <p:cNvSpPr/>
          <p:nvPr/>
        </p:nvSpPr>
        <p:spPr>
          <a:xfrm>
            <a:off x="612775" y="1989138"/>
            <a:ext cx="1295400" cy="685800"/>
          </a:xfrm>
          <a:prstGeom prst="rect">
            <a:avLst/>
          </a:prstGeom>
        </p:spPr>
        <p:txBody>
          <a:bodyPr wrap="none" fromWordArt="1">
            <a:prstTxWarp prst="textInflateTop">
              <a:avLst>
                <a:gd name="adj" fmla="val 31917"/>
              </a:avLst>
            </a:prstTxWarp>
            <a:normAutofit/>
            <a:scene3d>
              <a:camera prst="legacyPerspectiveBottomRight">
                <a:rot lat="0" lon="21240000" rev="0"/>
              </a:camera>
              <a:lightRig rig="legacyHarsh3" dir="l"/>
            </a:scene3d>
            <a:sp3d extrusionH="430200" prstMaterial="legacyMatte">
              <a:extrusionClr>
                <a:srgbClr val="C0C0C0"/>
              </a:extrusionClr>
            </a:sp3d>
          </a:bodyPr>
          <a:p>
            <a:pPr algn="ctr"/>
            <a:r>
              <a:rPr lang="zh-CN" altLang="en-US" sz="3600">
                <a:solidFill>
                  <a:srgbClr val="FF0000"/>
                </a:solidFill>
                <a:latin typeface="宋体" panose="02010600030101010101" pitchFamily="2" charset="-122"/>
                <a:ea typeface="宋体" panose="02010600030101010101" pitchFamily="2" charset="-122"/>
              </a:rPr>
              <a:t>创伤</a:t>
            </a:r>
            <a:endParaRPr lang="zh-CN" altLang="en-US" sz="3600">
              <a:solidFill>
                <a:srgbClr val="FF0000"/>
              </a:solidFill>
              <a:latin typeface="宋体" panose="02010600030101010101" pitchFamily="2" charset="-122"/>
              <a:ea typeface="宋体" panose="02010600030101010101" pitchFamily="2" charset="-122"/>
            </a:endParaRPr>
          </a:p>
        </p:txBody>
      </p:sp>
      <p:sp>
        <p:nvSpPr>
          <p:cNvPr id="46098" name="矩形 46097"/>
          <p:cNvSpPr/>
          <p:nvPr/>
        </p:nvSpPr>
        <p:spPr>
          <a:xfrm>
            <a:off x="1836738" y="3357563"/>
            <a:ext cx="990600" cy="762000"/>
          </a:xfrm>
          <a:prstGeom prst="rect">
            <a:avLst/>
          </a:prstGeom>
        </p:spPr>
        <p:txBody>
          <a:bodyPr wrap="none" fromWordArt="1">
            <a:prstTxWarp prst="textTriangleInverted">
              <a:avLst>
                <a:gd name="adj" fmla="val 50000"/>
              </a:avLst>
            </a:prstTxWarp>
            <a:normAutofit/>
          </a:bodyPr>
          <a:p>
            <a:pPr algn="ctr"/>
            <a:r>
              <a:rPr lang="zh-CN" altLang="en-US" sz="3600">
                <a:ln w="12700" cap="flat" cmpd="sng">
                  <a:solidFill>
                    <a:srgbClr val="FF0000"/>
                  </a:solidFill>
                  <a:prstDash val="solid"/>
                  <a:round/>
                  <a:headEnd type="none" w="med" len="med"/>
                  <a:tailEnd type="none" w="med" len="med"/>
                </a:ln>
                <a:solidFill>
                  <a:srgbClr val="000000"/>
                </a:solidFill>
                <a:effectLst>
                  <a:outerShdw dist="35921" dir="2699999" sy="50000" kx="2115830" algn="bl" rotWithShape="0">
                    <a:srgbClr val="C0C0C0"/>
                  </a:outerShdw>
                </a:effectLst>
                <a:latin typeface="宋体" panose="02010600030101010101" pitchFamily="2" charset="-122"/>
                <a:ea typeface="宋体" panose="02010600030101010101" pitchFamily="2" charset="-122"/>
              </a:rPr>
              <a:t>中毒</a:t>
            </a:r>
            <a:endParaRPr lang="zh-CN" altLang="en-US" sz="3600">
              <a:ln w="12700" cap="flat" cmpd="sng">
                <a:solidFill>
                  <a:srgbClr val="FF0000"/>
                </a:solidFill>
                <a:prstDash val="solid"/>
                <a:round/>
                <a:headEnd type="none" w="med" len="med"/>
                <a:tailEnd type="none" w="med" len="med"/>
              </a:ln>
              <a:solidFill>
                <a:srgbClr val="000000"/>
              </a:solidFill>
              <a:effectLst>
                <a:outerShdw dist="35921" dir="2699999" sy="50000" kx="2115830" algn="bl" rotWithShape="0">
                  <a:srgbClr val="C0C0C0"/>
                </a:outerShdw>
              </a:effectLst>
              <a:latin typeface="宋体" panose="02010600030101010101" pitchFamily="2" charset="-122"/>
              <a:ea typeface="宋体" panose="02010600030101010101" pitchFamily="2" charset="-122"/>
            </a:endParaRPr>
          </a:p>
        </p:txBody>
      </p:sp>
      <p:sp>
        <p:nvSpPr>
          <p:cNvPr id="46099" name="矩形 46098"/>
          <p:cNvSpPr/>
          <p:nvPr/>
        </p:nvSpPr>
        <p:spPr>
          <a:xfrm>
            <a:off x="757238" y="4581525"/>
            <a:ext cx="1524000" cy="915988"/>
          </a:xfrm>
          <a:prstGeom prst="rect">
            <a:avLst/>
          </a:prstGeom>
        </p:spPr>
        <p:txBody>
          <a:bodyPr wrap="none" fromWordArt="1">
            <a:prstTxWarp prst="textCascadeUp">
              <a:avLst>
                <a:gd name="adj" fmla="val 44444"/>
              </a:avLst>
            </a:prstTxWarp>
            <a:normAutofit/>
            <a:scene3d>
              <a:camera prst="legacyPerspectiveTopLeft">
                <a:rot lat="0" lon="20520000" rev="0"/>
              </a:camera>
              <a:lightRig rig="legacyHarsh3" dir="r"/>
            </a:scene3d>
            <a:sp3d extrusionH="430200" prstMaterial="legacyMatte">
              <a:extrusionClr>
                <a:srgbClr val="006600"/>
              </a:extrusionClr>
            </a:sp3d>
          </a:bodyPr>
          <a:p>
            <a:pPr algn="ctr"/>
            <a:r>
              <a:rPr lang="zh-CN" altLang="en-US" sz="3600">
                <a:solidFill>
                  <a:schemeClr val="tx1"/>
                </a:solidFill>
                <a:latin typeface="宋体" panose="02010600030101010101" pitchFamily="2" charset="-122"/>
                <a:ea typeface="宋体" panose="02010600030101010101" pitchFamily="2" charset="-122"/>
              </a:rPr>
              <a:t>溺水</a:t>
            </a:r>
            <a:endParaRPr lang="zh-CN" altLang="en-US" sz="3600">
              <a:solidFill>
                <a:schemeClr val="tx1"/>
              </a:solidFill>
              <a:latin typeface="宋体" panose="02010600030101010101" pitchFamily="2" charset="-122"/>
              <a:ea typeface="宋体" panose="02010600030101010101" pitchFamily="2" charset="-122"/>
            </a:endParaRPr>
          </a:p>
        </p:txBody>
      </p:sp>
      <p:sp>
        <p:nvSpPr>
          <p:cNvPr id="46100" name="矩形 46099"/>
          <p:cNvSpPr/>
          <p:nvPr/>
        </p:nvSpPr>
        <p:spPr>
          <a:xfrm>
            <a:off x="2052638" y="5662613"/>
            <a:ext cx="819150" cy="935037"/>
          </a:xfrm>
          <a:prstGeom prst="rect">
            <a:avLst/>
          </a:prstGeom>
        </p:spPr>
        <p:txBody>
          <a:bodyPr wrap="none" fromWordArt="1">
            <a:prstTxWarp prst="textCascadeUp">
              <a:avLst>
                <a:gd name="adj" fmla="val 44444"/>
              </a:avLst>
            </a:prstTxWarp>
            <a:normAutofit/>
            <a:scene3d>
              <a:camera prst="legacyPerspectiveFront">
                <a:rot lat="20520000" lon="1080000" rev="0"/>
              </a:camera>
              <a:lightRig rig="legacyHarsh2" dir="b"/>
            </a:scene3d>
            <a:sp3d extrusionH="430200" prstMaterial="legacyMatte">
              <a:extrusionClr>
                <a:srgbClr val="FF6600"/>
              </a:extrusionClr>
            </a:sp3d>
          </a:bodyPr>
          <a:p>
            <a:pPr algn="ctr"/>
            <a:r>
              <a:rPr lang="zh-CN" altLang="en-US" sz="3200">
                <a:gradFill rotWithShape="0">
                  <a:gsLst>
                    <a:gs pos="0">
                      <a:srgbClr val="FFE701"/>
                    </a:gs>
                    <a:gs pos="100000">
                      <a:srgbClr val="FE3E02"/>
                    </a:gs>
                  </a:gsLst>
                  <a:lin ang="5400000" scaled="1"/>
                  <a:tileRect/>
                </a:gradFill>
                <a:latin typeface="宋体" panose="02010600030101010101" pitchFamily="2" charset="-122"/>
                <a:ea typeface="宋体" panose="02010600030101010101" pitchFamily="2" charset="-122"/>
              </a:rPr>
              <a:t>触电</a:t>
            </a:r>
            <a:endParaRPr lang="zh-CN" altLang="en-US" sz="3200">
              <a:gradFill rotWithShape="0">
                <a:gsLst>
                  <a:gs pos="0">
                    <a:srgbClr val="FFE701"/>
                  </a:gs>
                  <a:gs pos="100000">
                    <a:srgbClr val="FE3E02"/>
                  </a:gs>
                </a:gsLst>
                <a:lin ang="5400000" scaled="1"/>
                <a:tileRect/>
              </a:gradFill>
              <a:latin typeface="宋体" panose="02010600030101010101" pitchFamily="2" charset="-122"/>
              <a:ea typeface="宋体" panose="02010600030101010101" pitchFamily="2" charset="-122"/>
            </a:endParaRPr>
          </a:p>
        </p:txBody>
      </p:sp>
      <p:sp>
        <p:nvSpPr>
          <p:cNvPr id="46101" name="矩形 46100"/>
          <p:cNvSpPr/>
          <p:nvPr/>
        </p:nvSpPr>
        <p:spPr>
          <a:xfrm>
            <a:off x="7381875" y="261938"/>
            <a:ext cx="935038" cy="519113"/>
          </a:xfrm>
          <a:prstGeom prst="rect">
            <a:avLst/>
          </a:prstGeom>
          <a:noFill/>
          <a:ln w="9525">
            <a:noFill/>
          </a:ln>
        </p:spPr>
        <p:txBody>
          <a:bodyPr>
            <a:spAutoFit/>
          </a:bodyPr>
          <a:p>
            <a:pPr algn="ctr" fontAlgn="base"/>
            <a:r>
              <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cs typeface="+mn-cs"/>
              </a:rPr>
              <a:t>CPR</a:t>
            </a:r>
            <a:endPar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endParaRPr>
          </a:p>
        </p:txBody>
      </p:sp>
      <p:pic>
        <p:nvPicPr>
          <p:cNvPr id="44053" name="图片 46101"/>
          <p:cNvPicPr>
            <a:picLocks noChangeAspect="1"/>
          </p:cNvPicPr>
          <p:nvPr/>
        </p:nvPicPr>
        <p:blipFill>
          <a:blip r:embed="rId9"/>
          <a:stretch>
            <a:fillRect/>
          </a:stretch>
        </p:blipFill>
        <p:spPr>
          <a:xfrm>
            <a:off x="8389938" y="333375"/>
            <a:ext cx="406400" cy="387350"/>
          </a:xfrm>
          <a:prstGeom prst="rect">
            <a:avLst/>
          </a:prstGeom>
          <a:noFill/>
          <a:ln w="9525">
            <a:noFill/>
          </a:ln>
        </p:spPr>
      </p:pic>
      <p:sp>
        <p:nvSpPr>
          <p:cNvPr id="44054" name="文本框 46102"/>
          <p:cNvSpPr txBox="1"/>
          <p:nvPr/>
        </p:nvSpPr>
        <p:spPr>
          <a:xfrm>
            <a:off x="3060700" y="261938"/>
            <a:ext cx="3024188" cy="920750"/>
          </a:xfrm>
          <a:prstGeom prst="rect">
            <a:avLst/>
          </a:prstGeom>
          <a:noFill/>
          <a:ln w="9525">
            <a:noFill/>
          </a:ln>
        </p:spPr>
        <p:txBody>
          <a:bodyPr anchor="t">
            <a:spAutoFit/>
          </a:bodyPr>
          <a:p>
            <a:pPr algn="ctr">
              <a:lnSpc>
                <a:spcPct val="85000"/>
              </a:lnSpc>
              <a:spcBef>
                <a:spcPct val="50000"/>
              </a:spcBef>
            </a:pPr>
            <a:r>
              <a:rPr lang="zh-CN" altLang="en-US" sz="3200" b="1" dirty="0">
                <a:latin typeface="Arial" panose="020B0604020202020204" pitchFamily="34" charset="0"/>
                <a:ea typeface="隶书" panose="02010509060101010101" pitchFamily="49" charset="-122"/>
              </a:rPr>
              <a:t>心脏急症（心梗、心绞痛）</a:t>
            </a:r>
            <a:endParaRPr lang="zh-CN" altLang="en-US" sz="3200" b="1" dirty="0">
              <a:latin typeface="Arial" panose="020B0604020202020204" pitchFamily="34" charset="0"/>
              <a:ea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0-#ppt_w/2"/>
                                          </p:val>
                                        </p:tav>
                                        <p:tav tm="100000">
                                          <p:val>
                                            <p:strVal val="#ppt_x"/>
                                          </p:val>
                                        </p:tav>
                                      </p:tavLst>
                                    </p:anim>
                                    <p:anim calcmode="lin" valueType="num">
                                      <p:cBhvr additive="base">
                                        <p:cTn id="8" dur="500" fill="hold"/>
                                        <p:tgtEl>
                                          <p:spTgt spid="460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6089"/>
                                        </p:tgtEl>
                                        <p:attrNameLst>
                                          <p:attrName>style.visibility</p:attrName>
                                        </p:attrNameLst>
                                      </p:cBhvr>
                                      <p:to>
                                        <p:strVal val="visible"/>
                                      </p:to>
                                    </p:set>
                                    <p:anim calcmode="lin" valueType="num">
                                      <p:cBhvr additive="base">
                                        <p:cTn id="13" dur="500" fill="hold"/>
                                        <p:tgtEl>
                                          <p:spTgt spid="46089"/>
                                        </p:tgtEl>
                                        <p:attrNameLst>
                                          <p:attrName>ppt_x</p:attrName>
                                        </p:attrNameLst>
                                      </p:cBhvr>
                                      <p:tavLst>
                                        <p:tav tm="0">
                                          <p:val>
                                            <p:strVal val="0-#ppt_w/2"/>
                                          </p:val>
                                        </p:tav>
                                        <p:tav tm="100000">
                                          <p:val>
                                            <p:strVal val="#ppt_x"/>
                                          </p:val>
                                        </p:tav>
                                      </p:tavLst>
                                    </p:anim>
                                    <p:anim calcmode="lin" valueType="num">
                                      <p:cBhvr additive="base">
                                        <p:cTn id="14" dur="500" fill="hold"/>
                                        <p:tgtEl>
                                          <p:spTgt spid="4608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6097"/>
                                        </p:tgtEl>
                                        <p:attrNameLst>
                                          <p:attrName>style.visibility</p:attrName>
                                        </p:attrNameLst>
                                      </p:cBhvr>
                                      <p:to>
                                        <p:strVal val="visible"/>
                                      </p:to>
                                    </p:set>
                                    <p:anim calcmode="lin" valueType="num">
                                      <p:cBhvr additive="base">
                                        <p:cTn id="19" dur="500" fill="hold"/>
                                        <p:tgtEl>
                                          <p:spTgt spid="46097"/>
                                        </p:tgtEl>
                                        <p:attrNameLst>
                                          <p:attrName>ppt_x</p:attrName>
                                        </p:attrNameLst>
                                      </p:cBhvr>
                                      <p:tavLst>
                                        <p:tav tm="0">
                                          <p:val>
                                            <p:strVal val="0-#ppt_w/2"/>
                                          </p:val>
                                        </p:tav>
                                        <p:tav tm="100000">
                                          <p:val>
                                            <p:strVal val="#ppt_x"/>
                                          </p:val>
                                        </p:tav>
                                      </p:tavLst>
                                    </p:anim>
                                    <p:anim calcmode="lin" valueType="num">
                                      <p:cBhvr additive="base">
                                        <p:cTn id="20" dur="500" fill="hold"/>
                                        <p:tgtEl>
                                          <p:spTgt spid="4609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6090"/>
                                        </p:tgtEl>
                                        <p:attrNameLst>
                                          <p:attrName>style.visibility</p:attrName>
                                        </p:attrNameLst>
                                      </p:cBhvr>
                                      <p:to>
                                        <p:strVal val="visible"/>
                                      </p:to>
                                    </p:set>
                                    <p:anim calcmode="lin" valueType="num">
                                      <p:cBhvr additive="base">
                                        <p:cTn id="25" dur="500" fill="hold"/>
                                        <p:tgtEl>
                                          <p:spTgt spid="46090"/>
                                        </p:tgtEl>
                                        <p:attrNameLst>
                                          <p:attrName>ppt_x</p:attrName>
                                        </p:attrNameLst>
                                      </p:cBhvr>
                                      <p:tavLst>
                                        <p:tav tm="0">
                                          <p:val>
                                            <p:strVal val="0-#ppt_w/2"/>
                                          </p:val>
                                        </p:tav>
                                        <p:tav tm="100000">
                                          <p:val>
                                            <p:strVal val="#ppt_x"/>
                                          </p:val>
                                        </p:tav>
                                      </p:tavLst>
                                    </p:anim>
                                    <p:anim calcmode="lin" valueType="num">
                                      <p:cBhvr additive="base">
                                        <p:cTn id="26" dur="500" fill="hold"/>
                                        <p:tgtEl>
                                          <p:spTgt spid="4609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098"/>
                                        </p:tgtEl>
                                        <p:attrNameLst>
                                          <p:attrName>style.visibility</p:attrName>
                                        </p:attrNameLst>
                                      </p:cBhvr>
                                      <p:to>
                                        <p:strVal val="visible"/>
                                      </p:to>
                                    </p:set>
                                    <p:anim calcmode="lin" valueType="num">
                                      <p:cBhvr additive="base">
                                        <p:cTn id="31" dur="500" fill="hold"/>
                                        <p:tgtEl>
                                          <p:spTgt spid="46098"/>
                                        </p:tgtEl>
                                        <p:attrNameLst>
                                          <p:attrName>ppt_x</p:attrName>
                                        </p:attrNameLst>
                                      </p:cBhvr>
                                      <p:tavLst>
                                        <p:tav tm="0">
                                          <p:val>
                                            <p:strVal val="0-#ppt_w/2"/>
                                          </p:val>
                                        </p:tav>
                                        <p:tav tm="100000">
                                          <p:val>
                                            <p:strVal val="#ppt_x"/>
                                          </p:val>
                                        </p:tav>
                                      </p:tavLst>
                                    </p:anim>
                                    <p:anim calcmode="lin" valueType="num">
                                      <p:cBhvr additive="base">
                                        <p:cTn id="32" dur="500" fill="hold"/>
                                        <p:tgtEl>
                                          <p:spTgt spid="4609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6091"/>
                                        </p:tgtEl>
                                        <p:attrNameLst>
                                          <p:attrName>style.visibility</p:attrName>
                                        </p:attrNameLst>
                                      </p:cBhvr>
                                      <p:to>
                                        <p:strVal val="visible"/>
                                      </p:to>
                                    </p:set>
                                    <p:anim calcmode="lin" valueType="num">
                                      <p:cBhvr additive="base">
                                        <p:cTn id="37" dur="500" fill="hold"/>
                                        <p:tgtEl>
                                          <p:spTgt spid="46091"/>
                                        </p:tgtEl>
                                        <p:attrNameLst>
                                          <p:attrName>ppt_x</p:attrName>
                                        </p:attrNameLst>
                                      </p:cBhvr>
                                      <p:tavLst>
                                        <p:tav tm="0">
                                          <p:val>
                                            <p:strVal val="0-#ppt_w/2"/>
                                          </p:val>
                                        </p:tav>
                                        <p:tav tm="100000">
                                          <p:val>
                                            <p:strVal val="#ppt_x"/>
                                          </p:val>
                                        </p:tav>
                                      </p:tavLst>
                                    </p:anim>
                                    <p:anim calcmode="lin" valueType="num">
                                      <p:cBhvr additive="base">
                                        <p:cTn id="38" dur="500" fill="hold"/>
                                        <p:tgtEl>
                                          <p:spTgt spid="4609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6099"/>
                                        </p:tgtEl>
                                        <p:attrNameLst>
                                          <p:attrName>style.visibility</p:attrName>
                                        </p:attrNameLst>
                                      </p:cBhvr>
                                      <p:to>
                                        <p:strVal val="visible"/>
                                      </p:to>
                                    </p:set>
                                    <p:anim calcmode="lin" valueType="num">
                                      <p:cBhvr additive="base">
                                        <p:cTn id="43" dur="500" fill="hold"/>
                                        <p:tgtEl>
                                          <p:spTgt spid="46099"/>
                                        </p:tgtEl>
                                        <p:attrNameLst>
                                          <p:attrName>ppt_x</p:attrName>
                                        </p:attrNameLst>
                                      </p:cBhvr>
                                      <p:tavLst>
                                        <p:tav tm="0">
                                          <p:val>
                                            <p:strVal val="0-#ppt_w/2"/>
                                          </p:val>
                                        </p:tav>
                                        <p:tav tm="100000">
                                          <p:val>
                                            <p:strVal val="#ppt_x"/>
                                          </p:val>
                                        </p:tav>
                                      </p:tavLst>
                                    </p:anim>
                                    <p:anim calcmode="lin" valueType="num">
                                      <p:cBhvr additive="base">
                                        <p:cTn id="44" dur="500" fill="hold"/>
                                        <p:tgtEl>
                                          <p:spTgt spid="4609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6092"/>
                                        </p:tgtEl>
                                        <p:attrNameLst>
                                          <p:attrName>style.visibility</p:attrName>
                                        </p:attrNameLst>
                                      </p:cBhvr>
                                      <p:to>
                                        <p:strVal val="visible"/>
                                      </p:to>
                                    </p:set>
                                    <p:anim calcmode="lin" valueType="num">
                                      <p:cBhvr additive="base">
                                        <p:cTn id="49" dur="500" fill="hold"/>
                                        <p:tgtEl>
                                          <p:spTgt spid="46092"/>
                                        </p:tgtEl>
                                        <p:attrNameLst>
                                          <p:attrName>ppt_x</p:attrName>
                                        </p:attrNameLst>
                                      </p:cBhvr>
                                      <p:tavLst>
                                        <p:tav tm="0">
                                          <p:val>
                                            <p:strVal val="0-#ppt_w/2"/>
                                          </p:val>
                                        </p:tav>
                                        <p:tav tm="100000">
                                          <p:val>
                                            <p:strVal val="#ppt_x"/>
                                          </p:val>
                                        </p:tav>
                                      </p:tavLst>
                                    </p:anim>
                                    <p:anim calcmode="lin" valueType="num">
                                      <p:cBhvr additive="base">
                                        <p:cTn id="50" dur="500" fill="hold"/>
                                        <p:tgtEl>
                                          <p:spTgt spid="4609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2" fill="hold" nodeType="clickEffect">
                                  <p:stCondLst>
                                    <p:cond delay="0"/>
                                  </p:stCondLst>
                                  <p:childTnLst>
                                    <p:set>
                                      <p:cBhvr>
                                        <p:cTn id="54" dur="1" fill="hold">
                                          <p:stCondLst>
                                            <p:cond delay="0"/>
                                          </p:stCondLst>
                                        </p:cTn>
                                        <p:tgtEl>
                                          <p:spTgt spid="46100"/>
                                        </p:tgtEl>
                                        <p:attrNameLst>
                                          <p:attrName>style.visibility</p:attrName>
                                        </p:attrNameLst>
                                      </p:cBhvr>
                                      <p:to>
                                        <p:strVal val="visible"/>
                                      </p:to>
                                    </p:set>
                                    <p:animEffect transition="in" filter="slide(fromRight)">
                                      <p:cBhvr>
                                        <p:cTn id="55" dur="500"/>
                                        <p:tgtEl>
                                          <p:spTgt spid="46100"/>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46093"/>
                                        </p:tgtEl>
                                        <p:attrNameLst>
                                          <p:attrName>style.visibility</p:attrName>
                                        </p:attrNameLst>
                                      </p:cBhvr>
                                      <p:to>
                                        <p:strVal val="visible"/>
                                      </p:to>
                                    </p:set>
                                    <p:anim calcmode="lin" valueType="num">
                                      <p:cBhvr additive="base">
                                        <p:cTn id="60" dur="500" fill="hold"/>
                                        <p:tgtEl>
                                          <p:spTgt spid="46093"/>
                                        </p:tgtEl>
                                        <p:attrNameLst>
                                          <p:attrName>ppt_x</p:attrName>
                                        </p:attrNameLst>
                                      </p:cBhvr>
                                      <p:tavLst>
                                        <p:tav tm="0">
                                          <p:val>
                                            <p:strVal val="0-#ppt_w/2"/>
                                          </p:val>
                                        </p:tav>
                                        <p:tav tm="100000">
                                          <p:val>
                                            <p:strVal val="#ppt_x"/>
                                          </p:val>
                                        </p:tav>
                                      </p:tavLst>
                                    </p:anim>
                                    <p:anim calcmode="lin" valueType="num">
                                      <p:cBhvr additive="base">
                                        <p:cTn id="61" dur="500" fill="hold"/>
                                        <p:tgtEl>
                                          <p:spTgt spid="46093"/>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46096"/>
                                        </p:tgtEl>
                                        <p:attrNameLst>
                                          <p:attrName>style.visibility</p:attrName>
                                        </p:attrNameLst>
                                      </p:cBhvr>
                                      <p:to>
                                        <p:strVal val="visible"/>
                                      </p:to>
                                    </p:set>
                                    <p:anim calcmode="lin" valueType="num">
                                      <p:cBhvr additive="base">
                                        <p:cTn id="66" dur="500" fill="hold"/>
                                        <p:tgtEl>
                                          <p:spTgt spid="46096"/>
                                        </p:tgtEl>
                                        <p:attrNameLst>
                                          <p:attrName>ppt_x</p:attrName>
                                        </p:attrNameLst>
                                      </p:cBhvr>
                                      <p:tavLst>
                                        <p:tav tm="0">
                                          <p:val>
                                            <p:strVal val="0-#ppt_w/2"/>
                                          </p:val>
                                        </p:tav>
                                        <p:tav tm="100000">
                                          <p:val>
                                            <p:strVal val="#ppt_x"/>
                                          </p:val>
                                        </p:tav>
                                      </p:tavLst>
                                    </p:anim>
                                    <p:anim calcmode="lin" valueType="num">
                                      <p:cBhvr additive="base">
                                        <p:cTn id="67" dur="500" fill="hold"/>
                                        <p:tgtEl>
                                          <p:spTgt spid="46096"/>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46094"/>
                                        </p:tgtEl>
                                        <p:attrNameLst>
                                          <p:attrName>style.visibility</p:attrName>
                                        </p:attrNameLst>
                                      </p:cBhvr>
                                      <p:to>
                                        <p:strVal val="visible"/>
                                      </p:to>
                                    </p:set>
                                    <p:anim calcmode="lin" valueType="num">
                                      <p:cBhvr additive="base">
                                        <p:cTn id="72" dur="500" fill="hold"/>
                                        <p:tgtEl>
                                          <p:spTgt spid="46094"/>
                                        </p:tgtEl>
                                        <p:attrNameLst>
                                          <p:attrName>ppt_x</p:attrName>
                                        </p:attrNameLst>
                                      </p:cBhvr>
                                      <p:tavLst>
                                        <p:tav tm="0">
                                          <p:val>
                                            <p:strVal val="0-#ppt_w/2"/>
                                          </p:val>
                                        </p:tav>
                                        <p:tav tm="100000">
                                          <p:val>
                                            <p:strVal val="#ppt_x"/>
                                          </p:val>
                                        </p:tav>
                                      </p:tavLst>
                                    </p:anim>
                                    <p:anim calcmode="lin" valueType="num">
                                      <p:cBhvr additive="base">
                                        <p:cTn id="73" dur="500" fill="hold"/>
                                        <p:tgtEl>
                                          <p:spTgt spid="4609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10" name="glass.wav"/>
                                        </p:tgtEl>
                                      </p:cMediaNode>
                                    </p:audio>
                                  </p:subTnLst>
                                </p:cTn>
                              </p:par>
                            </p:childTnLst>
                          </p:cTn>
                        </p:par>
                      </p:childTnLst>
                    </p:cTn>
                  </p:par>
                  <p:par>
                    <p:cTn id="74" fill="hold">
                      <p:stCondLst>
                        <p:cond delay="indefinite"/>
                      </p:stCondLst>
                      <p:childTnLst>
                        <p:par>
                          <p:cTn id="75" fill="hold">
                            <p:stCondLst>
                              <p:cond delay="0"/>
                            </p:stCondLst>
                            <p:childTnLst>
                              <p:par>
                                <p:cTn id="76" presetID="5" presetClass="entr" presetSubtype="10" fill="hold" grpId="0" nodeType="clickEffect">
                                  <p:stCondLst>
                                    <p:cond delay="0"/>
                                  </p:stCondLst>
                                  <p:iterate type="wd">
                                    <p:tmPct val="100000"/>
                                  </p:iterate>
                                  <p:childTnLst>
                                    <p:set>
                                      <p:cBhvr>
                                        <p:cTn id="77" dur="1" fill="hold">
                                          <p:stCondLst>
                                            <p:cond delay="0"/>
                                          </p:stCondLst>
                                        </p:cTn>
                                        <p:tgtEl>
                                          <p:spTgt spid="46095"/>
                                        </p:tgtEl>
                                        <p:attrNameLst>
                                          <p:attrName>style.visibility</p:attrName>
                                        </p:attrNameLst>
                                      </p:cBhvr>
                                      <p:to>
                                        <p:strVal val="visible"/>
                                      </p:to>
                                    </p:set>
                                    <p:animEffect transition="in" filter="checkerboard(across)">
                                      <p:cBhvr>
                                        <p:cTn id="78" dur="300"/>
                                        <p:tgtEl>
                                          <p:spTgt spid="46095"/>
                                        </p:tgtEl>
                                      </p:cBhvr>
                                    </p:animEffect>
                                  </p:childTnLst>
                                  <p:subTnLst>
                                    <p:audio>
                                      <p:cMediaNode>
                                        <p:cTn display="0" masterRel="sameClick">
                                          <p:stCondLst>
                                            <p:cond evt="begin" delay="0">
                                              <p:tn val="76"/>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灯片编号占位符 2"/>
          <p:cNvSpPr>
            <a:spLocks noGrp="1"/>
          </p:cNvSpPr>
          <p:nvPr/>
        </p:nvSpPr>
        <p:spPr>
          <a:xfrm>
            <a:off x="6553200" y="6356350"/>
            <a:ext cx="2133600" cy="365125"/>
          </a:xfrm>
          <a:prstGeom prst="rect">
            <a:avLst/>
          </a:prstGeom>
          <a:noFill/>
          <a:ln w="9525">
            <a:noFill/>
          </a:ln>
        </p:spPr>
        <p:txBody>
          <a:bodyPr anchor="t"/>
          <a:p>
            <a:fld id="{9A0DB2DC-4C9A-4742-B13C-FB6460FD3503}" type="slidenum">
              <a:rPr lang="zh-CN" altLang="en-US" dirty="0">
                <a:latin typeface="Arial" panose="020B0604020202020204" pitchFamily="34" charset="0"/>
                <a:ea typeface="黑体" panose="02010609060101010101" pitchFamily="49" charset="-122"/>
              </a:rPr>
            </a:fld>
            <a:endParaRPr lang="zh-CN" altLang="en-US" dirty="0">
              <a:latin typeface="Arial" panose="020B0604020202020204" pitchFamily="34" charset="0"/>
              <a:ea typeface="黑体" panose="02010609060101010101" pitchFamily="49" charset="-122"/>
            </a:endParaRPr>
          </a:p>
        </p:txBody>
      </p:sp>
      <p:sp>
        <p:nvSpPr>
          <p:cNvPr id="49154" name="线形标注 1 7"/>
          <p:cNvSpPr/>
          <p:nvPr/>
        </p:nvSpPr>
        <p:spPr>
          <a:xfrm>
            <a:off x="1258888" y="2636838"/>
            <a:ext cx="6143625" cy="3214687"/>
          </a:xfrm>
          <a:prstGeom prst="borderCallout1">
            <a:avLst>
              <a:gd name="adj1" fmla="val -1213"/>
              <a:gd name="adj2" fmla="val 394"/>
              <a:gd name="adj3" fmla="val -30912"/>
              <a:gd name="adj4" fmla="val 17880"/>
            </a:avLst>
          </a:prstGeom>
          <a:noFill/>
          <a:ln w="38100" cap="flat" cmpd="sng">
            <a:solidFill>
              <a:srgbClr val="0078F0"/>
            </a:solidFill>
            <a:prstDash val="solid"/>
            <a:bevel/>
            <a:headEnd type="none" w="med" len="med"/>
            <a:tailEnd type="none" w="med" len="med"/>
          </a:ln>
        </p:spPr>
        <p:txBody>
          <a:bodyPr anchor="ctr"/>
          <a:p>
            <a:pPr algn="ctr"/>
            <a:endParaRPr lang="zh-CN" altLang="zh-CN" sz="2800" dirty="0">
              <a:solidFill>
                <a:srgbClr val="FFFFFF"/>
              </a:solidFill>
              <a:latin typeface="黑体" panose="02010609060101010101" pitchFamily="49" charset="-122"/>
              <a:ea typeface="黑体" panose="02010609060101010101" pitchFamily="49" charset="-122"/>
              <a:sym typeface="黑体" panose="02010609060101010101" pitchFamily="49" charset="-122"/>
            </a:endParaRPr>
          </a:p>
        </p:txBody>
      </p:sp>
      <p:sp>
        <p:nvSpPr>
          <p:cNvPr id="49155" name="椭圆 8"/>
          <p:cNvSpPr/>
          <p:nvPr/>
        </p:nvSpPr>
        <p:spPr>
          <a:xfrm>
            <a:off x="1547813" y="1123950"/>
            <a:ext cx="5572125" cy="857250"/>
          </a:xfrm>
          <a:prstGeom prst="ellipse">
            <a:avLst/>
          </a:prstGeom>
          <a:solidFill>
            <a:srgbClr val="003C78"/>
          </a:solidFill>
          <a:ln w="38100" cap="flat" cmpd="sng">
            <a:solidFill>
              <a:srgbClr val="69B4FF"/>
            </a:solidFill>
            <a:prstDash val="solid"/>
            <a:bevel/>
            <a:headEnd type="none" w="med" len="med"/>
            <a:tailEnd type="none" w="med" len="med"/>
          </a:ln>
        </p:spPr>
        <p:txBody>
          <a:bodyPr anchor="ctr"/>
          <a:p>
            <a:pPr algn="ctr"/>
            <a:r>
              <a:rPr lang="zh-CN" altLang="en-US" dirty="0">
                <a:solidFill>
                  <a:srgbClr val="FFFFFF"/>
                </a:solidFill>
                <a:latin typeface="微软雅黑" panose="020B0503020204020204" charset="-122"/>
                <a:ea typeface="微软雅黑" panose="020B0503020204020204" charset="-122"/>
                <a:sym typeface="微软雅黑" panose="020B0503020204020204" charset="-122"/>
              </a:rPr>
              <a:t>心搏骤停的临床表现</a:t>
            </a:r>
            <a:endParaRPr lang="zh-CN" altLang="en-US" dirty="0">
              <a:solidFill>
                <a:srgbClr val="FFFFFF"/>
              </a:solidFill>
              <a:latin typeface="微软雅黑" panose="020B0503020204020204" charset="-122"/>
              <a:ea typeface="微软雅黑" panose="020B0503020204020204" charset="-122"/>
              <a:sym typeface="微软雅黑" panose="020B0503020204020204" charset="-122"/>
            </a:endParaRPr>
          </a:p>
        </p:txBody>
      </p:sp>
      <p:sp>
        <p:nvSpPr>
          <p:cNvPr id="49156" name="矩形 9"/>
          <p:cNvSpPr/>
          <p:nvPr/>
        </p:nvSpPr>
        <p:spPr>
          <a:xfrm>
            <a:off x="1500188" y="2500313"/>
            <a:ext cx="5572125" cy="2892425"/>
          </a:xfrm>
          <a:prstGeom prst="rect">
            <a:avLst/>
          </a:prstGeom>
          <a:noFill/>
          <a:ln w="9525">
            <a:noFill/>
          </a:ln>
        </p:spPr>
        <p:txBody>
          <a:bodyPr anchor="t">
            <a:spAutoFit/>
          </a:bodyPr>
          <a:p>
            <a:pPr>
              <a:lnSpc>
                <a:spcPct val="150000"/>
              </a:lnSpc>
            </a:pPr>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1</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、意识丧失、喘息后呼吸停止</a:t>
            </a:r>
            <a:endPar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a:p>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2</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、颈动脉搏动消失</a:t>
            </a:r>
            <a:endPar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a:p>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3</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、心音消失</a:t>
            </a:r>
            <a:endPar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a:p>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4</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、苍白或紫绀</a:t>
            </a:r>
            <a:endPar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a:p>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5</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、痉挛性强直</a:t>
            </a:r>
            <a:endPar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a:p>
            <a:r>
              <a:rPr lang="en-US" altLang="zh-CN"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6</a:t>
            </a:r>
            <a:r>
              <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rPr>
              <a:t>、瞳孔散大</a:t>
            </a:r>
            <a:endParaRPr lang="zh-CN" altLang="en-US" sz="2800" dirty="0">
              <a:gradFill>
                <a:gsLst>
                  <a:gs pos="0">
                    <a:srgbClr val="FE4444"/>
                  </a:gs>
                  <a:gs pos="100000">
                    <a:srgbClr val="832B2B"/>
                  </a:gs>
                </a:gsLst>
                <a:lin scaled="0"/>
              </a:gradFill>
              <a:latin typeface="华文楷体" panose="02010600040101010101" pitchFamily="2" charset="-122"/>
              <a:ea typeface="华文楷体" panose="02010600040101010101" pitchFamily="2" charset="-122"/>
              <a:sym typeface="华文楷体" panose="0201060004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矩形 49153"/>
          <p:cNvSpPr>
            <a:spLocks noGrp="1"/>
          </p:cNvSpPr>
          <p:nvPr/>
        </p:nvSpPr>
        <p:spPr>
          <a:xfrm>
            <a:off x="769938" y="2116138"/>
            <a:ext cx="7885113" cy="439102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4000" strike="noStrike" noProof="1">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18秒</a:t>
            </a:r>
            <a:r>
              <a:rPr lang="en-US" altLang="x-none" sz="4000"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后</a:t>
            </a:r>
            <a:r>
              <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脑缺氧</a:t>
            </a:r>
            <a:endPar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4000" strike="noStrike" noProof="1">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30秒</a:t>
            </a:r>
            <a:r>
              <a:rPr lang="en-US" altLang="x-none" sz="4000"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后</a:t>
            </a:r>
            <a:r>
              <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昏迷</a:t>
            </a:r>
            <a:endPar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4000" strike="noStrike" noProof="1">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4-6</a:t>
            </a:r>
            <a:r>
              <a:rPr lang="zh-CN" altLang="en-US" sz="4000"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分钟</a:t>
            </a:r>
            <a:r>
              <a:rPr lang="zh-CN" altLang="en-US" sz="4000"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脑细胞发生损伤</a:t>
            </a:r>
            <a:endParaRPr lang="zh-CN" altLang="en-US" sz="4000"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4000" strike="noStrike" noProof="1">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8-10分钟</a:t>
            </a:r>
            <a:r>
              <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脑细胞</a:t>
            </a:r>
            <a:r>
              <a:rPr lang="zh-CN" altLang="en-US" sz="4000"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不可逆的损伤</a:t>
            </a:r>
            <a:endParaRPr lang="zh-CN" altLang="en-US" sz="4000"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endParaRPr lang="en-US" altLang="x-none" sz="4000"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49155" name="矩形 49154"/>
          <p:cNvSpPr/>
          <p:nvPr/>
        </p:nvSpPr>
        <p:spPr>
          <a:xfrm>
            <a:off x="1295083" y="853123"/>
            <a:ext cx="7164388" cy="831215"/>
          </a:xfrm>
          <a:prstGeom prst="rect">
            <a:avLst/>
          </a:prstGeom>
          <a:noFill/>
          <a:ln w="9525">
            <a:noFill/>
          </a:ln>
        </p:spPr>
        <p:txBody>
          <a:bodyPr lIns="90000" tIns="46800" rIns="90000" bIns="46800">
            <a:spAutoFit/>
          </a:bodyPr>
          <a:p>
            <a:pPr defTabSz="0" fontAlgn="base">
              <a:spcBef>
                <a:spcPts val="9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zh-CN" altLang="en-US" sz="3600" b="1" strike="noStrike" noProof="1" dirty="0">
                <a:solidFill>
                  <a:srgbClr val="FF0000"/>
                </a:solidFill>
                <a:effectLst>
                  <a:outerShdw blurRad="38100" dist="38100" dir="2700000">
                    <a:srgbClr val="C0C0C0"/>
                  </a:outerShdw>
                </a:effectLst>
                <a:latin typeface="+mj-lt"/>
                <a:ea typeface="黑体" panose="02010609060101010101" pitchFamily="49" charset="-122"/>
                <a:cs typeface="+mj-cs"/>
              </a:rPr>
              <a:t>一旦呼吸心跳停止</a:t>
            </a:r>
            <a:endParaRPr lang="zh-CN" altLang="en-US" sz="3600" b="1" strike="noStrike" noProof="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sp>
        <p:nvSpPr>
          <p:cNvPr id="49156" name="文本框 49155"/>
          <p:cNvSpPr txBox="1"/>
          <p:nvPr/>
        </p:nvSpPr>
        <p:spPr>
          <a:xfrm>
            <a:off x="446088" y="5364163"/>
            <a:ext cx="8208962" cy="762000"/>
          </a:xfrm>
          <a:prstGeom prst="rect">
            <a:avLst/>
          </a:prstGeom>
          <a:noFill/>
          <a:ln w="9525">
            <a:noFill/>
          </a:ln>
        </p:spPr>
        <p:txBody>
          <a:bodyPr anchor="t">
            <a:spAutoFit/>
          </a:bodyPr>
          <a:p>
            <a:r>
              <a:rPr lang="zh-CN" altLang="en-US" sz="3200" b="1" dirty="0">
                <a:solidFill>
                  <a:srgbClr val="FFFF00"/>
                </a:solidFill>
                <a:latin typeface="黑体" panose="02010609060101010101" pitchFamily="49" charset="-122"/>
                <a:ea typeface="黑体" panose="02010609060101010101" pitchFamily="49" charset="-122"/>
              </a:rPr>
              <a:t>挽救呼吸心跳骤停伤病人的黄金时间</a:t>
            </a:r>
            <a:r>
              <a:rPr lang="en-US" altLang="x-none" sz="4400" b="1">
                <a:solidFill>
                  <a:srgbClr val="FF0000"/>
                </a:solidFill>
                <a:latin typeface="黑体" panose="02010609060101010101" pitchFamily="49" charset="-122"/>
                <a:ea typeface="黑体" panose="02010609060101010101" pitchFamily="49" charset="-122"/>
              </a:rPr>
              <a:t>4</a:t>
            </a:r>
            <a:r>
              <a:rPr lang="zh-CN" altLang="en-US" sz="4400" b="1" dirty="0">
                <a:solidFill>
                  <a:srgbClr val="FF0000"/>
                </a:solidFill>
                <a:latin typeface="黑体" panose="02010609060101010101" pitchFamily="49" charset="-122"/>
                <a:ea typeface="黑体" panose="02010609060101010101" pitchFamily="49" charset="-122"/>
              </a:rPr>
              <a:t>分钟</a:t>
            </a:r>
            <a:endParaRPr lang="zh-CN" altLang="en-US" sz="4400" b="1" dirty="0">
              <a:solidFill>
                <a:srgbClr val="FF0000"/>
              </a:solidFill>
              <a:latin typeface="黑体" panose="02010609060101010101" pitchFamily="49" charset="-122"/>
              <a:ea typeface="黑体" panose="02010609060101010101" pitchFamily="49" charset="-122"/>
            </a:endParaRPr>
          </a:p>
        </p:txBody>
      </p:sp>
      <p:grpSp>
        <p:nvGrpSpPr>
          <p:cNvPr id="47108" name="组合 49156"/>
          <p:cNvGrpSpPr/>
          <p:nvPr/>
        </p:nvGrpSpPr>
        <p:grpSpPr>
          <a:xfrm>
            <a:off x="0" y="1588"/>
            <a:ext cx="9142413" cy="6856412"/>
            <a:chOff x="0" y="0"/>
            <a:chExt cx="5760" cy="4320"/>
          </a:xfrm>
        </p:grpSpPr>
        <p:sp>
          <p:nvSpPr>
            <p:cNvPr id="4710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711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711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711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7113"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9155"/>
                                        </p:tgtEl>
                                        <p:attrNameLst>
                                          <p:attrName>style.visibility</p:attrName>
                                        </p:attrNameLst>
                                      </p:cBhvr>
                                      <p:to>
                                        <p:strVal val="visible"/>
                                      </p:to>
                                    </p:set>
                                    <p:animEffect transition="in" filter="fade">
                                      <p:cBhvr>
                                        <p:cTn id="7" dur="1000"/>
                                        <p:tgtEl>
                                          <p:spTgt spid="49155"/>
                                        </p:tgtEl>
                                      </p:cBhvr>
                                    </p:animEffect>
                                    <p:anim calcmode="lin" valueType="num">
                                      <p:cBhvr>
                                        <p:cTn id="8" dur="1000" fill="hold"/>
                                        <p:tgtEl>
                                          <p:spTgt spid="49155"/>
                                        </p:tgtEl>
                                        <p:attrNameLst>
                                          <p:attrName>ppt_x</p:attrName>
                                        </p:attrNameLst>
                                      </p:cBhvr>
                                      <p:tavLst>
                                        <p:tav tm="0">
                                          <p:val>
                                            <p:strVal val="#ppt_x-.1"/>
                                          </p:val>
                                        </p:tav>
                                        <p:tav tm="100000">
                                          <p:val>
                                            <p:strVal val="#ppt_x"/>
                                          </p:val>
                                        </p:tav>
                                      </p:tavLst>
                                    </p:anim>
                                    <p:anim calcmode="lin" valueType="num">
                                      <p:cBhvr>
                                        <p:cTn id="9" dur="1000" fill="hold"/>
                                        <p:tgtEl>
                                          <p:spTgt spid="4915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49154"/>
                                        </p:tgtEl>
                                        <p:attrNameLst>
                                          <p:attrName>style.visibility</p:attrName>
                                        </p:attrNameLst>
                                      </p:cBhvr>
                                      <p:to>
                                        <p:strVal val="visible"/>
                                      </p:to>
                                    </p:set>
                                    <p:anim by="(-#ppt_w*2)" calcmode="lin" valueType="num">
                                      <p:cBhvr rctx="PPT">
                                        <p:cTn id="14" dur="500" autoRev="1" fill="hold">
                                          <p:stCondLst>
                                            <p:cond delay="0"/>
                                          </p:stCondLst>
                                        </p:cTn>
                                        <p:tgtEl>
                                          <p:spTgt spid="49154"/>
                                        </p:tgtEl>
                                        <p:attrNameLst>
                                          <p:attrName>ppt_w</p:attrName>
                                        </p:attrNameLst>
                                      </p:cBhvr>
                                    </p:anim>
                                    <p:anim by="(#ppt_w*0.50)" calcmode="lin" valueType="num">
                                      <p:cBhvr>
                                        <p:cTn id="15" dur="500" decel="50000" autoRev="1" fill="hold">
                                          <p:stCondLst>
                                            <p:cond delay="0"/>
                                          </p:stCondLst>
                                        </p:cTn>
                                        <p:tgtEl>
                                          <p:spTgt spid="49154"/>
                                        </p:tgtEl>
                                        <p:attrNameLst>
                                          <p:attrName>ppt_x</p:attrName>
                                        </p:attrNameLst>
                                      </p:cBhvr>
                                    </p:anim>
                                    <p:anim from="(-#ppt_h/2)" to="(#ppt_y)" calcmode="lin" valueType="num">
                                      <p:cBhvr>
                                        <p:cTn id="16" dur="1000" fill="hold">
                                          <p:stCondLst>
                                            <p:cond delay="0"/>
                                          </p:stCondLst>
                                        </p:cTn>
                                        <p:tgtEl>
                                          <p:spTgt spid="49154"/>
                                        </p:tgtEl>
                                        <p:attrNameLst>
                                          <p:attrName>ppt_y</p:attrName>
                                        </p:attrNameLst>
                                      </p:cBhvr>
                                    </p:anim>
                                    <p:animRot by="21600000">
                                      <p:cBhvr>
                                        <p:cTn id="17" dur="1000" fill="hold">
                                          <p:stCondLst>
                                            <p:cond delay="0"/>
                                          </p:stCondLst>
                                        </p:cTn>
                                        <p:tgtEl>
                                          <p:spTgt spid="4915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1" nodeType="clickEffect">
                                  <p:stCondLst>
                                    <p:cond delay="0"/>
                                  </p:stCondLst>
                                  <p:iterate type="lt">
                                    <p:tmAbs val="0"/>
                                  </p:iterate>
                                  <p:childTnLst>
                                    <p:animScale>
                                      <p:cBhvr>
                                        <p:cTn id="21" dur="2000" fill="hold"/>
                                        <p:tgtEl>
                                          <p:spTgt spid="49154"/>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49156"/>
                                        </p:tgtEl>
                                        <p:attrNameLst>
                                          <p:attrName>style.visibility</p:attrName>
                                        </p:attrNameLst>
                                      </p:cBhvr>
                                      <p:to>
                                        <p:strVal val="visible"/>
                                      </p:to>
                                    </p:set>
                                    <p:anim by="(-#ppt_w*2)" calcmode="lin" valueType="num">
                                      <p:cBhvr rctx="PPT">
                                        <p:cTn id="26" dur="500" autoRev="1" fill="hold">
                                          <p:stCondLst>
                                            <p:cond delay="0"/>
                                          </p:stCondLst>
                                        </p:cTn>
                                        <p:tgtEl>
                                          <p:spTgt spid="49156"/>
                                        </p:tgtEl>
                                        <p:attrNameLst>
                                          <p:attrName>ppt_w</p:attrName>
                                        </p:attrNameLst>
                                      </p:cBhvr>
                                    </p:anim>
                                    <p:anim by="(#ppt_w*0.50)" calcmode="lin" valueType="num">
                                      <p:cBhvr>
                                        <p:cTn id="27" dur="500" decel="50000" autoRev="1" fill="hold">
                                          <p:stCondLst>
                                            <p:cond delay="0"/>
                                          </p:stCondLst>
                                        </p:cTn>
                                        <p:tgtEl>
                                          <p:spTgt spid="49156"/>
                                        </p:tgtEl>
                                        <p:attrNameLst>
                                          <p:attrName>ppt_x</p:attrName>
                                        </p:attrNameLst>
                                      </p:cBhvr>
                                    </p:anim>
                                    <p:anim from="(-#ppt_h/2)" to="(#ppt_y)" calcmode="lin" valueType="num">
                                      <p:cBhvr>
                                        <p:cTn id="28" dur="1000" fill="hold">
                                          <p:stCondLst>
                                            <p:cond delay="0"/>
                                          </p:stCondLst>
                                        </p:cTn>
                                        <p:tgtEl>
                                          <p:spTgt spid="49156"/>
                                        </p:tgtEl>
                                        <p:attrNameLst>
                                          <p:attrName>ppt_y</p:attrName>
                                        </p:attrNameLst>
                                      </p:cBhvr>
                                    </p:anim>
                                    <p:animRot by="21600000">
                                      <p:cBhvr>
                                        <p:cTn id="29" dur="1000" fill="hold">
                                          <p:stCondLst>
                                            <p:cond delay="0"/>
                                          </p:stCondLst>
                                        </p:cTn>
                                        <p:tgtEl>
                                          <p:spTgt spid="491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P spid="49154" grpId="1"/>
      <p:bldP spid="49155" grpId="0"/>
      <p:bldP spid="4915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标题 44033"/>
          <p:cNvSpPr/>
          <p:nvPr>
            <p:ph type="title"/>
          </p:nvPr>
        </p:nvSpPr>
        <p:spPr>
          <a:xfrm>
            <a:off x="1116013" y="1555750"/>
            <a:ext cx="6335713" cy="792163"/>
          </a:xfrm>
          <a:effectLst>
            <a:outerShdw dist="35921" dir="2699999" algn="ctr" rotWithShape="0">
              <a:schemeClr val="bg2"/>
            </a:outerShdw>
          </a:effectLst>
        </p:spPr>
        <p:txBody>
          <a:bodyPr vert="horz" wrap="square" lIns="92075" tIns="46038" rIns="92075" bIns="46038" anchor="ctr"/>
          <a:p>
            <a:pPr fontAlgn="base"/>
            <a:r>
              <a:rPr lang="zh-CN" altLang="en-US" sz="4800" strike="noStrike" noProof="1" dirty="0">
                <a:ea typeface="华文新魏" panose="02010800040101010101" pitchFamily="2" charset="-122"/>
              </a:rPr>
              <a:t>       救命的黄金时刻</a:t>
            </a:r>
            <a:endParaRPr lang="en-US" altLang="x-none" sz="4800" strike="noStrike" noProof="1">
              <a:ea typeface="华文新魏" panose="02010800040101010101" pitchFamily="2" charset="-122"/>
            </a:endParaRPr>
          </a:p>
        </p:txBody>
      </p:sp>
      <p:sp>
        <p:nvSpPr>
          <p:cNvPr id="44035" name="内容占位符 44034"/>
          <p:cNvSpPr>
            <a:spLocks noGrp="1"/>
          </p:cNvSpPr>
          <p:nvPr>
            <p:ph idx="1"/>
          </p:nvPr>
        </p:nvSpPr>
        <p:spPr>
          <a:xfrm>
            <a:off x="539750" y="2276475"/>
            <a:ext cx="7904163" cy="4248150"/>
          </a:xfrm>
        </p:spPr>
        <p:txBody>
          <a:bodyPr wrap="square" lIns="92075" tIns="46038" rIns="92075" bIns="46038" anchor="t"/>
          <a:p>
            <a:pPr marL="1168400" lvl="1" indent="-711200" algn="ctr">
              <a:buNone/>
            </a:pPr>
            <a:r>
              <a:rPr lang="en-US" altLang="x-none" sz="3600" b="1">
                <a:solidFill>
                  <a:srgbClr val="5BD955"/>
                </a:solidFill>
                <a:latin typeface="隶书" panose="02010509060101010101" pitchFamily="49" charset="-122"/>
                <a:ea typeface="隶书" panose="02010509060101010101" pitchFamily="49" charset="-122"/>
              </a:rPr>
              <a:t>4-6</a:t>
            </a:r>
            <a:r>
              <a:rPr lang="zh-CN" altLang="en-US" sz="3600" b="1" dirty="0">
                <a:solidFill>
                  <a:srgbClr val="5BD955"/>
                </a:solidFill>
                <a:latin typeface="隶书" panose="02010509060101010101" pitchFamily="49" charset="-122"/>
                <a:ea typeface="隶书" panose="02010509060101010101" pitchFamily="49" charset="-122"/>
              </a:rPr>
              <a:t>分钟</a:t>
            </a:r>
            <a:endParaRPr lang="zh-CN" altLang="en-US" sz="3600" b="1" dirty="0">
              <a:solidFill>
                <a:srgbClr val="5BD955"/>
              </a:solidFill>
              <a:latin typeface="隶书" panose="02010509060101010101" pitchFamily="49" charset="-122"/>
              <a:ea typeface="隶书" panose="02010509060101010101" pitchFamily="49" charset="-122"/>
            </a:endParaRPr>
          </a:p>
          <a:p>
            <a:pPr marL="1168400" lvl="1" indent="-711200"/>
            <a:r>
              <a:rPr lang="zh-CN" altLang="en-US" b="1" dirty="0">
                <a:latin typeface="隶书" panose="02010509060101010101" pitchFamily="49" charset="-122"/>
                <a:ea typeface="隶书" panose="02010509060101010101" pitchFamily="49" charset="-122"/>
              </a:rPr>
              <a:t>在发现心跳呼吸骤停的病人后，</a:t>
            </a:r>
            <a:r>
              <a:rPr lang="zh-CN" altLang="en-US" b="1" dirty="0">
                <a:solidFill>
                  <a:srgbClr val="FF0000"/>
                </a:solidFill>
                <a:latin typeface="隶书" panose="02010509060101010101" pitchFamily="49" charset="-122"/>
                <a:ea typeface="隶书" panose="02010509060101010101" pitchFamily="49" charset="-122"/>
              </a:rPr>
              <a:t>最好在</a:t>
            </a:r>
            <a:r>
              <a:rPr lang="en-US" altLang="x-none" b="1">
                <a:solidFill>
                  <a:srgbClr val="FF0000"/>
                </a:solidFill>
                <a:latin typeface="隶书" panose="02010509060101010101" pitchFamily="49" charset="-122"/>
                <a:ea typeface="隶书" panose="02010509060101010101" pitchFamily="49" charset="-122"/>
              </a:rPr>
              <a:t>4</a:t>
            </a:r>
            <a:r>
              <a:rPr lang="en-US" altLang="x-none" b="1">
                <a:solidFill>
                  <a:srgbClr val="FF0000"/>
                </a:solidFill>
                <a:ea typeface="隶书" panose="02010509060101010101" pitchFamily="49" charset="-122"/>
              </a:rPr>
              <a:t>—</a:t>
            </a:r>
            <a:r>
              <a:rPr lang="en-US" altLang="x-none" b="1">
                <a:solidFill>
                  <a:srgbClr val="FF0000"/>
                </a:solidFill>
                <a:latin typeface="隶书" panose="02010509060101010101" pitchFamily="49" charset="-122"/>
                <a:ea typeface="隶书" panose="02010509060101010101" pitchFamily="49" charset="-122"/>
              </a:rPr>
              <a:t>6</a:t>
            </a:r>
            <a:r>
              <a:rPr lang="zh-CN" altLang="en-US" b="1" dirty="0">
                <a:solidFill>
                  <a:srgbClr val="FF0000"/>
                </a:solidFill>
                <a:latin typeface="隶书" panose="02010509060101010101" pitchFamily="49" charset="-122"/>
                <a:ea typeface="隶书" panose="02010509060101010101" pitchFamily="49" charset="-122"/>
              </a:rPr>
              <a:t>分钟内</a:t>
            </a:r>
            <a:r>
              <a:rPr lang="zh-CN" altLang="en-US" b="1" dirty="0">
                <a:latin typeface="隶书" panose="02010509060101010101" pitchFamily="49" charset="-122"/>
                <a:ea typeface="隶书" panose="02010509060101010101" pitchFamily="49" charset="-122"/>
              </a:rPr>
              <a:t>立即在现场对其实施</a:t>
            </a:r>
            <a:r>
              <a:rPr lang="en-US" altLang="x-none" b="1">
                <a:latin typeface="隶书" panose="02010509060101010101" pitchFamily="49" charset="-122"/>
                <a:ea typeface="隶书" panose="02010509060101010101" pitchFamily="49" charset="-122"/>
              </a:rPr>
              <a:t>CPR</a:t>
            </a:r>
            <a:r>
              <a:rPr lang="zh-CN" altLang="en-US" b="1" dirty="0">
                <a:latin typeface="隶书" panose="02010509060101010101" pitchFamily="49" charset="-122"/>
                <a:ea typeface="隶书" panose="02010509060101010101" pitchFamily="49" charset="-122"/>
              </a:rPr>
              <a:t>，并且越早越好。</a:t>
            </a:r>
            <a:endParaRPr lang="zh-CN" altLang="en-US" b="1" dirty="0"/>
          </a:p>
          <a:p>
            <a:pPr marL="1168400" lvl="1" indent="-711200"/>
            <a:r>
              <a:rPr lang="zh-CN" altLang="en-US" b="1" dirty="0">
                <a:solidFill>
                  <a:srgbClr val="FF00FF"/>
                </a:solidFill>
                <a:ea typeface="隶书" panose="02010509060101010101" pitchFamily="49" charset="-122"/>
              </a:rPr>
              <a:t>复苏的时间越早，急救的成功率越高</a:t>
            </a:r>
            <a:endParaRPr lang="zh-CN" altLang="en-US" b="1" dirty="0">
              <a:solidFill>
                <a:srgbClr val="FF00FF"/>
              </a:solidFill>
              <a:latin typeface="隶书" panose="02010509060101010101" pitchFamily="49" charset="-122"/>
              <a:ea typeface="隶书" panose="02010509060101010101" pitchFamily="49" charset="-122"/>
            </a:endParaRPr>
          </a:p>
          <a:p>
            <a:pPr marL="1168400" lvl="1" indent="-711200"/>
            <a:r>
              <a:rPr lang="zh-CN" altLang="en-US" b="1" dirty="0">
                <a:solidFill>
                  <a:srgbClr val="FFFF00"/>
                </a:solidFill>
                <a:latin typeface="隶书" panose="02010509060101010101" pitchFamily="49" charset="-122"/>
                <a:ea typeface="隶书" panose="02010509060101010101" pitchFamily="49" charset="-122"/>
              </a:rPr>
              <a:t>美国</a:t>
            </a:r>
            <a:r>
              <a:rPr lang="en-US" altLang="x-none" b="1">
                <a:solidFill>
                  <a:srgbClr val="FFFF00"/>
                </a:solidFill>
                <a:latin typeface="隶书" panose="02010509060101010101" pitchFamily="49" charset="-122"/>
                <a:ea typeface="隶书" panose="02010509060101010101" pitchFamily="49" charset="-122"/>
              </a:rPr>
              <a:t>1</a:t>
            </a:r>
            <a:r>
              <a:rPr lang="zh-CN" altLang="en-US" b="1" dirty="0">
                <a:solidFill>
                  <a:srgbClr val="FFFF00"/>
                </a:solidFill>
                <a:latin typeface="隶书" panose="02010509060101010101" pitchFamily="49" charset="-122"/>
                <a:ea typeface="隶书" panose="02010509060101010101" pitchFamily="49" charset="-122"/>
              </a:rPr>
              <a:t>年</a:t>
            </a:r>
            <a:r>
              <a:rPr lang="en-US" altLang="x-none" b="1">
                <a:solidFill>
                  <a:srgbClr val="FFFF00"/>
                </a:solidFill>
                <a:latin typeface="隶书" panose="02010509060101010101" pitchFamily="49" charset="-122"/>
                <a:ea typeface="隶书" panose="02010509060101010101" pitchFamily="49" charset="-122"/>
              </a:rPr>
              <a:t>10-20</a:t>
            </a:r>
            <a:r>
              <a:rPr lang="zh-CN" altLang="en-US" b="1" dirty="0">
                <a:solidFill>
                  <a:srgbClr val="FFFF00"/>
                </a:solidFill>
                <a:latin typeface="隶书" panose="02010509060101010101" pitchFamily="49" charset="-122"/>
                <a:ea typeface="隶书" panose="02010509060101010101" pitchFamily="49" charset="-122"/>
              </a:rPr>
              <a:t>万人因此获救。</a:t>
            </a:r>
            <a:endParaRPr lang="zh-CN" altLang="en-US" b="1" dirty="0">
              <a:solidFill>
                <a:srgbClr val="FFFF00"/>
              </a:solidFill>
              <a:latin typeface="隶书" panose="02010509060101010101" pitchFamily="49" charset="-122"/>
              <a:ea typeface="隶书" panose="02010509060101010101" pitchFamily="49" charset="-122"/>
            </a:endParaRPr>
          </a:p>
        </p:txBody>
      </p:sp>
      <p:sp>
        <p:nvSpPr>
          <p:cNvPr id="44036" name="矩形 44035"/>
          <p:cNvSpPr/>
          <p:nvPr/>
        </p:nvSpPr>
        <p:spPr>
          <a:xfrm>
            <a:off x="7524750" y="836613"/>
            <a:ext cx="935038" cy="519113"/>
          </a:xfrm>
          <a:prstGeom prst="rect">
            <a:avLst/>
          </a:prstGeom>
          <a:noFill/>
          <a:ln w="9525">
            <a:noFill/>
          </a:ln>
        </p:spPr>
        <p:txBody>
          <a:bodyPr wrap="none" anchor="t">
            <a:spAutoFit/>
          </a:bodyPr>
          <a:p>
            <a:pPr algn="ctr" fontAlgn="base"/>
            <a:r>
              <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cs typeface="+mn-cs"/>
              </a:rPr>
              <a:t>CPR</a:t>
            </a:r>
            <a:endPar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endParaRPr>
          </a:p>
        </p:txBody>
      </p:sp>
      <p:pic>
        <p:nvPicPr>
          <p:cNvPr id="41988" name="图片 44036"/>
          <p:cNvPicPr>
            <a:picLocks noChangeAspect="1"/>
          </p:cNvPicPr>
          <p:nvPr/>
        </p:nvPicPr>
        <p:blipFill>
          <a:blip r:embed="rId1"/>
          <a:stretch>
            <a:fillRect/>
          </a:stretch>
        </p:blipFill>
        <p:spPr>
          <a:xfrm>
            <a:off x="8459788" y="908050"/>
            <a:ext cx="406400" cy="387350"/>
          </a:xfrm>
          <a:prstGeom prst="rect">
            <a:avLst/>
          </a:prstGeom>
          <a:noFill/>
          <a:ln w="9525">
            <a:noFill/>
          </a:ln>
        </p:spPr>
      </p:pic>
      <p:pic>
        <p:nvPicPr>
          <p:cNvPr id="44038" name="图片 44037" descr="0(19)"/>
          <p:cNvPicPr>
            <a:picLocks noChangeAspect="1"/>
          </p:cNvPicPr>
          <p:nvPr/>
        </p:nvPicPr>
        <p:blipFill>
          <a:blip r:embed="rId2"/>
          <a:stretch>
            <a:fillRect/>
          </a:stretch>
        </p:blipFill>
        <p:spPr>
          <a:xfrm>
            <a:off x="7451725" y="1628775"/>
            <a:ext cx="1692275" cy="1366838"/>
          </a:xfrm>
          <a:prstGeom prst="rect">
            <a:avLst/>
          </a:prstGeom>
          <a:noFill/>
          <a:ln w="9525">
            <a:noFill/>
          </a:ln>
        </p:spPr>
      </p:pic>
      <p:sp>
        <p:nvSpPr>
          <p:cNvPr id="44039" name="矩形 44038"/>
          <p:cNvSpPr/>
          <p:nvPr/>
        </p:nvSpPr>
        <p:spPr>
          <a:xfrm>
            <a:off x="1692275" y="331788"/>
            <a:ext cx="5759450" cy="1081088"/>
          </a:xfrm>
          <a:prstGeom prst="rect">
            <a:avLst/>
          </a:prstGeom>
          <a:solidFill>
            <a:schemeClr val="tx1">
              <a:alpha val="45000"/>
            </a:schemeClr>
          </a:solidFill>
          <a:ln w="38100" cap="flat" cmpd="dbl">
            <a:solidFill>
              <a:srgbClr val="FFCC99"/>
            </a:solidFill>
            <a:prstDash val="solid"/>
            <a:miter/>
            <a:headEnd type="none" w="med" len="med"/>
            <a:tailEnd type="none" w="med" len="med"/>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6000" b="1" strike="noStrike" noProof="1">
                <a:solidFill>
                  <a:srgbClr val="00FF00"/>
                </a:solidFill>
                <a:latin typeface="华文行楷" panose="02010800040101010101" pitchFamily="2" charset="-122"/>
                <a:ea typeface="华文行楷" panose="02010800040101010101" pitchFamily="2" charset="-122"/>
                <a:cs typeface="+mn-cs"/>
              </a:rPr>
              <a:t>时间就是生命</a:t>
            </a:r>
            <a:endParaRPr lang="zh-CN" altLang="en-US" sz="6000" b="1" strike="noStrike" noProof="1">
              <a:solidFill>
                <a:srgbClr val="00FF00"/>
              </a:solidFill>
              <a:latin typeface="华文行楷" panose="02010800040101010101" pitchFamily="2" charset="-122"/>
              <a:ea typeface="华文行楷" panose="02010800040101010101" pitchFamily="2" charset="-122"/>
            </a:endParaRPr>
          </a:p>
        </p:txBody>
      </p:sp>
      <p:grpSp>
        <p:nvGrpSpPr>
          <p:cNvPr id="41991" name="组合 44039"/>
          <p:cNvGrpSpPr/>
          <p:nvPr/>
        </p:nvGrpSpPr>
        <p:grpSpPr>
          <a:xfrm>
            <a:off x="0" y="1588"/>
            <a:ext cx="9142413" cy="6856412"/>
            <a:chOff x="0" y="0"/>
            <a:chExt cx="5760" cy="4320"/>
          </a:xfrm>
        </p:grpSpPr>
        <p:sp>
          <p:nvSpPr>
            <p:cNvPr id="4199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199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199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199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1996"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ppt_x"/>
                                          </p:val>
                                        </p:tav>
                                        <p:tav tm="100000">
                                          <p:val>
                                            <p:strVal val="#ppt_x"/>
                                          </p:val>
                                        </p:tav>
                                      </p:tavLst>
                                    </p:anim>
                                    <p:anim calcmode="lin" valueType="num">
                                      <p:cBhvr additive="base">
                                        <p:cTn id="8"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4035">
                                            <p:txEl>
                                              <p:charRg st="0" end="6"/>
                                            </p:txEl>
                                          </p:spTgt>
                                        </p:tgtEl>
                                        <p:attrNameLst>
                                          <p:attrName>style.visibility</p:attrName>
                                        </p:attrNameLst>
                                      </p:cBhvr>
                                      <p:to>
                                        <p:strVal val="visible"/>
                                      </p:to>
                                    </p:set>
                                    <p:anim calcmode="lin" valueType="num">
                                      <p:cBhvr>
                                        <p:cTn id="13" dur="500" fill="hold"/>
                                        <p:tgtEl>
                                          <p:spTgt spid="44035">
                                            <p:txEl>
                                              <p:charRg st="0" end="6"/>
                                            </p:txEl>
                                          </p:spTgt>
                                        </p:tgtEl>
                                        <p:attrNameLst>
                                          <p:attrName>ppt_w</p:attrName>
                                        </p:attrNameLst>
                                      </p:cBhvr>
                                      <p:tavLst>
                                        <p:tav tm="0">
                                          <p:val>
                                            <p:fltVal val="0.000000"/>
                                          </p:val>
                                        </p:tav>
                                        <p:tav tm="100000">
                                          <p:val>
                                            <p:strVal val="#ppt_w"/>
                                          </p:val>
                                        </p:tav>
                                      </p:tavLst>
                                    </p:anim>
                                    <p:anim calcmode="lin" valueType="num">
                                      <p:cBhvr>
                                        <p:cTn id="14" dur="500" fill="hold"/>
                                        <p:tgtEl>
                                          <p:spTgt spid="44035">
                                            <p:txEl>
                                              <p:charRg st="0" end="6"/>
                                            </p:txEl>
                                          </p:spTgt>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44035">
                                            <p:txEl>
                                              <p:charRg st="6" end="50"/>
                                            </p:txEl>
                                          </p:spTgt>
                                        </p:tgtEl>
                                        <p:attrNameLst>
                                          <p:attrName>style.visibility</p:attrName>
                                        </p:attrNameLst>
                                      </p:cBhvr>
                                      <p:to>
                                        <p:strVal val="visible"/>
                                      </p:to>
                                    </p:set>
                                    <p:anim calcmode="lin" valueType="num">
                                      <p:cBhvr>
                                        <p:cTn id="17" dur="500" fill="hold"/>
                                        <p:tgtEl>
                                          <p:spTgt spid="44035">
                                            <p:txEl>
                                              <p:charRg st="6" end="50"/>
                                            </p:txEl>
                                          </p:spTgt>
                                        </p:tgtEl>
                                        <p:attrNameLst>
                                          <p:attrName>ppt_w</p:attrName>
                                        </p:attrNameLst>
                                      </p:cBhvr>
                                      <p:tavLst>
                                        <p:tav tm="0">
                                          <p:val>
                                            <p:fltVal val="0.000000"/>
                                          </p:val>
                                        </p:tav>
                                        <p:tav tm="100000">
                                          <p:val>
                                            <p:strVal val="#ppt_w"/>
                                          </p:val>
                                        </p:tav>
                                      </p:tavLst>
                                    </p:anim>
                                    <p:anim calcmode="lin" valueType="num">
                                      <p:cBhvr>
                                        <p:cTn id="18" dur="500" fill="hold"/>
                                        <p:tgtEl>
                                          <p:spTgt spid="44035">
                                            <p:txEl>
                                              <p:charRg st="6" end="50"/>
                                            </p:txEl>
                                          </p:spTgt>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44035">
                                            <p:txEl>
                                              <p:charRg st="50" end="67"/>
                                            </p:txEl>
                                          </p:spTgt>
                                        </p:tgtEl>
                                        <p:attrNameLst>
                                          <p:attrName>style.visibility</p:attrName>
                                        </p:attrNameLst>
                                      </p:cBhvr>
                                      <p:to>
                                        <p:strVal val="visible"/>
                                      </p:to>
                                    </p:set>
                                    <p:anim calcmode="lin" valueType="num">
                                      <p:cBhvr>
                                        <p:cTn id="21" dur="500" fill="hold"/>
                                        <p:tgtEl>
                                          <p:spTgt spid="44035">
                                            <p:txEl>
                                              <p:charRg st="50" end="67"/>
                                            </p:txEl>
                                          </p:spTgt>
                                        </p:tgtEl>
                                        <p:attrNameLst>
                                          <p:attrName>ppt_w</p:attrName>
                                        </p:attrNameLst>
                                      </p:cBhvr>
                                      <p:tavLst>
                                        <p:tav tm="0">
                                          <p:val>
                                            <p:fltVal val="0.000000"/>
                                          </p:val>
                                        </p:tav>
                                        <p:tav tm="100000">
                                          <p:val>
                                            <p:strVal val="#ppt_w"/>
                                          </p:val>
                                        </p:tav>
                                      </p:tavLst>
                                    </p:anim>
                                    <p:anim calcmode="lin" valueType="num">
                                      <p:cBhvr>
                                        <p:cTn id="22" dur="500" fill="hold"/>
                                        <p:tgtEl>
                                          <p:spTgt spid="44035">
                                            <p:txEl>
                                              <p:charRg st="50" end="67"/>
                                            </p:txEl>
                                          </p:spTgt>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4035">
                                            <p:txEl>
                                              <p:charRg st="67" end="84"/>
                                            </p:txEl>
                                          </p:spTgt>
                                        </p:tgtEl>
                                        <p:attrNameLst>
                                          <p:attrName>style.visibility</p:attrName>
                                        </p:attrNameLst>
                                      </p:cBhvr>
                                      <p:to>
                                        <p:strVal val="visible"/>
                                      </p:to>
                                    </p:set>
                                    <p:anim calcmode="lin" valueType="num">
                                      <p:cBhvr>
                                        <p:cTn id="25" dur="500" fill="hold"/>
                                        <p:tgtEl>
                                          <p:spTgt spid="44035">
                                            <p:txEl>
                                              <p:charRg st="67" end="84"/>
                                            </p:txEl>
                                          </p:spTgt>
                                        </p:tgtEl>
                                        <p:attrNameLst>
                                          <p:attrName>ppt_w</p:attrName>
                                        </p:attrNameLst>
                                      </p:cBhvr>
                                      <p:tavLst>
                                        <p:tav tm="0">
                                          <p:val>
                                            <p:fltVal val="0.000000"/>
                                          </p:val>
                                        </p:tav>
                                        <p:tav tm="100000">
                                          <p:val>
                                            <p:strVal val="#ppt_w"/>
                                          </p:val>
                                        </p:tav>
                                      </p:tavLst>
                                    </p:anim>
                                    <p:anim calcmode="lin" valueType="num">
                                      <p:cBhvr>
                                        <p:cTn id="26" dur="500" fill="hold"/>
                                        <p:tgtEl>
                                          <p:spTgt spid="44035">
                                            <p:txEl>
                                              <p:charRg st="67" end="84"/>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4038"/>
                                        </p:tgtEl>
                                        <p:attrNameLst>
                                          <p:attrName>style.visibility</p:attrName>
                                        </p:attrNameLst>
                                      </p:cBhvr>
                                      <p:to>
                                        <p:strVal val="visible"/>
                                      </p:to>
                                    </p:set>
                                    <p:anim calcmode="lin" valueType="num">
                                      <p:cBhvr additive="base">
                                        <p:cTn id="31" dur="500" fill="hold"/>
                                        <p:tgtEl>
                                          <p:spTgt spid="44038"/>
                                        </p:tgtEl>
                                        <p:attrNameLst>
                                          <p:attrName>ppt_x</p:attrName>
                                        </p:attrNameLst>
                                      </p:cBhvr>
                                      <p:tavLst>
                                        <p:tav tm="0">
                                          <p:val>
                                            <p:strVal val="0-#ppt_w/2"/>
                                          </p:val>
                                        </p:tav>
                                        <p:tav tm="100000">
                                          <p:val>
                                            <p:strVal val="#ppt_x"/>
                                          </p:val>
                                        </p:tav>
                                      </p:tavLst>
                                    </p:anim>
                                    <p:anim calcmode="lin" valueType="num">
                                      <p:cBhvr additive="base">
                                        <p:cTn id="32" dur="500" fill="hold"/>
                                        <p:tgtEl>
                                          <p:spTgt spid="4403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矩形 48129"/>
          <p:cNvSpPr>
            <a:spLocks noGrp="1"/>
          </p:cNvSpPr>
          <p:nvPr/>
        </p:nvSpPr>
        <p:spPr>
          <a:xfrm>
            <a:off x="468313" y="917575"/>
            <a:ext cx="8226425" cy="4524375"/>
          </a:xfrm>
          <a:prstGeom prst="rect">
            <a:avLst/>
          </a:prstGeom>
          <a:noFill/>
          <a:ln w="9525">
            <a:noFill/>
          </a:ln>
        </p:spPr>
        <p:txBody>
          <a:bodyPr lIns="90000" tIns="46800" rIns="90000" bIns="46800" anchor="t"/>
          <a:p>
            <a:pPr marL="342900" indent="-342900">
              <a:spcBef>
                <a:spcPct val="20000"/>
              </a:spcBef>
              <a:buClr>
                <a:schemeClr val="tx2"/>
              </a:buClr>
              <a:buChar char="•"/>
            </a:pPr>
            <a:r>
              <a:rPr lang="zh-CN" altLang="en-US" sz="4400">
                <a:solidFill>
                  <a:srgbClr val="FFFF00"/>
                </a:solidFill>
                <a:latin typeface="黑体" panose="02010609060101010101" pitchFamily="49" charset="-122"/>
                <a:ea typeface="黑体" panose="02010609060101010101" pitchFamily="49" charset="-122"/>
              </a:rPr>
              <a:t>     </a:t>
            </a:r>
            <a:r>
              <a:rPr lang="zh-CN" altLang="en-US" sz="4400" b="1">
                <a:solidFill>
                  <a:srgbClr val="FF0000"/>
                </a:solidFill>
                <a:latin typeface="黑体" panose="02010609060101010101" pitchFamily="49" charset="-122"/>
                <a:ea typeface="黑体" panose="02010609060101010101" pitchFamily="49" charset="-122"/>
                <a:hlinkClick r:id="rId1" action="ppaction://hlinkfile"/>
              </a:rPr>
              <a:t>心脏按压</a:t>
            </a:r>
            <a:r>
              <a:rPr lang="zh-CN" altLang="en-US" sz="4400">
                <a:solidFill>
                  <a:srgbClr val="FFFF00"/>
                </a:solidFill>
                <a:latin typeface="黑体" panose="02010609060101010101" pitchFamily="49" charset="-122"/>
                <a:ea typeface="黑体" panose="02010609060101010101" pitchFamily="49" charset="-122"/>
              </a:rPr>
              <a:t>主要是通过增加胸廓内压力以及直接压迫心脏产生血液流动。通过按压，可以为心脏、大脑和重要器官提供血液灌注。</a:t>
            </a:r>
            <a:endParaRPr lang="zh-CN" altLang="en-US" sz="4400">
              <a:solidFill>
                <a:srgbClr val="FFFF00"/>
              </a:solidFill>
              <a:latin typeface="黑体" panose="02010609060101010101" pitchFamily="49" charset="-122"/>
              <a:ea typeface="黑体" panose="02010609060101010101" pitchFamily="49" charset="-122"/>
            </a:endParaRPr>
          </a:p>
        </p:txBody>
      </p:sp>
      <p:grpSp>
        <p:nvGrpSpPr>
          <p:cNvPr id="46082" name="组合 48130"/>
          <p:cNvGrpSpPr/>
          <p:nvPr/>
        </p:nvGrpSpPr>
        <p:grpSpPr>
          <a:xfrm>
            <a:off x="0" y="1588"/>
            <a:ext cx="9142413" cy="6856412"/>
            <a:chOff x="0" y="0"/>
            <a:chExt cx="5760" cy="4320"/>
          </a:xfrm>
        </p:grpSpPr>
        <p:sp>
          <p:nvSpPr>
            <p:cNvPr id="4608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608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608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608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608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8130"/>
                                        </p:tgtEl>
                                        <p:attrNameLst>
                                          <p:attrName>style.visibility</p:attrName>
                                        </p:attrNameLst>
                                      </p:cBhvr>
                                      <p:to>
                                        <p:strVal val="visible"/>
                                      </p:to>
                                    </p:set>
                                    <p:anim by="(-#ppt_w*2)" calcmode="lin" valueType="num">
                                      <p:cBhvr rctx="PPT">
                                        <p:cTn id="7" dur="500" autoRev="1" fill="hold">
                                          <p:stCondLst>
                                            <p:cond delay="0"/>
                                          </p:stCondLst>
                                        </p:cTn>
                                        <p:tgtEl>
                                          <p:spTgt spid="48130"/>
                                        </p:tgtEl>
                                        <p:attrNameLst>
                                          <p:attrName>ppt_w</p:attrName>
                                        </p:attrNameLst>
                                      </p:cBhvr>
                                    </p:anim>
                                    <p:anim by="(#ppt_w*0.50)" calcmode="lin" valueType="num">
                                      <p:cBhvr>
                                        <p:cTn id="8" dur="500" decel="50000" autoRev="1" fill="hold">
                                          <p:stCondLst>
                                            <p:cond delay="0"/>
                                          </p:stCondLst>
                                        </p:cTn>
                                        <p:tgtEl>
                                          <p:spTgt spid="48130"/>
                                        </p:tgtEl>
                                        <p:attrNameLst>
                                          <p:attrName>ppt_x</p:attrName>
                                        </p:attrNameLst>
                                      </p:cBhvr>
                                    </p:anim>
                                    <p:anim from="(-#ppt_h/2)" to="(#ppt_y)" calcmode="lin" valueType="num">
                                      <p:cBhvr>
                                        <p:cTn id="9" dur="1000" fill="hold">
                                          <p:stCondLst>
                                            <p:cond delay="0"/>
                                          </p:stCondLst>
                                        </p:cTn>
                                        <p:tgtEl>
                                          <p:spTgt spid="48130"/>
                                        </p:tgtEl>
                                        <p:attrNameLst>
                                          <p:attrName>ppt_y</p:attrName>
                                        </p:attrNameLst>
                                      </p:cBhvr>
                                    </p:anim>
                                    <p:animRot by="21600000">
                                      <p:cBhvr>
                                        <p:cTn id="10" dur="1000" fill="hold">
                                          <p:stCondLst>
                                            <p:cond delay="0"/>
                                          </p:stCondLst>
                                        </p:cTn>
                                        <p:tgtEl>
                                          <p:spTgt spid="481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标题 9217"/>
          <p:cNvSpPr>
            <a:spLocks noGrp="1"/>
          </p:cNvSpPr>
          <p:nvPr>
            <p:ph type="title"/>
          </p:nvPr>
        </p:nvSpPr>
        <p:spPr/>
        <p:txBody>
          <a:bodyPr anchor="ctr"/>
          <a:p>
            <a:pPr fontAlgn="base"/>
            <a:r>
              <a:rPr lang="zh-CN" altLang="en-US" b="1" strike="noStrike" noProof="1" dirty="0">
                <a:solidFill>
                  <a:srgbClr val="FF0000"/>
                </a:solidFill>
                <a:ea typeface="黑体" panose="02010609060101010101" pitchFamily="49" charset="-122"/>
              </a:rPr>
              <a:t>授课内容</a:t>
            </a:r>
            <a:endParaRPr lang="zh-CN" altLang="en-US" b="1" strike="noStrike" noProof="1" dirty="0">
              <a:solidFill>
                <a:srgbClr val="FF0000"/>
              </a:solidFill>
              <a:ea typeface="黑体" panose="02010609060101010101" pitchFamily="49" charset="-122"/>
            </a:endParaRPr>
          </a:p>
        </p:txBody>
      </p:sp>
      <p:sp>
        <p:nvSpPr>
          <p:cNvPr id="7170" name="文本占位符 9218"/>
          <p:cNvSpPr>
            <a:spLocks noGrp="1"/>
          </p:cNvSpPr>
          <p:nvPr>
            <p:ph idx="1"/>
          </p:nvPr>
        </p:nvSpPr>
        <p:spPr>
          <a:xfrm>
            <a:off x="1403350" y="1914525"/>
            <a:ext cx="7283450" cy="4181475"/>
          </a:xfrm>
        </p:spPr>
        <p:txBody>
          <a:bodyPr anchor="t"/>
          <a:p>
            <a:r>
              <a:rPr lang="zh-CN" altLang="en-US" dirty="0">
                <a:solidFill>
                  <a:srgbClr val="FFFF00"/>
                </a:solidFill>
              </a:rPr>
              <a:t>一、 </a:t>
            </a:r>
            <a:r>
              <a:rPr lang="en-US" altLang="x-none" sz="3600" b="1">
                <a:solidFill>
                  <a:srgbClr val="FFFF00"/>
                </a:solidFill>
                <a:latin typeface="黑体" panose="02010609060101010101" pitchFamily="49" charset="-122"/>
                <a:ea typeface="黑体" panose="02010609060101010101" pitchFamily="49" charset="-122"/>
              </a:rPr>
              <a:t>CPR</a:t>
            </a:r>
            <a:r>
              <a:rPr lang="zh-CN" altLang="en-US" sz="3600" b="1">
                <a:solidFill>
                  <a:srgbClr val="FFFF00"/>
                </a:solidFill>
                <a:latin typeface="黑体" panose="02010609060101010101" pitchFamily="49" charset="-122"/>
                <a:ea typeface="黑体" panose="02010609060101010101" pitchFamily="49" charset="-122"/>
              </a:rPr>
              <a:t>的</a:t>
            </a:r>
            <a:r>
              <a:rPr lang="zh-CN" altLang="en-US" sz="3600" b="1">
                <a:solidFill>
                  <a:srgbClr val="FFFF00"/>
                </a:solidFill>
                <a:latin typeface="黑体" panose="02010609060101010101" pitchFamily="49" charset="-122"/>
                <a:ea typeface="黑体" panose="02010609060101010101" pitchFamily="49" charset="-122"/>
              </a:rPr>
              <a:t>概述</a:t>
            </a:r>
            <a:endParaRPr lang="en-US" altLang="x-none" sz="3600" b="1">
              <a:solidFill>
                <a:srgbClr val="FFFF00"/>
              </a:solidFill>
              <a:latin typeface="黑体" panose="02010609060101010101" pitchFamily="49" charset="-122"/>
              <a:ea typeface="黑体" panose="02010609060101010101" pitchFamily="49" charset="-122"/>
            </a:endParaRPr>
          </a:p>
          <a:p>
            <a:r>
              <a:rPr lang="zh-CN" altLang="en-US" sz="3600" b="1" dirty="0">
                <a:solidFill>
                  <a:srgbClr val="FFFF00"/>
                </a:solidFill>
                <a:latin typeface="黑体" panose="02010609060101010101" pitchFamily="49" charset="-122"/>
                <a:ea typeface="黑体" panose="02010609060101010101" pitchFamily="49" charset="-122"/>
              </a:rPr>
              <a:t>二、</a:t>
            </a:r>
            <a:r>
              <a:rPr lang="zh-CN" altLang="en-US" sz="3600" b="1" dirty="0">
                <a:solidFill>
                  <a:srgbClr val="FFFF00"/>
                </a:solidFill>
                <a:latin typeface="黑体" panose="02010609060101010101" pitchFamily="49" charset="-122"/>
                <a:ea typeface="黑体" panose="02010609060101010101" pitchFamily="49" charset="-122"/>
                <a:sym typeface="+mn-ea"/>
              </a:rPr>
              <a:t>心肺复苏步骤</a:t>
            </a:r>
            <a:endParaRPr lang="zh-CN" altLang="en-US" sz="3600" b="1" dirty="0">
              <a:solidFill>
                <a:srgbClr val="FFFF00"/>
              </a:solidFill>
              <a:latin typeface="黑体" panose="02010609060101010101" pitchFamily="49" charset="-122"/>
              <a:ea typeface="黑体" panose="02010609060101010101" pitchFamily="49" charset="-122"/>
            </a:endParaRPr>
          </a:p>
          <a:p>
            <a:r>
              <a:rPr lang="zh-CN" altLang="en-US" sz="3600" b="1" dirty="0">
                <a:solidFill>
                  <a:srgbClr val="FFFF00"/>
                </a:solidFill>
                <a:latin typeface="黑体" panose="02010609060101010101" pitchFamily="49" charset="-122"/>
                <a:ea typeface="黑体" panose="02010609060101010101" pitchFamily="49" charset="-122"/>
              </a:rPr>
              <a:t>三、</a:t>
            </a:r>
            <a:r>
              <a:rPr lang="en-US" altLang="zh-CN" sz="3600" b="1" dirty="0">
                <a:solidFill>
                  <a:srgbClr val="FFFF00"/>
                </a:solidFill>
                <a:latin typeface="黑体" panose="02010609060101010101" pitchFamily="49" charset="-122"/>
                <a:ea typeface="黑体" panose="02010609060101010101" pitchFamily="49" charset="-122"/>
              </a:rPr>
              <a:t>AED</a:t>
            </a:r>
            <a:r>
              <a:rPr lang="zh-CN" altLang="en-US" sz="3600" b="1" dirty="0">
                <a:solidFill>
                  <a:srgbClr val="FFFF00"/>
                </a:solidFill>
                <a:latin typeface="黑体" panose="02010609060101010101" pitchFamily="49" charset="-122"/>
                <a:ea typeface="黑体" panose="02010609060101010101" pitchFamily="49" charset="-122"/>
              </a:rPr>
              <a:t>机的使用</a:t>
            </a:r>
            <a:endParaRPr lang="zh-CN" altLang="en-US" sz="3600" b="1" dirty="0">
              <a:solidFill>
                <a:srgbClr val="FFFF00"/>
              </a:solidFill>
              <a:latin typeface="黑体" panose="02010609060101010101" pitchFamily="49" charset="-122"/>
              <a:ea typeface="黑体" panose="02010609060101010101" pitchFamily="49" charset="-122"/>
            </a:endParaRPr>
          </a:p>
          <a:p>
            <a:r>
              <a:rPr lang="zh-CN" altLang="en-US" sz="3600" b="1" dirty="0">
                <a:solidFill>
                  <a:srgbClr val="FFFF00"/>
                </a:solidFill>
                <a:latin typeface="黑体" panose="02010609060101010101" pitchFamily="49" charset="-122"/>
                <a:ea typeface="黑体" panose="02010609060101010101" pitchFamily="49" charset="-122"/>
              </a:rPr>
              <a:t>四、气道异物梗阻急救</a:t>
            </a:r>
            <a:endParaRPr lang="zh-CN" altLang="en-US" sz="3600" b="1" dirty="0">
              <a:solidFill>
                <a:srgbClr val="FFFF00"/>
              </a:solidFill>
              <a:latin typeface="黑体" panose="02010609060101010101" pitchFamily="49" charset="-122"/>
              <a:ea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0178" name="矩形 50177"/>
          <p:cNvSpPr>
            <a:spLocks noGrp="1"/>
          </p:cNvSpPr>
          <p:nvPr/>
        </p:nvSpPr>
        <p:spPr>
          <a:xfrm>
            <a:off x="2195513" y="692150"/>
            <a:ext cx="4822825" cy="827088"/>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endParaRPr lang="zh-CN" altLang="en-US" b="1" strike="noStrike" noProof="1" dirty="0">
              <a:solidFill>
                <a:srgbClr val="FFFF00"/>
              </a:solidFill>
              <a:ea typeface="黑体" panose="02010609060101010101" pitchFamily="49" charset="-122"/>
            </a:endParaRPr>
          </a:p>
        </p:txBody>
      </p:sp>
      <p:sp>
        <p:nvSpPr>
          <p:cNvPr id="50179" name="矩形 50178"/>
          <p:cNvSpPr>
            <a:spLocks noGrp="1"/>
          </p:cNvSpPr>
          <p:nvPr/>
        </p:nvSpPr>
        <p:spPr>
          <a:xfrm>
            <a:off x="574675" y="1557338"/>
            <a:ext cx="8112125" cy="6477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buNone/>
            </a:pPr>
            <a:r>
              <a:rPr lang="zh-CN" altLang="en-US" sz="36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   心脏按压原理</a:t>
            </a:r>
            <a:r>
              <a:rPr lang="en-US" altLang="x-none" sz="3600" b="1" strike="noStrike"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zh-CN" altLang="en-US" sz="36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心脏泵机制学说</a:t>
            </a:r>
            <a:endParaRPr lang="zh-CN" altLang="en-US" sz="3600" b="1" strike="noStrike" noProof="1" dirty="0">
              <a:solidFill>
                <a:srgbClr val="FF0000"/>
              </a:solidFill>
              <a:effectLst>
                <a:outerShdw blurRad="38100" dist="38100" dir="2700000">
                  <a:srgbClr val="C0C0C0"/>
                </a:outerShdw>
              </a:effectLst>
              <a:ea typeface="黑体" panose="02010609060101010101" pitchFamily="49" charset="-122"/>
            </a:endParaRPr>
          </a:p>
        </p:txBody>
      </p:sp>
      <p:sp>
        <p:nvSpPr>
          <p:cNvPr id="50180" name="文本框 50179"/>
          <p:cNvSpPr txBox="1"/>
          <p:nvPr/>
        </p:nvSpPr>
        <p:spPr>
          <a:xfrm>
            <a:off x="781050" y="2636838"/>
            <a:ext cx="1943100" cy="519112"/>
          </a:xfrm>
          <a:prstGeom prst="rect">
            <a:avLst/>
          </a:prstGeom>
          <a:noFill/>
          <a:ln w="9525">
            <a:noFill/>
          </a:ln>
        </p:spPr>
        <p:txBody>
          <a:bodyPr anchor="t">
            <a:spAutoFit/>
          </a:bodyPr>
          <a:p>
            <a:r>
              <a:rPr lang="zh-CN" altLang="en-US" sz="2800" b="1" dirty="0">
                <a:solidFill>
                  <a:srgbClr val="FFFF00"/>
                </a:solidFill>
                <a:latin typeface="Arial" panose="020B0604020202020204" pitchFamily="34" charset="0"/>
                <a:ea typeface="黑体" panose="02010609060101010101" pitchFamily="49" charset="-122"/>
              </a:rPr>
              <a:t>按压胸部</a:t>
            </a:r>
            <a:endParaRPr lang="zh-CN" altLang="en-US" sz="2800" b="1" dirty="0">
              <a:solidFill>
                <a:srgbClr val="FFFF00"/>
              </a:solidFill>
              <a:latin typeface="Arial" panose="020B0604020202020204" pitchFamily="34" charset="0"/>
              <a:ea typeface="黑体" panose="02010609060101010101" pitchFamily="49" charset="-122"/>
            </a:endParaRPr>
          </a:p>
        </p:txBody>
      </p:sp>
      <p:sp>
        <p:nvSpPr>
          <p:cNvPr id="48132" name="直接连接符 50180"/>
          <p:cNvSpPr/>
          <p:nvPr/>
        </p:nvSpPr>
        <p:spPr>
          <a:xfrm>
            <a:off x="2508250" y="2924175"/>
            <a:ext cx="574675" cy="0"/>
          </a:xfrm>
          <a:prstGeom prst="line">
            <a:avLst/>
          </a:prstGeom>
          <a:ln w="28575" cap="flat" cmpd="sng">
            <a:solidFill>
              <a:srgbClr val="FFFF00"/>
            </a:solidFill>
            <a:prstDash val="solid"/>
            <a:round/>
            <a:headEnd type="none" w="med" len="med"/>
            <a:tailEnd type="triangle" w="med" len="med"/>
          </a:ln>
        </p:spPr>
      </p:sp>
      <p:sp>
        <p:nvSpPr>
          <p:cNvPr id="50182" name="文本框 50181"/>
          <p:cNvSpPr txBox="1"/>
          <p:nvPr/>
        </p:nvSpPr>
        <p:spPr>
          <a:xfrm>
            <a:off x="3298825" y="2636838"/>
            <a:ext cx="2232025" cy="519112"/>
          </a:xfrm>
          <a:prstGeom prst="rect">
            <a:avLst/>
          </a:prstGeom>
          <a:noFill/>
          <a:ln w="9525">
            <a:noFill/>
          </a:ln>
        </p:spPr>
        <p:txBody>
          <a:bodyPr anchor="t">
            <a:spAutoFit/>
          </a:bodyPr>
          <a:p>
            <a:r>
              <a:rPr lang="zh-CN" altLang="en-US" sz="2800" b="1" dirty="0">
                <a:solidFill>
                  <a:srgbClr val="FFFF00"/>
                </a:solidFill>
                <a:latin typeface="Arial" panose="020B0604020202020204" pitchFamily="34" charset="0"/>
                <a:ea typeface="黑体" panose="02010609060101010101" pitchFamily="49" charset="-122"/>
              </a:rPr>
              <a:t>按压心脏</a:t>
            </a:r>
            <a:endParaRPr lang="zh-CN" altLang="en-US" sz="2800" b="1" dirty="0">
              <a:solidFill>
                <a:srgbClr val="FFFF00"/>
              </a:solidFill>
              <a:latin typeface="Arial" panose="020B0604020202020204" pitchFamily="34" charset="0"/>
              <a:ea typeface="黑体" panose="02010609060101010101" pitchFamily="49" charset="-122"/>
            </a:endParaRPr>
          </a:p>
        </p:txBody>
      </p:sp>
      <p:sp>
        <p:nvSpPr>
          <p:cNvPr id="48134" name="直接连接符 50182"/>
          <p:cNvSpPr/>
          <p:nvPr/>
        </p:nvSpPr>
        <p:spPr>
          <a:xfrm>
            <a:off x="5099050" y="2924175"/>
            <a:ext cx="793750" cy="0"/>
          </a:xfrm>
          <a:prstGeom prst="line">
            <a:avLst/>
          </a:prstGeom>
          <a:ln w="28575" cap="flat" cmpd="sng">
            <a:solidFill>
              <a:srgbClr val="FFFF00"/>
            </a:solidFill>
            <a:prstDash val="solid"/>
            <a:round/>
            <a:headEnd type="none" w="med" len="med"/>
            <a:tailEnd type="triangle" w="med" len="med"/>
          </a:ln>
        </p:spPr>
      </p:sp>
      <p:sp>
        <p:nvSpPr>
          <p:cNvPr id="48135" name="直接连接符 50183"/>
          <p:cNvSpPr/>
          <p:nvPr/>
        </p:nvSpPr>
        <p:spPr>
          <a:xfrm>
            <a:off x="2581275" y="6237288"/>
            <a:ext cx="647700" cy="0"/>
          </a:xfrm>
          <a:prstGeom prst="line">
            <a:avLst/>
          </a:prstGeom>
          <a:ln w="28575" cap="flat" cmpd="sng">
            <a:solidFill>
              <a:srgbClr val="FFFF00"/>
            </a:solidFill>
            <a:prstDash val="solid"/>
            <a:round/>
            <a:headEnd type="none" w="med" len="med"/>
            <a:tailEnd type="triangle" w="med" len="med"/>
          </a:ln>
        </p:spPr>
      </p:sp>
      <p:sp>
        <p:nvSpPr>
          <p:cNvPr id="50185" name="文本框 50184"/>
          <p:cNvSpPr txBox="1"/>
          <p:nvPr/>
        </p:nvSpPr>
        <p:spPr>
          <a:xfrm>
            <a:off x="781050" y="5949950"/>
            <a:ext cx="1870075" cy="519113"/>
          </a:xfrm>
          <a:prstGeom prst="rect">
            <a:avLst/>
          </a:prstGeom>
          <a:noFill/>
          <a:ln w="9525">
            <a:noFill/>
          </a:ln>
        </p:spPr>
        <p:txBody>
          <a:bodyPr anchor="t">
            <a:spAutoFit/>
          </a:bodyPr>
          <a:p>
            <a:r>
              <a:rPr lang="zh-CN" altLang="en-US" sz="2800" b="1" dirty="0">
                <a:solidFill>
                  <a:srgbClr val="FFFF00"/>
                </a:solidFill>
                <a:latin typeface="Arial" panose="020B0604020202020204" pitchFamily="34" charset="0"/>
                <a:ea typeface="黑体" panose="02010609060101010101" pitchFamily="49" charset="-122"/>
              </a:rPr>
              <a:t>解除按压</a:t>
            </a:r>
            <a:endParaRPr lang="zh-CN" altLang="en-US" sz="2800" b="1" dirty="0">
              <a:solidFill>
                <a:srgbClr val="FFFF00"/>
              </a:solidFill>
              <a:latin typeface="Arial" panose="020B0604020202020204" pitchFamily="34" charset="0"/>
              <a:ea typeface="黑体" panose="02010609060101010101" pitchFamily="49" charset="-122"/>
            </a:endParaRPr>
          </a:p>
        </p:txBody>
      </p:sp>
      <p:sp>
        <p:nvSpPr>
          <p:cNvPr id="48137" name="直接连接符 50185"/>
          <p:cNvSpPr/>
          <p:nvPr/>
        </p:nvSpPr>
        <p:spPr>
          <a:xfrm>
            <a:off x="4883150" y="6237288"/>
            <a:ext cx="720725" cy="0"/>
          </a:xfrm>
          <a:prstGeom prst="line">
            <a:avLst/>
          </a:prstGeom>
          <a:ln w="28575" cap="flat" cmpd="sng">
            <a:solidFill>
              <a:srgbClr val="FFFF00"/>
            </a:solidFill>
            <a:prstDash val="solid"/>
            <a:round/>
            <a:headEnd type="none" w="med" len="med"/>
            <a:tailEnd type="triangle" w="med" len="med"/>
          </a:ln>
        </p:spPr>
      </p:sp>
      <p:sp>
        <p:nvSpPr>
          <p:cNvPr id="50187" name="文本框 50186"/>
          <p:cNvSpPr txBox="1"/>
          <p:nvPr/>
        </p:nvSpPr>
        <p:spPr>
          <a:xfrm>
            <a:off x="3228975" y="5949950"/>
            <a:ext cx="1612900" cy="519113"/>
          </a:xfrm>
          <a:prstGeom prst="rect">
            <a:avLst/>
          </a:prstGeom>
          <a:noFill/>
          <a:ln w="9525">
            <a:noFill/>
          </a:ln>
        </p:spPr>
        <p:txBody>
          <a:bodyPr wrap="none" anchor="t">
            <a:spAutoFit/>
          </a:bodyPr>
          <a:p>
            <a:r>
              <a:rPr lang="zh-CN" altLang="en-US" sz="2800" b="1" dirty="0">
                <a:solidFill>
                  <a:srgbClr val="FFFF00"/>
                </a:solidFill>
                <a:latin typeface="Arial" panose="020B0604020202020204" pitchFamily="34" charset="0"/>
                <a:ea typeface="黑体" panose="02010609060101010101" pitchFamily="49" charset="-122"/>
              </a:rPr>
              <a:t>心脏舒张</a:t>
            </a:r>
            <a:endParaRPr lang="zh-CN" altLang="en-US" sz="2800" b="1" dirty="0">
              <a:solidFill>
                <a:srgbClr val="FFFF00"/>
              </a:solidFill>
              <a:latin typeface="Arial" panose="020B0604020202020204" pitchFamily="34" charset="0"/>
              <a:ea typeface="黑体" panose="02010609060101010101" pitchFamily="49" charset="-122"/>
            </a:endParaRPr>
          </a:p>
        </p:txBody>
      </p:sp>
      <p:sp>
        <p:nvSpPr>
          <p:cNvPr id="50188" name="文本框 50187"/>
          <p:cNvSpPr txBox="1"/>
          <p:nvPr/>
        </p:nvSpPr>
        <p:spPr>
          <a:xfrm>
            <a:off x="5892800" y="5949950"/>
            <a:ext cx="3263900" cy="519113"/>
          </a:xfrm>
          <a:prstGeom prst="rect">
            <a:avLst/>
          </a:prstGeom>
          <a:noFill/>
          <a:ln w="9525">
            <a:noFill/>
          </a:ln>
        </p:spPr>
        <p:txBody>
          <a:bodyPr anchor="t">
            <a:spAutoFit/>
          </a:bodyPr>
          <a:p>
            <a:r>
              <a:rPr lang="zh-CN" altLang="en-US" sz="2800" b="1" dirty="0">
                <a:solidFill>
                  <a:srgbClr val="FFFF00"/>
                </a:solidFill>
                <a:latin typeface="Arial" panose="020B0604020202020204" pitchFamily="34" charset="0"/>
                <a:ea typeface="黑体" panose="02010609060101010101" pitchFamily="49" charset="-122"/>
              </a:rPr>
              <a:t>促进血液循环</a:t>
            </a:r>
            <a:endParaRPr lang="zh-CN" altLang="en-US" sz="2800" b="1" dirty="0">
              <a:solidFill>
                <a:srgbClr val="FFFF00"/>
              </a:solidFill>
              <a:latin typeface="Arial" panose="020B0604020202020204" pitchFamily="34" charset="0"/>
              <a:ea typeface="黑体" panose="02010609060101010101" pitchFamily="49" charset="-122"/>
            </a:endParaRPr>
          </a:p>
        </p:txBody>
      </p:sp>
      <p:pic>
        <p:nvPicPr>
          <p:cNvPr id="48140" name="图片 50188" descr="未标题-2副本"/>
          <p:cNvPicPr>
            <a:picLocks noChangeAspect="1"/>
          </p:cNvPicPr>
          <p:nvPr/>
        </p:nvPicPr>
        <p:blipFill>
          <a:blip r:embed="rId1"/>
          <a:stretch>
            <a:fillRect/>
          </a:stretch>
        </p:blipFill>
        <p:spPr>
          <a:xfrm>
            <a:off x="1362075" y="3429000"/>
            <a:ext cx="6191250" cy="2447925"/>
          </a:xfrm>
          <a:prstGeom prst="rect">
            <a:avLst/>
          </a:prstGeom>
          <a:noFill/>
          <a:ln w="9525">
            <a:noFill/>
          </a:ln>
        </p:spPr>
      </p:pic>
      <p:sp>
        <p:nvSpPr>
          <p:cNvPr id="50190" name="文本框 50189"/>
          <p:cNvSpPr txBox="1"/>
          <p:nvPr/>
        </p:nvSpPr>
        <p:spPr>
          <a:xfrm>
            <a:off x="5892800" y="2636838"/>
            <a:ext cx="2497138" cy="519112"/>
          </a:xfrm>
          <a:prstGeom prst="rect">
            <a:avLst/>
          </a:prstGeom>
          <a:noFill/>
          <a:ln w="9525">
            <a:noFill/>
          </a:ln>
        </p:spPr>
        <p:txBody>
          <a:bodyPr anchor="t">
            <a:spAutoFit/>
          </a:bodyPr>
          <a:p>
            <a:r>
              <a:rPr lang="zh-CN" altLang="en-US" sz="2800" b="1" dirty="0">
                <a:solidFill>
                  <a:srgbClr val="FFFF00"/>
                </a:solidFill>
                <a:latin typeface="Arial" panose="020B0604020202020204" pitchFamily="34" charset="0"/>
                <a:ea typeface="黑体" panose="02010609060101010101" pitchFamily="49" charset="-122"/>
              </a:rPr>
              <a:t>推动血液前进</a:t>
            </a:r>
            <a:endParaRPr lang="zh-CN" altLang="en-US" sz="2800" b="1" dirty="0">
              <a:solidFill>
                <a:srgbClr val="FFFF00"/>
              </a:solidFill>
              <a:latin typeface="Arial" panose="020B0604020202020204" pitchFamily="34" charset="0"/>
              <a:ea typeface="黑体" panose="02010609060101010101" pitchFamily="49" charset="-122"/>
            </a:endParaRPr>
          </a:p>
        </p:txBody>
      </p:sp>
      <p:grpSp>
        <p:nvGrpSpPr>
          <p:cNvPr id="48142" name="组合 50190"/>
          <p:cNvGrpSpPr/>
          <p:nvPr/>
        </p:nvGrpSpPr>
        <p:grpSpPr>
          <a:xfrm>
            <a:off x="0" y="-271462"/>
            <a:ext cx="9142413" cy="6854825"/>
            <a:chOff x="0" y="0"/>
            <a:chExt cx="5760" cy="4320"/>
          </a:xfrm>
        </p:grpSpPr>
        <p:sp>
          <p:nvSpPr>
            <p:cNvPr id="4814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814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814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814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814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0178"/>
                                        </p:tgtEl>
                                        <p:attrNameLst>
                                          <p:attrName>style.visibility</p:attrName>
                                        </p:attrNameLst>
                                      </p:cBhvr>
                                      <p:to>
                                        <p:strVal val="visible"/>
                                      </p:to>
                                    </p:set>
                                    <p:anim calcmode="lin" valueType="num">
                                      <p:cBhvr>
                                        <p:cTn id="7" dur="500" decel="50000" fill="hold">
                                          <p:stCondLst>
                                            <p:cond delay="0"/>
                                          </p:stCondLst>
                                        </p:cTn>
                                        <p:tgtEl>
                                          <p:spTgt spid="5017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5017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0178"/>
                                        </p:tgtEl>
                                        <p:attrNameLst>
                                          <p:attrName>ppt_w</p:attrName>
                                        </p:attrNameLst>
                                      </p:cBhvr>
                                      <p:tavLst>
                                        <p:tav tm="0">
                                          <p:val>
                                            <p:strVal val="#ppt_w*.05"/>
                                          </p:val>
                                        </p:tav>
                                        <p:tav tm="100000">
                                          <p:val>
                                            <p:strVal val="#ppt_w"/>
                                          </p:val>
                                        </p:tav>
                                      </p:tavLst>
                                    </p:anim>
                                    <p:anim calcmode="lin" valueType="num">
                                      <p:cBhvr>
                                        <p:cTn id="10" dur="1000" fill="hold"/>
                                        <p:tgtEl>
                                          <p:spTgt spid="5017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017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017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017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017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0179"/>
                                        </p:tgtEl>
                                        <p:attrNameLst>
                                          <p:attrName>style.visibility</p:attrName>
                                        </p:attrNameLst>
                                      </p:cBhvr>
                                      <p:to>
                                        <p:strVal val="visible"/>
                                      </p:to>
                                    </p:set>
                                    <p:anim calcmode="lin" valueType="num">
                                      <p:cBhvr>
                                        <p:cTn id="19" dur="500" fill="hold"/>
                                        <p:tgtEl>
                                          <p:spTgt spid="5017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0179"/>
                                        </p:tgtEl>
                                        <p:attrNameLst>
                                          <p:attrName>ppt_y</p:attrName>
                                        </p:attrNameLst>
                                      </p:cBhvr>
                                      <p:tavLst>
                                        <p:tav tm="0">
                                          <p:val>
                                            <p:strVal val="#ppt_y"/>
                                          </p:val>
                                        </p:tav>
                                        <p:tav tm="100000">
                                          <p:val>
                                            <p:strVal val="#ppt_y"/>
                                          </p:val>
                                        </p:tav>
                                      </p:tavLst>
                                    </p:anim>
                                    <p:anim calcmode="lin" valueType="num">
                                      <p:cBhvr>
                                        <p:cTn id="21" dur="500" fill="hold"/>
                                        <p:tgtEl>
                                          <p:spTgt spid="5017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017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0179"/>
                                        </p:tgtEl>
                                      </p:cBhvr>
                                    </p:animEffec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50180"/>
                                        </p:tgtEl>
                                        <p:attrNameLst>
                                          <p:attrName>style.visibility</p:attrName>
                                        </p:attrNameLst>
                                      </p:cBhvr>
                                      <p:to>
                                        <p:strVal val="visible"/>
                                      </p:to>
                                    </p:set>
                                    <p:anim by="(-#ppt_w*2)" calcmode="lin" valueType="num">
                                      <p:cBhvr rctx="PPT">
                                        <p:cTn id="28" dur="500" autoRev="1" fill="hold">
                                          <p:stCondLst>
                                            <p:cond delay="0"/>
                                          </p:stCondLst>
                                        </p:cTn>
                                        <p:tgtEl>
                                          <p:spTgt spid="50180"/>
                                        </p:tgtEl>
                                        <p:attrNameLst>
                                          <p:attrName>ppt_w</p:attrName>
                                        </p:attrNameLst>
                                      </p:cBhvr>
                                    </p:anim>
                                    <p:anim by="(#ppt_w*0.50)" calcmode="lin" valueType="num">
                                      <p:cBhvr>
                                        <p:cTn id="29" dur="500" decel="50000" autoRev="1" fill="hold">
                                          <p:stCondLst>
                                            <p:cond delay="0"/>
                                          </p:stCondLst>
                                        </p:cTn>
                                        <p:tgtEl>
                                          <p:spTgt spid="50180"/>
                                        </p:tgtEl>
                                        <p:attrNameLst>
                                          <p:attrName>ppt_x</p:attrName>
                                        </p:attrNameLst>
                                      </p:cBhvr>
                                    </p:anim>
                                    <p:anim from="(-#ppt_h/2)" to="(#ppt_y)" calcmode="lin" valueType="num">
                                      <p:cBhvr>
                                        <p:cTn id="30" dur="1000" fill="hold">
                                          <p:stCondLst>
                                            <p:cond delay="0"/>
                                          </p:stCondLst>
                                        </p:cTn>
                                        <p:tgtEl>
                                          <p:spTgt spid="50180"/>
                                        </p:tgtEl>
                                        <p:attrNameLst>
                                          <p:attrName>ppt_y</p:attrName>
                                        </p:attrNameLst>
                                      </p:cBhvr>
                                    </p:anim>
                                    <p:animRot by="21600000">
                                      <p:cBhvr>
                                        <p:cTn id="31" dur="1000" fill="hold">
                                          <p:stCondLst>
                                            <p:cond delay="0"/>
                                          </p:stCondLst>
                                        </p:cTn>
                                        <p:tgtEl>
                                          <p:spTgt spid="50180"/>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38" presetClass="entr" presetSubtype="0" accel="50000" fill="hold" grpId="0" nodeType="clickEffect">
                                  <p:stCondLst>
                                    <p:cond delay="0"/>
                                  </p:stCondLst>
                                  <p:iterate type="lt">
                                    <p:tmPct val="50000"/>
                                  </p:iterate>
                                  <p:childTnLst>
                                    <p:set>
                                      <p:cBhvr>
                                        <p:cTn id="35" dur="1" fill="hold">
                                          <p:stCondLst>
                                            <p:cond delay="0"/>
                                          </p:stCondLst>
                                        </p:cTn>
                                        <p:tgtEl>
                                          <p:spTgt spid="50182"/>
                                        </p:tgtEl>
                                        <p:attrNameLst>
                                          <p:attrName>style.visibility</p:attrName>
                                        </p:attrNameLst>
                                      </p:cBhvr>
                                      <p:to>
                                        <p:strVal val="visible"/>
                                      </p:to>
                                    </p:set>
                                    <p:set>
                                      <p:cBhvr>
                                        <p:cTn id="36" dur="455" fill="hold">
                                          <p:stCondLst>
                                            <p:cond delay="0"/>
                                          </p:stCondLst>
                                        </p:cTn>
                                        <p:tgtEl>
                                          <p:spTgt spid="50182"/>
                                        </p:tgtEl>
                                        <p:attrNameLst>
                                          <p:attrName>style.rotation</p:attrName>
                                        </p:attrNameLst>
                                      </p:cBhvr>
                                      <p:to>
                                        <p:strVal val="-45.0"/>
                                      </p:to>
                                    </p:set>
                                    <p:anim calcmode="lin" valueType="num">
                                      <p:cBhvr>
                                        <p:cTn id="37" dur="455" fill="hold">
                                          <p:stCondLst>
                                            <p:cond delay="455"/>
                                          </p:stCondLst>
                                        </p:cTn>
                                        <p:tgtEl>
                                          <p:spTgt spid="50182"/>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38" dur="455" fill="hold">
                                          <p:stCondLst>
                                            <p:cond delay="0"/>
                                          </p:stCondLst>
                                        </p:cTn>
                                        <p:tgtEl>
                                          <p:spTgt spid="50182"/>
                                        </p:tgtEl>
                                        <p:attrNameLst>
                                          <p:attrName>ppt_y</p:attrName>
                                        </p:attrNameLst>
                                      </p:cBhvr>
                                      <p:tavLst>
                                        <p:tav tm="0">
                                          <p:val>
                                            <p:strVal val="#ppt_y-1"/>
                                          </p:val>
                                        </p:tav>
                                        <p:tav tm="100000">
                                          <p:val>
                                            <p:strVal val="#ppt_y-(0.354*#ppt_w-0.172*#ppt_h)"/>
                                          </p:val>
                                        </p:tav>
                                      </p:tavLst>
                                    </p:anim>
                                    <p:anim calcmode="lin" valueType="num">
                                      <p:cBhvr>
                                        <p:cTn id="39" dur="156" decel="50000" autoRev="1" fill="hold">
                                          <p:stCondLst>
                                            <p:cond delay="455"/>
                                          </p:stCondLst>
                                        </p:cTn>
                                        <p:tgtEl>
                                          <p:spTgt spid="50182"/>
                                        </p:tgtEl>
                                        <p:attrNameLst>
                                          <p:attrName>ppt_y</p:attrName>
                                        </p:attrNameLst>
                                      </p:cBhvr>
                                      <p:tavLst>
                                        <p:tav tm="0">
                                          <p:val>
                                            <p:strVal val="#ppt_y-(0.354*#ppt_w-0.172*#ppt_h)"/>
                                          </p:val>
                                        </p:tav>
                                        <p:tav tm="100000">
                                          <p:val>
                                            <p:strVal val="#ppt_y-(0.354*#ppt_w-0.172*#ppt_h)-#ppt_h/2"/>
                                          </p:val>
                                        </p:tav>
                                      </p:tavLst>
                                    </p:anim>
                                    <p:anim calcmode="lin" valueType="num">
                                      <p:cBhvr>
                                        <p:cTn id="40" dur="136" fill="hold">
                                          <p:stCondLst>
                                            <p:cond delay="864"/>
                                          </p:stCondLst>
                                        </p:cTn>
                                        <p:tgtEl>
                                          <p:spTgt spid="50182"/>
                                        </p:tgtEl>
                                        <p:attrNameLst>
                                          <p:attrName>ppt_y</p:attrName>
                                        </p:attrNameLst>
                                      </p:cBhvr>
                                      <p:tavLst>
                                        <p:tav tm="0">
                                          <p:val>
                                            <p:strVal val="#ppt_y-(0.354*#ppt_w-0.172*#ppt_h)"/>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8" presetClass="entr" presetSubtype="0" accel="50000" fill="hold" grpId="0" nodeType="clickEffect">
                                  <p:stCondLst>
                                    <p:cond delay="0"/>
                                  </p:stCondLst>
                                  <p:iterate type="lt">
                                    <p:tmPct val="50000"/>
                                  </p:iterate>
                                  <p:childTnLst>
                                    <p:set>
                                      <p:cBhvr>
                                        <p:cTn id="44" dur="1" fill="hold">
                                          <p:stCondLst>
                                            <p:cond delay="0"/>
                                          </p:stCondLst>
                                        </p:cTn>
                                        <p:tgtEl>
                                          <p:spTgt spid="50190"/>
                                        </p:tgtEl>
                                        <p:attrNameLst>
                                          <p:attrName>style.visibility</p:attrName>
                                        </p:attrNameLst>
                                      </p:cBhvr>
                                      <p:to>
                                        <p:strVal val="visible"/>
                                      </p:to>
                                    </p:set>
                                    <p:set>
                                      <p:cBhvr>
                                        <p:cTn id="45" dur="455" fill="hold">
                                          <p:stCondLst>
                                            <p:cond delay="0"/>
                                          </p:stCondLst>
                                        </p:cTn>
                                        <p:tgtEl>
                                          <p:spTgt spid="50190"/>
                                        </p:tgtEl>
                                        <p:attrNameLst>
                                          <p:attrName>style.rotation</p:attrName>
                                        </p:attrNameLst>
                                      </p:cBhvr>
                                      <p:to>
                                        <p:strVal val="-45.0"/>
                                      </p:to>
                                    </p:set>
                                    <p:anim calcmode="lin" valueType="num">
                                      <p:cBhvr>
                                        <p:cTn id="46" dur="455" fill="hold">
                                          <p:stCondLst>
                                            <p:cond delay="455"/>
                                          </p:stCondLst>
                                        </p:cTn>
                                        <p:tgtEl>
                                          <p:spTgt spid="50190"/>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47" dur="455" fill="hold">
                                          <p:stCondLst>
                                            <p:cond delay="0"/>
                                          </p:stCondLst>
                                        </p:cTn>
                                        <p:tgtEl>
                                          <p:spTgt spid="50190"/>
                                        </p:tgtEl>
                                        <p:attrNameLst>
                                          <p:attrName>ppt_y</p:attrName>
                                        </p:attrNameLst>
                                      </p:cBhvr>
                                      <p:tavLst>
                                        <p:tav tm="0">
                                          <p:val>
                                            <p:strVal val="#ppt_y-1"/>
                                          </p:val>
                                        </p:tav>
                                        <p:tav tm="100000">
                                          <p:val>
                                            <p:strVal val="#ppt_y-(0.354*#ppt_w-0.172*#ppt_h)"/>
                                          </p:val>
                                        </p:tav>
                                      </p:tavLst>
                                    </p:anim>
                                    <p:anim calcmode="lin" valueType="num">
                                      <p:cBhvr>
                                        <p:cTn id="48" dur="156" decel="50000" autoRev="1" fill="hold">
                                          <p:stCondLst>
                                            <p:cond delay="455"/>
                                          </p:stCondLst>
                                        </p:cTn>
                                        <p:tgtEl>
                                          <p:spTgt spid="50190"/>
                                        </p:tgtEl>
                                        <p:attrNameLst>
                                          <p:attrName>ppt_y</p:attrName>
                                        </p:attrNameLst>
                                      </p:cBhvr>
                                      <p:tavLst>
                                        <p:tav tm="0">
                                          <p:val>
                                            <p:strVal val="#ppt_y-(0.354*#ppt_w-0.172*#ppt_h)"/>
                                          </p:val>
                                        </p:tav>
                                        <p:tav tm="100000">
                                          <p:val>
                                            <p:strVal val="#ppt_y-(0.354*#ppt_w-0.172*#ppt_h)-#ppt_h/2"/>
                                          </p:val>
                                        </p:tav>
                                      </p:tavLst>
                                    </p:anim>
                                    <p:anim calcmode="lin" valueType="num">
                                      <p:cBhvr>
                                        <p:cTn id="49" dur="136" fill="hold">
                                          <p:stCondLst>
                                            <p:cond delay="864"/>
                                          </p:stCondLst>
                                        </p:cTn>
                                        <p:tgtEl>
                                          <p:spTgt spid="50190"/>
                                        </p:tgtEl>
                                        <p:attrNameLst>
                                          <p:attrName>ppt_y</p:attrName>
                                        </p:attrNameLst>
                                      </p:cBhvr>
                                      <p:tavLst>
                                        <p:tav tm="0">
                                          <p:val>
                                            <p:strVal val="#ppt_y-(0.354*#ppt_w-0.172*#ppt_h)"/>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8" presetClass="entr" presetSubtype="0" accel="50000" fill="hold" grpId="0" nodeType="clickEffect">
                                  <p:stCondLst>
                                    <p:cond delay="0"/>
                                  </p:stCondLst>
                                  <p:iterate type="lt">
                                    <p:tmPct val="50000"/>
                                  </p:iterate>
                                  <p:childTnLst>
                                    <p:set>
                                      <p:cBhvr>
                                        <p:cTn id="53" dur="1" fill="hold">
                                          <p:stCondLst>
                                            <p:cond delay="0"/>
                                          </p:stCondLst>
                                        </p:cTn>
                                        <p:tgtEl>
                                          <p:spTgt spid="50185"/>
                                        </p:tgtEl>
                                        <p:attrNameLst>
                                          <p:attrName>style.visibility</p:attrName>
                                        </p:attrNameLst>
                                      </p:cBhvr>
                                      <p:to>
                                        <p:strVal val="visible"/>
                                      </p:to>
                                    </p:set>
                                    <p:set>
                                      <p:cBhvr>
                                        <p:cTn id="54" dur="455" fill="hold">
                                          <p:stCondLst>
                                            <p:cond delay="0"/>
                                          </p:stCondLst>
                                        </p:cTn>
                                        <p:tgtEl>
                                          <p:spTgt spid="50185"/>
                                        </p:tgtEl>
                                        <p:attrNameLst>
                                          <p:attrName>style.rotation</p:attrName>
                                        </p:attrNameLst>
                                      </p:cBhvr>
                                      <p:to>
                                        <p:strVal val="-45.0"/>
                                      </p:to>
                                    </p:set>
                                    <p:anim calcmode="lin" valueType="num">
                                      <p:cBhvr>
                                        <p:cTn id="55" dur="455" fill="hold">
                                          <p:stCondLst>
                                            <p:cond delay="455"/>
                                          </p:stCondLst>
                                        </p:cTn>
                                        <p:tgtEl>
                                          <p:spTgt spid="50185"/>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56" dur="455" fill="hold">
                                          <p:stCondLst>
                                            <p:cond delay="0"/>
                                          </p:stCondLst>
                                        </p:cTn>
                                        <p:tgtEl>
                                          <p:spTgt spid="50185"/>
                                        </p:tgtEl>
                                        <p:attrNameLst>
                                          <p:attrName>ppt_y</p:attrName>
                                        </p:attrNameLst>
                                      </p:cBhvr>
                                      <p:tavLst>
                                        <p:tav tm="0">
                                          <p:val>
                                            <p:strVal val="#ppt_y-1"/>
                                          </p:val>
                                        </p:tav>
                                        <p:tav tm="100000">
                                          <p:val>
                                            <p:strVal val="#ppt_y-(0.354*#ppt_w-0.172*#ppt_h)"/>
                                          </p:val>
                                        </p:tav>
                                      </p:tavLst>
                                    </p:anim>
                                    <p:anim calcmode="lin" valueType="num">
                                      <p:cBhvr>
                                        <p:cTn id="57" dur="156" decel="50000" autoRev="1" fill="hold">
                                          <p:stCondLst>
                                            <p:cond delay="455"/>
                                          </p:stCondLst>
                                        </p:cTn>
                                        <p:tgtEl>
                                          <p:spTgt spid="50185"/>
                                        </p:tgtEl>
                                        <p:attrNameLst>
                                          <p:attrName>ppt_y</p:attrName>
                                        </p:attrNameLst>
                                      </p:cBhvr>
                                      <p:tavLst>
                                        <p:tav tm="0">
                                          <p:val>
                                            <p:strVal val="#ppt_y-(0.354*#ppt_w-0.172*#ppt_h)"/>
                                          </p:val>
                                        </p:tav>
                                        <p:tav tm="100000">
                                          <p:val>
                                            <p:strVal val="#ppt_y-(0.354*#ppt_w-0.172*#ppt_h)-#ppt_h/2"/>
                                          </p:val>
                                        </p:tav>
                                      </p:tavLst>
                                    </p:anim>
                                    <p:anim calcmode="lin" valueType="num">
                                      <p:cBhvr>
                                        <p:cTn id="58" dur="136" fill="hold">
                                          <p:stCondLst>
                                            <p:cond delay="864"/>
                                          </p:stCondLst>
                                        </p:cTn>
                                        <p:tgtEl>
                                          <p:spTgt spid="50185"/>
                                        </p:tgtEl>
                                        <p:attrNameLst>
                                          <p:attrName>ppt_y</p:attrName>
                                        </p:attrNameLst>
                                      </p:cBhvr>
                                      <p:tavLst>
                                        <p:tav tm="0">
                                          <p:val>
                                            <p:strVal val="#ppt_y-(0.354*#ppt_w-0.172*#ppt_h)"/>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8" presetClass="entr" presetSubtype="0" accel="50000" fill="hold" grpId="0" nodeType="clickEffect">
                                  <p:stCondLst>
                                    <p:cond delay="0"/>
                                  </p:stCondLst>
                                  <p:iterate type="lt">
                                    <p:tmPct val="50000"/>
                                  </p:iterate>
                                  <p:childTnLst>
                                    <p:set>
                                      <p:cBhvr>
                                        <p:cTn id="62" dur="1" fill="hold">
                                          <p:stCondLst>
                                            <p:cond delay="0"/>
                                          </p:stCondLst>
                                        </p:cTn>
                                        <p:tgtEl>
                                          <p:spTgt spid="50187"/>
                                        </p:tgtEl>
                                        <p:attrNameLst>
                                          <p:attrName>style.visibility</p:attrName>
                                        </p:attrNameLst>
                                      </p:cBhvr>
                                      <p:to>
                                        <p:strVal val="visible"/>
                                      </p:to>
                                    </p:set>
                                    <p:set>
                                      <p:cBhvr>
                                        <p:cTn id="63" dur="455" fill="hold">
                                          <p:stCondLst>
                                            <p:cond delay="0"/>
                                          </p:stCondLst>
                                        </p:cTn>
                                        <p:tgtEl>
                                          <p:spTgt spid="50187"/>
                                        </p:tgtEl>
                                        <p:attrNameLst>
                                          <p:attrName>style.rotation</p:attrName>
                                        </p:attrNameLst>
                                      </p:cBhvr>
                                      <p:to>
                                        <p:strVal val="-45.0"/>
                                      </p:to>
                                    </p:set>
                                    <p:anim calcmode="lin" valueType="num">
                                      <p:cBhvr>
                                        <p:cTn id="64" dur="455" fill="hold">
                                          <p:stCondLst>
                                            <p:cond delay="455"/>
                                          </p:stCondLst>
                                        </p:cTn>
                                        <p:tgtEl>
                                          <p:spTgt spid="50187"/>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65" dur="455" fill="hold">
                                          <p:stCondLst>
                                            <p:cond delay="0"/>
                                          </p:stCondLst>
                                        </p:cTn>
                                        <p:tgtEl>
                                          <p:spTgt spid="50187"/>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50187"/>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50187"/>
                                        </p:tgtEl>
                                        <p:attrNameLst>
                                          <p:attrName>ppt_y</p:attrName>
                                        </p:attrNameLst>
                                      </p:cBhvr>
                                      <p:tavLst>
                                        <p:tav tm="0">
                                          <p:val>
                                            <p:strVal val="#ppt_y-(0.354*#ppt_w-0.172*#ppt_h)"/>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8" presetClass="entr" presetSubtype="0" accel="50000" fill="hold" grpId="0" nodeType="clickEffect">
                                  <p:stCondLst>
                                    <p:cond delay="0"/>
                                  </p:stCondLst>
                                  <p:iterate type="lt">
                                    <p:tmPct val="50000"/>
                                  </p:iterate>
                                  <p:childTnLst>
                                    <p:set>
                                      <p:cBhvr>
                                        <p:cTn id="71" dur="1" fill="hold">
                                          <p:stCondLst>
                                            <p:cond delay="0"/>
                                          </p:stCondLst>
                                        </p:cTn>
                                        <p:tgtEl>
                                          <p:spTgt spid="50188"/>
                                        </p:tgtEl>
                                        <p:attrNameLst>
                                          <p:attrName>style.visibility</p:attrName>
                                        </p:attrNameLst>
                                      </p:cBhvr>
                                      <p:to>
                                        <p:strVal val="visible"/>
                                      </p:to>
                                    </p:set>
                                    <p:set>
                                      <p:cBhvr>
                                        <p:cTn id="72" dur="455" fill="hold">
                                          <p:stCondLst>
                                            <p:cond delay="0"/>
                                          </p:stCondLst>
                                        </p:cTn>
                                        <p:tgtEl>
                                          <p:spTgt spid="50188"/>
                                        </p:tgtEl>
                                        <p:attrNameLst>
                                          <p:attrName>style.rotation</p:attrName>
                                        </p:attrNameLst>
                                      </p:cBhvr>
                                      <p:to>
                                        <p:strVal val="-45.0"/>
                                      </p:to>
                                    </p:set>
                                    <p:anim calcmode="lin" valueType="num">
                                      <p:cBhvr>
                                        <p:cTn id="73" dur="455" fill="hold">
                                          <p:stCondLst>
                                            <p:cond delay="455"/>
                                          </p:stCondLst>
                                        </p:cTn>
                                        <p:tgtEl>
                                          <p:spTgt spid="50188"/>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74" dur="455" fill="hold">
                                          <p:stCondLst>
                                            <p:cond delay="0"/>
                                          </p:stCondLst>
                                        </p:cTn>
                                        <p:tgtEl>
                                          <p:spTgt spid="50188"/>
                                        </p:tgtEl>
                                        <p:attrNameLst>
                                          <p:attrName>ppt_y</p:attrName>
                                        </p:attrNameLst>
                                      </p:cBhvr>
                                      <p:tavLst>
                                        <p:tav tm="0">
                                          <p:val>
                                            <p:strVal val="#ppt_y-1"/>
                                          </p:val>
                                        </p:tav>
                                        <p:tav tm="100000">
                                          <p:val>
                                            <p:strVal val="#ppt_y-(0.354*#ppt_w-0.172*#ppt_h)"/>
                                          </p:val>
                                        </p:tav>
                                      </p:tavLst>
                                    </p:anim>
                                    <p:anim calcmode="lin" valueType="num">
                                      <p:cBhvr>
                                        <p:cTn id="75" dur="156" decel="50000" autoRev="1" fill="hold">
                                          <p:stCondLst>
                                            <p:cond delay="455"/>
                                          </p:stCondLst>
                                        </p:cTn>
                                        <p:tgtEl>
                                          <p:spTgt spid="50188"/>
                                        </p:tgtEl>
                                        <p:attrNameLst>
                                          <p:attrName>ppt_y</p:attrName>
                                        </p:attrNameLst>
                                      </p:cBhvr>
                                      <p:tavLst>
                                        <p:tav tm="0">
                                          <p:val>
                                            <p:strVal val="#ppt_y-(0.354*#ppt_w-0.172*#ppt_h)"/>
                                          </p:val>
                                        </p:tav>
                                        <p:tav tm="100000">
                                          <p:val>
                                            <p:strVal val="#ppt_y-(0.354*#ppt_w-0.172*#ppt_h)-#ppt_h/2"/>
                                          </p:val>
                                        </p:tav>
                                      </p:tavLst>
                                    </p:anim>
                                    <p:anim calcmode="lin" valueType="num">
                                      <p:cBhvr>
                                        <p:cTn id="76" dur="136" fill="hold">
                                          <p:stCondLst>
                                            <p:cond delay="864"/>
                                          </p:stCondLst>
                                        </p:cTn>
                                        <p:tgtEl>
                                          <p:spTgt spid="5018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P spid="50179" grpId="0"/>
      <p:bldP spid="50180" grpId="0"/>
      <p:bldP spid="50182" grpId="0"/>
      <p:bldP spid="50185" grpId="0"/>
      <p:bldP spid="50187" grpId="0"/>
      <p:bldP spid="50188" grpId="0"/>
      <p:bldP spid="5019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2" name="文本框 51201"/>
          <p:cNvSpPr txBox="1"/>
          <p:nvPr/>
        </p:nvSpPr>
        <p:spPr>
          <a:xfrm>
            <a:off x="2390775" y="1557338"/>
            <a:ext cx="2087563"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按压胸部</a:t>
            </a:r>
            <a:endParaRPr lang="en-US" altLang="x-none" sz="2800" b="1"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49154" name="直接连接符 51202"/>
          <p:cNvSpPr/>
          <p:nvPr/>
        </p:nvSpPr>
        <p:spPr>
          <a:xfrm>
            <a:off x="3327400" y="2205038"/>
            <a:ext cx="0" cy="503237"/>
          </a:xfrm>
          <a:prstGeom prst="line">
            <a:avLst/>
          </a:prstGeom>
          <a:ln w="28575" cap="flat" cmpd="sng">
            <a:solidFill>
              <a:srgbClr val="FFFF00"/>
            </a:solidFill>
            <a:prstDash val="solid"/>
            <a:round/>
            <a:headEnd type="none" w="med" len="med"/>
            <a:tailEnd type="triangle" w="med" len="med"/>
          </a:ln>
        </p:spPr>
      </p:sp>
      <p:sp>
        <p:nvSpPr>
          <p:cNvPr id="51204" name="文本框 51203"/>
          <p:cNvSpPr txBox="1"/>
          <p:nvPr/>
        </p:nvSpPr>
        <p:spPr>
          <a:xfrm>
            <a:off x="446088" y="2852738"/>
            <a:ext cx="5616575" cy="946150"/>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胸腔内动、静脉，胸腔外动脉压力升高；胸腔外静脉压力相对下降</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51205" name="文本框 51204"/>
          <p:cNvSpPr txBox="1"/>
          <p:nvPr/>
        </p:nvSpPr>
        <p:spPr>
          <a:xfrm>
            <a:off x="1238250" y="4294188"/>
            <a:ext cx="4321175"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形成周围动静脉压力差</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49157" name="直接连接符 51205"/>
          <p:cNvSpPr/>
          <p:nvPr/>
        </p:nvSpPr>
        <p:spPr>
          <a:xfrm>
            <a:off x="3398838" y="3862388"/>
            <a:ext cx="0" cy="360362"/>
          </a:xfrm>
          <a:prstGeom prst="line">
            <a:avLst/>
          </a:prstGeom>
          <a:ln w="28575" cap="flat" cmpd="sng">
            <a:solidFill>
              <a:srgbClr val="FFFF00"/>
            </a:solidFill>
            <a:prstDash val="solid"/>
            <a:round/>
            <a:headEnd type="none" w="med" len="med"/>
            <a:tailEnd type="triangle" w="med" len="med"/>
          </a:ln>
        </p:spPr>
      </p:sp>
      <p:sp>
        <p:nvSpPr>
          <p:cNvPr id="49158" name="直接连接符 51206"/>
          <p:cNvSpPr/>
          <p:nvPr/>
        </p:nvSpPr>
        <p:spPr>
          <a:xfrm>
            <a:off x="3398838" y="5013325"/>
            <a:ext cx="0" cy="431800"/>
          </a:xfrm>
          <a:prstGeom prst="line">
            <a:avLst/>
          </a:prstGeom>
          <a:ln w="28575" cap="flat" cmpd="sng">
            <a:solidFill>
              <a:srgbClr val="FFFF00"/>
            </a:solidFill>
            <a:prstDash val="solid"/>
            <a:round/>
            <a:headEnd type="none" w="med" len="med"/>
            <a:tailEnd type="triangle" w="med" len="med"/>
          </a:ln>
        </p:spPr>
      </p:sp>
      <p:sp>
        <p:nvSpPr>
          <p:cNvPr id="51208" name="文本框 51207"/>
          <p:cNvSpPr txBox="1"/>
          <p:nvPr/>
        </p:nvSpPr>
        <p:spPr>
          <a:xfrm>
            <a:off x="1743075" y="5373688"/>
            <a:ext cx="3600450"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血液由动脉流入静脉</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49160" name="直接连接符 51208"/>
          <p:cNvSpPr/>
          <p:nvPr/>
        </p:nvSpPr>
        <p:spPr>
          <a:xfrm>
            <a:off x="7215188" y="2565400"/>
            <a:ext cx="0" cy="647700"/>
          </a:xfrm>
          <a:prstGeom prst="line">
            <a:avLst/>
          </a:prstGeom>
          <a:ln w="28575" cap="flat" cmpd="sng">
            <a:solidFill>
              <a:srgbClr val="FFFF00"/>
            </a:solidFill>
            <a:prstDash val="solid"/>
            <a:round/>
            <a:headEnd type="none" w="med" len="med"/>
            <a:tailEnd type="triangle" w="med" len="med"/>
          </a:ln>
        </p:spPr>
      </p:sp>
      <p:sp>
        <p:nvSpPr>
          <p:cNvPr id="51210" name="文本框 51209"/>
          <p:cNvSpPr txBox="1"/>
          <p:nvPr/>
        </p:nvSpPr>
        <p:spPr>
          <a:xfrm>
            <a:off x="6135688" y="1844675"/>
            <a:ext cx="2159000"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解除按压</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51211" name="文本框 51210"/>
          <p:cNvSpPr txBox="1"/>
          <p:nvPr/>
        </p:nvSpPr>
        <p:spPr>
          <a:xfrm>
            <a:off x="5702300" y="3429000"/>
            <a:ext cx="2973388"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胸腔内压力下降</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49163" name="直接连接符 51211"/>
          <p:cNvSpPr/>
          <p:nvPr/>
        </p:nvSpPr>
        <p:spPr>
          <a:xfrm>
            <a:off x="7215188" y="4149725"/>
            <a:ext cx="0" cy="576263"/>
          </a:xfrm>
          <a:prstGeom prst="line">
            <a:avLst/>
          </a:prstGeom>
          <a:ln w="28575" cap="flat" cmpd="sng">
            <a:solidFill>
              <a:srgbClr val="FFFF00"/>
            </a:solidFill>
            <a:prstDash val="solid"/>
            <a:round/>
            <a:headEnd type="none" w="med" len="med"/>
            <a:tailEnd type="triangle" w="med" len="med"/>
          </a:ln>
        </p:spPr>
      </p:sp>
      <p:sp>
        <p:nvSpPr>
          <p:cNvPr id="51213" name="文本框 51212"/>
          <p:cNvSpPr txBox="1"/>
          <p:nvPr/>
        </p:nvSpPr>
        <p:spPr>
          <a:xfrm>
            <a:off x="5919788" y="4725988"/>
            <a:ext cx="2374900"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静脉血回心</a:t>
            </a:r>
            <a:endParaRPr lang="zh-CN" altLang="en-US" sz="2800" b="1"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sp>
        <p:nvSpPr>
          <p:cNvPr id="51214" name="文本框 51213"/>
          <p:cNvSpPr txBox="1"/>
          <p:nvPr/>
        </p:nvSpPr>
        <p:spPr>
          <a:xfrm>
            <a:off x="590550" y="549275"/>
            <a:ext cx="7993063" cy="701675"/>
          </a:xfrm>
          <a:prstGeom prst="rect">
            <a:avLst/>
          </a:prstGeom>
          <a:noFill/>
          <a:ln w="9525">
            <a:noFill/>
          </a:ln>
        </p:spPr>
        <p:txBody>
          <a:bodyPr>
            <a:spAutoFit/>
          </a:bodyPr>
          <a:p>
            <a:pPr>
              <a:spcBef>
                <a:spcPct val="50000"/>
              </a:spcBef>
            </a:pPr>
            <a:r>
              <a:rPr lang="zh-CN" altLang="en-US" sz="4000" b="1"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心脏按压原理</a:t>
            </a:r>
            <a:r>
              <a:rPr lang="en-US" altLang="x-none" sz="4000" b="1"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zh-CN" altLang="en-US" sz="4000" b="1"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胸腔泵机制学说</a:t>
            </a:r>
            <a:endParaRPr lang="zh-CN" altLang="en-US" sz="4000" b="1"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49166" name="组合 51214"/>
          <p:cNvGrpSpPr/>
          <p:nvPr/>
        </p:nvGrpSpPr>
        <p:grpSpPr>
          <a:xfrm>
            <a:off x="0" y="1588"/>
            <a:ext cx="9142413" cy="6856412"/>
            <a:chOff x="0" y="0"/>
            <a:chExt cx="5760" cy="4320"/>
          </a:xfrm>
        </p:grpSpPr>
        <p:sp>
          <p:nvSpPr>
            <p:cNvPr id="4916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4916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4916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4917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49171"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1214"/>
                                        </p:tgtEl>
                                        <p:attrNameLst>
                                          <p:attrName>style.visibility</p:attrName>
                                        </p:attrNameLst>
                                      </p:cBhvr>
                                      <p:to>
                                        <p:strVal val="visible"/>
                                      </p:to>
                                    </p:set>
                                    <p:anim calcmode="lin" valueType="num">
                                      <p:cBhvr>
                                        <p:cTn id="7" dur="500" decel="50000" fill="hold">
                                          <p:stCondLst>
                                            <p:cond delay="0"/>
                                          </p:stCondLst>
                                        </p:cTn>
                                        <p:tgtEl>
                                          <p:spTgt spid="5121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512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1214"/>
                                        </p:tgtEl>
                                        <p:attrNameLst>
                                          <p:attrName>ppt_w</p:attrName>
                                        </p:attrNameLst>
                                      </p:cBhvr>
                                      <p:tavLst>
                                        <p:tav tm="0">
                                          <p:val>
                                            <p:strVal val="#ppt_w*.05"/>
                                          </p:val>
                                        </p:tav>
                                        <p:tav tm="100000">
                                          <p:val>
                                            <p:strVal val="#ppt_w"/>
                                          </p:val>
                                        </p:tav>
                                      </p:tavLst>
                                    </p:anim>
                                    <p:anim calcmode="lin" valueType="num">
                                      <p:cBhvr>
                                        <p:cTn id="10" dur="1000" fill="hold"/>
                                        <p:tgtEl>
                                          <p:spTgt spid="512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12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12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12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1214"/>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51202"/>
                                        </p:tgtEl>
                                        <p:attrNameLst>
                                          <p:attrName>style.visibility</p:attrName>
                                        </p:attrNameLst>
                                      </p:cBhvr>
                                      <p:to>
                                        <p:strVal val="visible"/>
                                      </p:to>
                                    </p:set>
                                    <p:set>
                                      <p:cBhvr>
                                        <p:cTn id="19" dur="455" fill="hold">
                                          <p:stCondLst>
                                            <p:cond delay="0"/>
                                          </p:stCondLst>
                                        </p:cTn>
                                        <p:tgtEl>
                                          <p:spTgt spid="51202"/>
                                        </p:tgtEl>
                                        <p:attrNameLst>
                                          <p:attrName>style.rotation</p:attrName>
                                        </p:attrNameLst>
                                      </p:cBhvr>
                                      <p:to>
                                        <p:strVal val="-45.0"/>
                                      </p:to>
                                    </p:set>
                                    <p:anim calcmode="lin" valueType="num">
                                      <p:cBhvr>
                                        <p:cTn id="20" dur="455" fill="hold">
                                          <p:stCondLst>
                                            <p:cond delay="455"/>
                                          </p:stCondLst>
                                        </p:cTn>
                                        <p:tgtEl>
                                          <p:spTgt spid="51202"/>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21" dur="455" fill="hold">
                                          <p:stCondLst>
                                            <p:cond delay="0"/>
                                          </p:stCondLst>
                                        </p:cTn>
                                        <p:tgtEl>
                                          <p:spTgt spid="51202"/>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51202"/>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51202"/>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8" presetClass="entr" presetSubtype="0" accel="50000" fill="hold" grpId="0" nodeType="clickEffect">
                                  <p:stCondLst>
                                    <p:cond delay="0"/>
                                  </p:stCondLst>
                                  <p:iterate type="lt">
                                    <p:tmPct val="50000"/>
                                  </p:iterate>
                                  <p:childTnLst>
                                    <p:set>
                                      <p:cBhvr>
                                        <p:cTn id="27" dur="1" fill="hold">
                                          <p:stCondLst>
                                            <p:cond delay="0"/>
                                          </p:stCondLst>
                                        </p:cTn>
                                        <p:tgtEl>
                                          <p:spTgt spid="51204"/>
                                        </p:tgtEl>
                                        <p:attrNameLst>
                                          <p:attrName>style.visibility</p:attrName>
                                        </p:attrNameLst>
                                      </p:cBhvr>
                                      <p:to>
                                        <p:strVal val="visible"/>
                                      </p:to>
                                    </p:set>
                                    <p:set>
                                      <p:cBhvr>
                                        <p:cTn id="28" dur="455" fill="hold">
                                          <p:stCondLst>
                                            <p:cond delay="0"/>
                                          </p:stCondLst>
                                        </p:cTn>
                                        <p:tgtEl>
                                          <p:spTgt spid="51204"/>
                                        </p:tgtEl>
                                        <p:attrNameLst>
                                          <p:attrName>style.rotation</p:attrName>
                                        </p:attrNameLst>
                                      </p:cBhvr>
                                      <p:to>
                                        <p:strVal val="-45.0"/>
                                      </p:to>
                                    </p:set>
                                    <p:anim calcmode="lin" valueType="num">
                                      <p:cBhvr>
                                        <p:cTn id="29" dur="455" fill="hold">
                                          <p:stCondLst>
                                            <p:cond delay="455"/>
                                          </p:stCondLst>
                                        </p:cTn>
                                        <p:tgtEl>
                                          <p:spTgt spid="51204"/>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30" dur="455" fill="hold">
                                          <p:stCondLst>
                                            <p:cond delay="0"/>
                                          </p:stCondLst>
                                        </p:cTn>
                                        <p:tgtEl>
                                          <p:spTgt spid="51204"/>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51204"/>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51204"/>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8" presetClass="entr" presetSubtype="0" accel="50000" fill="hold" grpId="0" nodeType="clickEffect">
                                  <p:stCondLst>
                                    <p:cond delay="0"/>
                                  </p:stCondLst>
                                  <p:iterate type="lt">
                                    <p:tmPct val="50000"/>
                                  </p:iterate>
                                  <p:childTnLst>
                                    <p:set>
                                      <p:cBhvr>
                                        <p:cTn id="36" dur="1" fill="hold">
                                          <p:stCondLst>
                                            <p:cond delay="0"/>
                                          </p:stCondLst>
                                        </p:cTn>
                                        <p:tgtEl>
                                          <p:spTgt spid="51205"/>
                                        </p:tgtEl>
                                        <p:attrNameLst>
                                          <p:attrName>style.visibility</p:attrName>
                                        </p:attrNameLst>
                                      </p:cBhvr>
                                      <p:to>
                                        <p:strVal val="visible"/>
                                      </p:to>
                                    </p:set>
                                    <p:set>
                                      <p:cBhvr>
                                        <p:cTn id="37" dur="455" fill="hold">
                                          <p:stCondLst>
                                            <p:cond delay="0"/>
                                          </p:stCondLst>
                                        </p:cTn>
                                        <p:tgtEl>
                                          <p:spTgt spid="51205"/>
                                        </p:tgtEl>
                                        <p:attrNameLst>
                                          <p:attrName>style.rotation</p:attrName>
                                        </p:attrNameLst>
                                      </p:cBhvr>
                                      <p:to>
                                        <p:strVal val="-45.0"/>
                                      </p:to>
                                    </p:set>
                                    <p:anim calcmode="lin" valueType="num">
                                      <p:cBhvr>
                                        <p:cTn id="38" dur="455" fill="hold">
                                          <p:stCondLst>
                                            <p:cond delay="455"/>
                                          </p:stCondLst>
                                        </p:cTn>
                                        <p:tgtEl>
                                          <p:spTgt spid="51205"/>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39" dur="455" fill="hold">
                                          <p:stCondLst>
                                            <p:cond delay="0"/>
                                          </p:stCondLst>
                                        </p:cTn>
                                        <p:tgtEl>
                                          <p:spTgt spid="51205"/>
                                        </p:tgtEl>
                                        <p:attrNameLst>
                                          <p:attrName>ppt_y</p:attrName>
                                        </p:attrNameLst>
                                      </p:cBhvr>
                                      <p:tavLst>
                                        <p:tav tm="0">
                                          <p:val>
                                            <p:strVal val="#ppt_y-1"/>
                                          </p:val>
                                        </p:tav>
                                        <p:tav tm="100000">
                                          <p:val>
                                            <p:strVal val="#ppt_y-(0.354*#ppt_w-0.172*#ppt_h)"/>
                                          </p:val>
                                        </p:tav>
                                      </p:tavLst>
                                    </p:anim>
                                    <p:anim calcmode="lin" valueType="num">
                                      <p:cBhvr>
                                        <p:cTn id="40" dur="156" decel="50000" autoRev="1" fill="hold">
                                          <p:stCondLst>
                                            <p:cond delay="455"/>
                                          </p:stCondLst>
                                        </p:cTn>
                                        <p:tgtEl>
                                          <p:spTgt spid="51205"/>
                                        </p:tgtEl>
                                        <p:attrNameLst>
                                          <p:attrName>ppt_y</p:attrName>
                                        </p:attrNameLst>
                                      </p:cBhvr>
                                      <p:tavLst>
                                        <p:tav tm="0">
                                          <p:val>
                                            <p:strVal val="#ppt_y-(0.354*#ppt_w-0.172*#ppt_h)"/>
                                          </p:val>
                                        </p:tav>
                                        <p:tav tm="100000">
                                          <p:val>
                                            <p:strVal val="#ppt_y-(0.354*#ppt_w-0.172*#ppt_h)-#ppt_h/2"/>
                                          </p:val>
                                        </p:tav>
                                      </p:tavLst>
                                    </p:anim>
                                    <p:anim calcmode="lin" valueType="num">
                                      <p:cBhvr>
                                        <p:cTn id="41" dur="136" fill="hold">
                                          <p:stCondLst>
                                            <p:cond delay="864"/>
                                          </p:stCondLst>
                                        </p:cTn>
                                        <p:tgtEl>
                                          <p:spTgt spid="51205"/>
                                        </p:tgtEl>
                                        <p:attrNameLst>
                                          <p:attrName>ppt_y</p:attrName>
                                        </p:attrNameLst>
                                      </p:cBhvr>
                                      <p:tavLst>
                                        <p:tav tm="0">
                                          <p:val>
                                            <p:strVal val="#ppt_y-(0.354*#ppt_w-0.172*#ppt_h)"/>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8" presetClass="entr" presetSubtype="0" accel="50000" fill="hold" grpId="0" nodeType="clickEffect">
                                  <p:stCondLst>
                                    <p:cond delay="0"/>
                                  </p:stCondLst>
                                  <p:iterate type="lt">
                                    <p:tmPct val="50000"/>
                                  </p:iterate>
                                  <p:childTnLst>
                                    <p:set>
                                      <p:cBhvr>
                                        <p:cTn id="45" dur="1" fill="hold">
                                          <p:stCondLst>
                                            <p:cond delay="0"/>
                                          </p:stCondLst>
                                        </p:cTn>
                                        <p:tgtEl>
                                          <p:spTgt spid="51208"/>
                                        </p:tgtEl>
                                        <p:attrNameLst>
                                          <p:attrName>style.visibility</p:attrName>
                                        </p:attrNameLst>
                                      </p:cBhvr>
                                      <p:to>
                                        <p:strVal val="visible"/>
                                      </p:to>
                                    </p:set>
                                    <p:set>
                                      <p:cBhvr>
                                        <p:cTn id="46" dur="455" fill="hold">
                                          <p:stCondLst>
                                            <p:cond delay="0"/>
                                          </p:stCondLst>
                                        </p:cTn>
                                        <p:tgtEl>
                                          <p:spTgt spid="51208"/>
                                        </p:tgtEl>
                                        <p:attrNameLst>
                                          <p:attrName>style.rotation</p:attrName>
                                        </p:attrNameLst>
                                      </p:cBhvr>
                                      <p:to>
                                        <p:strVal val="-45.0"/>
                                      </p:to>
                                    </p:set>
                                    <p:anim calcmode="lin" valueType="num">
                                      <p:cBhvr>
                                        <p:cTn id="47" dur="455" fill="hold">
                                          <p:stCondLst>
                                            <p:cond delay="455"/>
                                          </p:stCondLst>
                                        </p:cTn>
                                        <p:tgtEl>
                                          <p:spTgt spid="51208"/>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48" dur="455" fill="hold">
                                          <p:stCondLst>
                                            <p:cond delay="0"/>
                                          </p:stCondLst>
                                        </p:cTn>
                                        <p:tgtEl>
                                          <p:spTgt spid="51208"/>
                                        </p:tgtEl>
                                        <p:attrNameLst>
                                          <p:attrName>ppt_y</p:attrName>
                                        </p:attrNameLst>
                                      </p:cBhvr>
                                      <p:tavLst>
                                        <p:tav tm="0">
                                          <p:val>
                                            <p:strVal val="#ppt_y-1"/>
                                          </p:val>
                                        </p:tav>
                                        <p:tav tm="100000">
                                          <p:val>
                                            <p:strVal val="#ppt_y-(0.354*#ppt_w-0.172*#ppt_h)"/>
                                          </p:val>
                                        </p:tav>
                                      </p:tavLst>
                                    </p:anim>
                                    <p:anim calcmode="lin" valueType="num">
                                      <p:cBhvr>
                                        <p:cTn id="49" dur="156" decel="50000" autoRev="1" fill="hold">
                                          <p:stCondLst>
                                            <p:cond delay="455"/>
                                          </p:stCondLst>
                                        </p:cTn>
                                        <p:tgtEl>
                                          <p:spTgt spid="51208"/>
                                        </p:tgtEl>
                                        <p:attrNameLst>
                                          <p:attrName>ppt_y</p:attrName>
                                        </p:attrNameLst>
                                      </p:cBhvr>
                                      <p:tavLst>
                                        <p:tav tm="0">
                                          <p:val>
                                            <p:strVal val="#ppt_y-(0.354*#ppt_w-0.172*#ppt_h)"/>
                                          </p:val>
                                        </p:tav>
                                        <p:tav tm="100000">
                                          <p:val>
                                            <p:strVal val="#ppt_y-(0.354*#ppt_w-0.172*#ppt_h)-#ppt_h/2"/>
                                          </p:val>
                                        </p:tav>
                                      </p:tavLst>
                                    </p:anim>
                                    <p:anim calcmode="lin" valueType="num">
                                      <p:cBhvr>
                                        <p:cTn id="50" dur="136" fill="hold">
                                          <p:stCondLst>
                                            <p:cond delay="864"/>
                                          </p:stCondLst>
                                        </p:cTn>
                                        <p:tgtEl>
                                          <p:spTgt spid="51208"/>
                                        </p:tgtEl>
                                        <p:attrNameLst>
                                          <p:attrName>ppt_y</p:attrName>
                                        </p:attrNameLst>
                                      </p:cBhvr>
                                      <p:tavLst>
                                        <p:tav tm="0">
                                          <p:val>
                                            <p:strVal val="#ppt_y-(0.354*#ppt_w-0.172*#ppt_h)"/>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8" presetClass="entr" presetSubtype="0" accel="50000" fill="hold" grpId="0" nodeType="clickEffect">
                                  <p:stCondLst>
                                    <p:cond delay="0"/>
                                  </p:stCondLst>
                                  <p:iterate type="lt">
                                    <p:tmPct val="50000"/>
                                  </p:iterate>
                                  <p:childTnLst>
                                    <p:set>
                                      <p:cBhvr>
                                        <p:cTn id="54" dur="1" fill="hold">
                                          <p:stCondLst>
                                            <p:cond delay="0"/>
                                          </p:stCondLst>
                                        </p:cTn>
                                        <p:tgtEl>
                                          <p:spTgt spid="51210"/>
                                        </p:tgtEl>
                                        <p:attrNameLst>
                                          <p:attrName>style.visibility</p:attrName>
                                        </p:attrNameLst>
                                      </p:cBhvr>
                                      <p:to>
                                        <p:strVal val="visible"/>
                                      </p:to>
                                    </p:set>
                                    <p:set>
                                      <p:cBhvr>
                                        <p:cTn id="55" dur="455" fill="hold">
                                          <p:stCondLst>
                                            <p:cond delay="0"/>
                                          </p:stCondLst>
                                        </p:cTn>
                                        <p:tgtEl>
                                          <p:spTgt spid="51210"/>
                                        </p:tgtEl>
                                        <p:attrNameLst>
                                          <p:attrName>style.rotation</p:attrName>
                                        </p:attrNameLst>
                                      </p:cBhvr>
                                      <p:to>
                                        <p:strVal val="-45.0"/>
                                      </p:to>
                                    </p:set>
                                    <p:anim calcmode="lin" valueType="num">
                                      <p:cBhvr>
                                        <p:cTn id="56" dur="455" fill="hold">
                                          <p:stCondLst>
                                            <p:cond delay="455"/>
                                          </p:stCondLst>
                                        </p:cTn>
                                        <p:tgtEl>
                                          <p:spTgt spid="51210"/>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57" dur="455" fill="hold">
                                          <p:stCondLst>
                                            <p:cond delay="0"/>
                                          </p:stCondLst>
                                        </p:cTn>
                                        <p:tgtEl>
                                          <p:spTgt spid="51210"/>
                                        </p:tgtEl>
                                        <p:attrNameLst>
                                          <p:attrName>ppt_y</p:attrName>
                                        </p:attrNameLst>
                                      </p:cBhvr>
                                      <p:tavLst>
                                        <p:tav tm="0">
                                          <p:val>
                                            <p:strVal val="#ppt_y-1"/>
                                          </p:val>
                                        </p:tav>
                                        <p:tav tm="100000">
                                          <p:val>
                                            <p:strVal val="#ppt_y-(0.354*#ppt_w-0.172*#ppt_h)"/>
                                          </p:val>
                                        </p:tav>
                                      </p:tavLst>
                                    </p:anim>
                                    <p:anim calcmode="lin" valueType="num">
                                      <p:cBhvr>
                                        <p:cTn id="58" dur="156" decel="50000" autoRev="1" fill="hold">
                                          <p:stCondLst>
                                            <p:cond delay="455"/>
                                          </p:stCondLst>
                                        </p:cTn>
                                        <p:tgtEl>
                                          <p:spTgt spid="51210"/>
                                        </p:tgtEl>
                                        <p:attrNameLst>
                                          <p:attrName>ppt_y</p:attrName>
                                        </p:attrNameLst>
                                      </p:cBhvr>
                                      <p:tavLst>
                                        <p:tav tm="0">
                                          <p:val>
                                            <p:strVal val="#ppt_y-(0.354*#ppt_w-0.172*#ppt_h)"/>
                                          </p:val>
                                        </p:tav>
                                        <p:tav tm="100000">
                                          <p:val>
                                            <p:strVal val="#ppt_y-(0.354*#ppt_w-0.172*#ppt_h)-#ppt_h/2"/>
                                          </p:val>
                                        </p:tav>
                                      </p:tavLst>
                                    </p:anim>
                                    <p:anim calcmode="lin" valueType="num">
                                      <p:cBhvr>
                                        <p:cTn id="59" dur="136" fill="hold">
                                          <p:stCondLst>
                                            <p:cond delay="864"/>
                                          </p:stCondLst>
                                        </p:cTn>
                                        <p:tgtEl>
                                          <p:spTgt spid="51210"/>
                                        </p:tgtEl>
                                        <p:attrNameLst>
                                          <p:attrName>ppt_y</p:attrName>
                                        </p:attrNameLst>
                                      </p:cBhvr>
                                      <p:tavLst>
                                        <p:tav tm="0">
                                          <p:val>
                                            <p:strVal val="#ppt_y-(0.354*#ppt_w-0.172*#ppt_h)"/>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8" presetClass="entr" presetSubtype="0" accel="50000" fill="hold" grpId="0" nodeType="clickEffect">
                                  <p:stCondLst>
                                    <p:cond delay="0"/>
                                  </p:stCondLst>
                                  <p:iterate type="lt">
                                    <p:tmPct val="50000"/>
                                  </p:iterate>
                                  <p:childTnLst>
                                    <p:set>
                                      <p:cBhvr>
                                        <p:cTn id="63" dur="1" fill="hold">
                                          <p:stCondLst>
                                            <p:cond delay="0"/>
                                          </p:stCondLst>
                                        </p:cTn>
                                        <p:tgtEl>
                                          <p:spTgt spid="51211"/>
                                        </p:tgtEl>
                                        <p:attrNameLst>
                                          <p:attrName>style.visibility</p:attrName>
                                        </p:attrNameLst>
                                      </p:cBhvr>
                                      <p:to>
                                        <p:strVal val="visible"/>
                                      </p:to>
                                    </p:set>
                                    <p:set>
                                      <p:cBhvr>
                                        <p:cTn id="64" dur="455" fill="hold">
                                          <p:stCondLst>
                                            <p:cond delay="0"/>
                                          </p:stCondLst>
                                        </p:cTn>
                                        <p:tgtEl>
                                          <p:spTgt spid="51211"/>
                                        </p:tgtEl>
                                        <p:attrNameLst>
                                          <p:attrName>style.rotation</p:attrName>
                                        </p:attrNameLst>
                                      </p:cBhvr>
                                      <p:to>
                                        <p:strVal val="-45.0"/>
                                      </p:to>
                                    </p:set>
                                    <p:anim calcmode="lin" valueType="num">
                                      <p:cBhvr>
                                        <p:cTn id="65" dur="455" fill="hold">
                                          <p:stCondLst>
                                            <p:cond delay="455"/>
                                          </p:stCondLst>
                                        </p:cTn>
                                        <p:tgtEl>
                                          <p:spTgt spid="51211"/>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66" dur="455" fill="hold">
                                          <p:stCondLst>
                                            <p:cond delay="0"/>
                                          </p:stCondLst>
                                        </p:cTn>
                                        <p:tgtEl>
                                          <p:spTgt spid="51211"/>
                                        </p:tgtEl>
                                        <p:attrNameLst>
                                          <p:attrName>ppt_y</p:attrName>
                                        </p:attrNameLst>
                                      </p:cBhvr>
                                      <p:tavLst>
                                        <p:tav tm="0">
                                          <p:val>
                                            <p:strVal val="#ppt_y-1"/>
                                          </p:val>
                                        </p:tav>
                                        <p:tav tm="100000">
                                          <p:val>
                                            <p:strVal val="#ppt_y-(0.354*#ppt_w-0.172*#ppt_h)"/>
                                          </p:val>
                                        </p:tav>
                                      </p:tavLst>
                                    </p:anim>
                                    <p:anim calcmode="lin" valueType="num">
                                      <p:cBhvr>
                                        <p:cTn id="67" dur="156" decel="50000" autoRev="1" fill="hold">
                                          <p:stCondLst>
                                            <p:cond delay="455"/>
                                          </p:stCondLst>
                                        </p:cTn>
                                        <p:tgtEl>
                                          <p:spTgt spid="51211"/>
                                        </p:tgtEl>
                                        <p:attrNameLst>
                                          <p:attrName>ppt_y</p:attrName>
                                        </p:attrNameLst>
                                      </p:cBhvr>
                                      <p:tavLst>
                                        <p:tav tm="0">
                                          <p:val>
                                            <p:strVal val="#ppt_y-(0.354*#ppt_w-0.172*#ppt_h)"/>
                                          </p:val>
                                        </p:tav>
                                        <p:tav tm="100000">
                                          <p:val>
                                            <p:strVal val="#ppt_y-(0.354*#ppt_w-0.172*#ppt_h)-#ppt_h/2"/>
                                          </p:val>
                                        </p:tav>
                                      </p:tavLst>
                                    </p:anim>
                                    <p:anim calcmode="lin" valueType="num">
                                      <p:cBhvr>
                                        <p:cTn id="68" dur="136" fill="hold">
                                          <p:stCondLst>
                                            <p:cond delay="864"/>
                                          </p:stCondLst>
                                        </p:cTn>
                                        <p:tgtEl>
                                          <p:spTgt spid="51211"/>
                                        </p:tgtEl>
                                        <p:attrNameLst>
                                          <p:attrName>ppt_y</p:attrName>
                                        </p:attrNameLst>
                                      </p:cBhvr>
                                      <p:tavLst>
                                        <p:tav tm="0">
                                          <p:val>
                                            <p:strVal val="#ppt_y-(0.354*#ppt_w-0.172*#ppt_h)"/>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8" presetClass="entr" presetSubtype="0" accel="50000" fill="hold" grpId="0" nodeType="clickEffect">
                                  <p:stCondLst>
                                    <p:cond delay="0"/>
                                  </p:stCondLst>
                                  <p:iterate type="lt">
                                    <p:tmPct val="50000"/>
                                  </p:iterate>
                                  <p:childTnLst>
                                    <p:set>
                                      <p:cBhvr>
                                        <p:cTn id="72" dur="1" fill="hold">
                                          <p:stCondLst>
                                            <p:cond delay="0"/>
                                          </p:stCondLst>
                                        </p:cTn>
                                        <p:tgtEl>
                                          <p:spTgt spid="51213"/>
                                        </p:tgtEl>
                                        <p:attrNameLst>
                                          <p:attrName>style.visibility</p:attrName>
                                        </p:attrNameLst>
                                      </p:cBhvr>
                                      <p:to>
                                        <p:strVal val="visible"/>
                                      </p:to>
                                    </p:set>
                                    <p:set>
                                      <p:cBhvr>
                                        <p:cTn id="73" dur="455" fill="hold">
                                          <p:stCondLst>
                                            <p:cond delay="0"/>
                                          </p:stCondLst>
                                        </p:cTn>
                                        <p:tgtEl>
                                          <p:spTgt spid="51213"/>
                                        </p:tgtEl>
                                        <p:attrNameLst>
                                          <p:attrName>style.rotation</p:attrName>
                                        </p:attrNameLst>
                                      </p:cBhvr>
                                      <p:to>
                                        <p:strVal val="-45.0"/>
                                      </p:to>
                                    </p:set>
                                    <p:anim calcmode="lin" valueType="num">
                                      <p:cBhvr>
                                        <p:cTn id="74" dur="455" fill="hold">
                                          <p:stCondLst>
                                            <p:cond delay="455"/>
                                          </p:stCondLst>
                                        </p:cTn>
                                        <p:tgtEl>
                                          <p:spTgt spid="51213"/>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75" dur="455" fill="hold">
                                          <p:stCondLst>
                                            <p:cond delay="0"/>
                                          </p:stCondLst>
                                        </p:cTn>
                                        <p:tgtEl>
                                          <p:spTgt spid="51213"/>
                                        </p:tgtEl>
                                        <p:attrNameLst>
                                          <p:attrName>ppt_y</p:attrName>
                                        </p:attrNameLst>
                                      </p:cBhvr>
                                      <p:tavLst>
                                        <p:tav tm="0">
                                          <p:val>
                                            <p:strVal val="#ppt_y-1"/>
                                          </p:val>
                                        </p:tav>
                                        <p:tav tm="100000">
                                          <p:val>
                                            <p:strVal val="#ppt_y-(0.354*#ppt_w-0.172*#ppt_h)"/>
                                          </p:val>
                                        </p:tav>
                                      </p:tavLst>
                                    </p:anim>
                                    <p:anim calcmode="lin" valueType="num">
                                      <p:cBhvr>
                                        <p:cTn id="76" dur="156" decel="50000" autoRev="1" fill="hold">
                                          <p:stCondLst>
                                            <p:cond delay="455"/>
                                          </p:stCondLst>
                                        </p:cTn>
                                        <p:tgtEl>
                                          <p:spTgt spid="51213"/>
                                        </p:tgtEl>
                                        <p:attrNameLst>
                                          <p:attrName>ppt_y</p:attrName>
                                        </p:attrNameLst>
                                      </p:cBhvr>
                                      <p:tavLst>
                                        <p:tav tm="0">
                                          <p:val>
                                            <p:strVal val="#ppt_y-(0.354*#ppt_w-0.172*#ppt_h)"/>
                                          </p:val>
                                        </p:tav>
                                        <p:tav tm="100000">
                                          <p:val>
                                            <p:strVal val="#ppt_y-(0.354*#ppt_w-0.172*#ppt_h)-#ppt_h/2"/>
                                          </p:val>
                                        </p:tav>
                                      </p:tavLst>
                                    </p:anim>
                                    <p:anim calcmode="lin" valueType="num">
                                      <p:cBhvr>
                                        <p:cTn id="77" dur="136" fill="hold">
                                          <p:stCondLst>
                                            <p:cond delay="864"/>
                                          </p:stCondLst>
                                        </p:cTn>
                                        <p:tgtEl>
                                          <p:spTgt spid="5121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4" grpId="0"/>
      <p:bldP spid="51205" grpId="0"/>
      <p:bldP spid="51208" grpId="0"/>
      <p:bldP spid="51210" grpId="0"/>
      <p:bldP spid="51211" grpId="0"/>
      <p:bldP spid="51213" grpId="0"/>
      <p:bldP spid="512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图片 53249" descr="wandererfast"/>
          <p:cNvPicPr>
            <a:picLocks noChangeAspect="1"/>
          </p:cNvPicPr>
          <p:nvPr/>
        </p:nvPicPr>
        <p:blipFill>
          <a:blip r:embed="rId1"/>
          <a:stretch>
            <a:fillRect/>
          </a:stretch>
        </p:blipFill>
        <p:spPr>
          <a:xfrm>
            <a:off x="-30162" y="0"/>
            <a:ext cx="9259887" cy="6858000"/>
          </a:xfrm>
          <a:prstGeom prst="rect">
            <a:avLst/>
          </a:prstGeom>
          <a:noFill/>
          <a:ln w="9525">
            <a:noFill/>
          </a:ln>
        </p:spPr>
      </p:pic>
      <p:grpSp>
        <p:nvGrpSpPr>
          <p:cNvPr id="51202" name="组合 53250"/>
          <p:cNvGrpSpPr/>
          <p:nvPr/>
        </p:nvGrpSpPr>
        <p:grpSpPr>
          <a:xfrm>
            <a:off x="1443038" y="382588"/>
            <a:ext cx="6264275" cy="533400"/>
            <a:chOff x="0" y="0"/>
            <a:chExt cx="4671" cy="520"/>
          </a:xfrm>
        </p:grpSpPr>
        <p:sp>
          <p:nvSpPr>
            <p:cNvPr id="51203" name="未知"/>
            <p:cNvSpPr/>
            <p:nvPr/>
          </p:nvSpPr>
          <p:spPr>
            <a:xfrm>
              <a:off x="16" y="16"/>
              <a:ext cx="472" cy="496"/>
            </a:xfrm>
            <a:custGeom>
              <a:avLst/>
              <a:gdLst/>
              <a:ahLst/>
              <a:cxnLst/>
              <a:pathLst>
                <a:path w="472" h="496">
                  <a:moveTo>
                    <a:pt x="472" y="0"/>
                  </a:moveTo>
                  <a:lnTo>
                    <a:pt x="472" y="99"/>
                  </a:lnTo>
                  <a:lnTo>
                    <a:pt x="408" y="99"/>
                  </a:lnTo>
                  <a:lnTo>
                    <a:pt x="344" y="99"/>
                  </a:lnTo>
                  <a:lnTo>
                    <a:pt x="344" y="298"/>
                  </a:lnTo>
                  <a:lnTo>
                    <a:pt x="344" y="496"/>
                  </a:lnTo>
                  <a:lnTo>
                    <a:pt x="128" y="496"/>
                  </a:lnTo>
                  <a:lnTo>
                    <a:pt x="128" y="298"/>
                  </a:lnTo>
                  <a:lnTo>
                    <a:pt x="128" y="99"/>
                  </a:lnTo>
                  <a:lnTo>
                    <a:pt x="64" y="99"/>
                  </a:lnTo>
                  <a:lnTo>
                    <a:pt x="0" y="99"/>
                  </a:lnTo>
                  <a:lnTo>
                    <a:pt x="0" y="0"/>
                  </a:lnTo>
                  <a:lnTo>
                    <a:pt x="236" y="0"/>
                  </a:lnTo>
                  <a:lnTo>
                    <a:pt x="472" y="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4" name="未知"/>
            <p:cNvSpPr>
              <a:spLocks noEditPoints="1"/>
            </p:cNvSpPr>
            <p:nvPr/>
          </p:nvSpPr>
          <p:spPr>
            <a:xfrm>
              <a:off x="532" y="16"/>
              <a:ext cx="213" cy="496"/>
            </a:xfrm>
            <a:custGeom>
              <a:avLst/>
              <a:gdLst/>
              <a:ahLst/>
              <a:cxnLst/>
              <a:pathLst>
                <a:path w="213" h="496">
                  <a:moveTo>
                    <a:pt x="213" y="0"/>
                  </a:moveTo>
                  <a:lnTo>
                    <a:pt x="213" y="33"/>
                  </a:lnTo>
                  <a:lnTo>
                    <a:pt x="213" y="65"/>
                  </a:lnTo>
                  <a:lnTo>
                    <a:pt x="0" y="65"/>
                  </a:lnTo>
                  <a:lnTo>
                    <a:pt x="0" y="33"/>
                  </a:lnTo>
                  <a:lnTo>
                    <a:pt x="0" y="0"/>
                  </a:lnTo>
                  <a:lnTo>
                    <a:pt x="213" y="0"/>
                  </a:lnTo>
                  <a:close/>
                  <a:moveTo>
                    <a:pt x="213" y="90"/>
                  </a:moveTo>
                  <a:lnTo>
                    <a:pt x="213" y="293"/>
                  </a:lnTo>
                  <a:lnTo>
                    <a:pt x="213" y="496"/>
                  </a:lnTo>
                  <a:lnTo>
                    <a:pt x="0" y="496"/>
                  </a:lnTo>
                  <a:lnTo>
                    <a:pt x="0" y="293"/>
                  </a:lnTo>
                  <a:lnTo>
                    <a:pt x="0" y="90"/>
                  </a:lnTo>
                  <a:lnTo>
                    <a:pt x="213" y="9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5" name="未知"/>
            <p:cNvSpPr/>
            <p:nvPr/>
          </p:nvSpPr>
          <p:spPr>
            <a:xfrm>
              <a:off x="820" y="98"/>
              <a:ext cx="739" cy="414"/>
            </a:xfrm>
            <a:custGeom>
              <a:avLst/>
              <a:gdLst/>
              <a:ahLst/>
              <a:cxnLst/>
              <a:pathLst>
                <a:path w="739" h="414">
                  <a:moveTo>
                    <a:pt x="204" y="8"/>
                  </a:moveTo>
                  <a:lnTo>
                    <a:pt x="203" y="27"/>
                  </a:lnTo>
                  <a:lnTo>
                    <a:pt x="201" y="46"/>
                  </a:lnTo>
                  <a:lnTo>
                    <a:pt x="214" y="36"/>
                  </a:lnTo>
                  <a:lnTo>
                    <a:pt x="227" y="26"/>
                  </a:lnTo>
                  <a:lnTo>
                    <a:pt x="242" y="19"/>
                  </a:lnTo>
                  <a:lnTo>
                    <a:pt x="258" y="12"/>
                  </a:lnTo>
                  <a:lnTo>
                    <a:pt x="275" y="7"/>
                  </a:lnTo>
                  <a:lnTo>
                    <a:pt x="294" y="3"/>
                  </a:lnTo>
                  <a:lnTo>
                    <a:pt x="313" y="1"/>
                  </a:lnTo>
                  <a:lnTo>
                    <a:pt x="334" y="0"/>
                  </a:lnTo>
                  <a:lnTo>
                    <a:pt x="354" y="1"/>
                  </a:lnTo>
                  <a:lnTo>
                    <a:pt x="374" y="3"/>
                  </a:lnTo>
                  <a:lnTo>
                    <a:pt x="392" y="6"/>
                  </a:lnTo>
                  <a:lnTo>
                    <a:pt x="409" y="11"/>
                  </a:lnTo>
                  <a:lnTo>
                    <a:pt x="425" y="18"/>
                  </a:lnTo>
                  <a:lnTo>
                    <a:pt x="439" y="26"/>
                  </a:lnTo>
                  <a:lnTo>
                    <a:pt x="453" y="35"/>
                  </a:lnTo>
                  <a:lnTo>
                    <a:pt x="465" y="46"/>
                  </a:lnTo>
                  <a:lnTo>
                    <a:pt x="479" y="36"/>
                  </a:lnTo>
                  <a:lnTo>
                    <a:pt x="493" y="26"/>
                  </a:lnTo>
                  <a:lnTo>
                    <a:pt x="508" y="19"/>
                  </a:lnTo>
                  <a:lnTo>
                    <a:pt x="524" y="12"/>
                  </a:lnTo>
                  <a:lnTo>
                    <a:pt x="541" y="7"/>
                  </a:lnTo>
                  <a:lnTo>
                    <a:pt x="559" y="3"/>
                  </a:lnTo>
                  <a:lnTo>
                    <a:pt x="578" y="1"/>
                  </a:lnTo>
                  <a:lnTo>
                    <a:pt x="597" y="0"/>
                  </a:lnTo>
                  <a:lnTo>
                    <a:pt x="623" y="1"/>
                  </a:lnTo>
                  <a:lnTo>
                    <a:pt x="646" y="4"/>
                  </a:lnTo>
                  <a:lnTo>
                    <a:pt x="667" y="8"/>
                  </a:lnTo>
                  <a:lnTo>
                    <a:pt x="685" y="15"/>
                  </a:lnTo>
                  <a:lnTo>
                    <a:pt x="701" y="24"/>
                  </a:lnTo>
                  <a:lnTo>
                    <a:pt x="713" y="33"/>
                  </a:lnTo>
                  <a:lnTo>
                    <a:pt x="723" y="42"/>
                  </a:lnTo>
                  <a:lnTo>
                    <a:pt x="729" y="53"/>
                  </a:lnTo>
                  <a:lnTo>
                    <a:pt x="734" y="66"/>
                  </a:lnTo>
                  <a:lnTo>
                    <a:pt x="737" y="82"/>
                  </a:lnTo>
                  <a:lnTo>
                    <a:pt x="738" y="102"/>
                  </a:lnTo>
                  <a:lnTo>
                    <a:pt x="739" y="125"/>
                  </a:lnTo>
                  <a:lnTo>
                    <a:pt x="739" y="270"/>
                  </a:lnTo>
                  <a:lnTo>
                    <a:pt x="739" y="414"/>
                  </a:lnTo>
                  <a:lnTo>
                    <a:pt x="538" y="414"/>
                  </a:lnTo>
                  <a:lnTo>
                    <a:pt x="538" y="282"/>
                  </a:lnTo>
                  <a:lnTo>
                    <a:pt x="538" y="149"/>
                  </a:lnTo>
                  <a:lnTo>
                    <a:pt x="538" y="137"/>
                  </a:lnTo>
                  <a:lnTo>
                    <a:pt x="538" y="126"/>
                  </a:lnTo>
                  <a:lnTo>
                    <a:pt x="537" y="116"/>
                  </a:lnTo>
                  <a:lnTo>
                    <a:pt x="536" y="107"/>
                  </a:lnTo>
                  <a:lnTo>
                    <a:pt x="535" y="100"/>
                  </a:lnTo>
                  <a:lnTo>
                    <a:pt x="534" y="93"/>
                  </a:lnTo>
                  <a:lnTo>
                    <a:pt x="533" y="88"/>
                  </a:lnTo>
                  <a:lnTo>
                    <a:pt x="532" y="84"/>
                  </a:lnTo>
                  <a:lnTo>
                    <a:pt x="528" y="79"/>
                  </a:lnTo>
                  <a:lnTo>
                    <a:pt x="522" y="75"/>
                  </a:lnTo>
                  <a:lnTo>
                    <a:pt x="514" y="73"/>
                  </a:lnTo>
                  <a:lnTo>
                    <a:pt x="504" y="72"/>
                  </a:lnTo>
                  <a:lnTo>
                    <a:pt x="494" y="73"/>
                  </a:lnTo>
                  <a:lnTo>
                    <a:pt x="486" y="75"/>
                  </a:lnTo>
                  <a:lnTo>
                    <a:pt x="480" y="79"/>
                  </a:lnTo>
                  <a:lnTo>
                    <a:pt x="476" y="84"/>
                  </a:lnTo>
                  <a:lnTo>
                    <a:pt x="474" y="88"/>
                  </a:lnTo>
                  <a:lnTo>
                    <a:pt x="473" y="93"/>
                  </a:lnTo>
                  <a:lnTo>
                    <a:pt x="472" y="99"/>
                  </a:lnTo>
                  <a:lnTo>
                    <a:pt x="471" y="107"/>
                  </a:lnTo>
                  <a:lnTo>
                    <a:pt x="470" y="115"/>
                  </a:lnTo>
                  <a:lnTo>
                    <a:pt x="469" y="125"/>
                  </a:lnTo>
                  <a:lnTo>
                    <a:pt x="469" y="137"/>
                  </a:lnTo>
                  <a:lnTo>
                    <a:pt x="469" y="149"/>
                  </a:lnTo>
                  <a:lnTo>
                    <a:pt x="469" y="282"/>
                  </a:lnTo>
                  <a:lnTo>
                    <a:pt x="469" y="414"/>
                  </a:lnTo>
                  <a:lnTo>
                    <a:pt x="268" y="414"/>
                  </a:lnTo>
                  <a:lnTo>
                    <a:pt x="268" y="156"/>
                  </a:lnTo>
                  <a:lnTo>
                    <a:pt x="268" y="142"/>
                  </a:lnTo>
                  <a:lnTo>
                    <a:pt x="268" y="129"/>
                  </a:lnTo>
                  <a:lnTo>
                    <a:pt x="267" y="118"/>
                  </a:lnTo>
                  <a:lnTo>
                    <a:pt x="267" y="108"/>
                  </a:lnTo>
                  <a:lnTo>
                    <a:pt x="266" y="100"/>
                  </a:lnTo>
                  <a:lnTo>
                    <a:pt x="265" y="93"/>
                  </a:lnTo>
                  <a:lnTo>
                    <a:pt x="264" y="88"/>
                  </a:lnTo>
                  <a:lnTo>
                    <a:pt x="263" y="84"/>
                  </a:lnTo>
                  <a:lnTo>
                    <a:pt x="260" y="79"/>
                  </a:lnTo>
                  <a:lnTo>
                    <a:pt x="254" y="75"/>
                  </a:lnTo>
                  <a:lnTo>
                    <a:pt x="246" y="73"/>
                  </a:lnTo>
                  <a:lnTo>
                    <a:pt x="236" y="72"/>
                  </a:lnTo>
                  <a:lnTo>
                    <a:pt x="223" y="74"/>
                  </a:lnTo>
                  <a:lnTo>
                    <a:pt x="213" y="78"/>
                  </a:lnTo>
                  <a:lnTo>
                    <a:pt x="208" y="82"/>
                  </a:lnTo>
                  <a:lnTo>
                    <a:pt x="205" y="86"/>
                  </a:lnTo>
                  <a:lnTo>
                    <a:pt x="203" y="90"/>
                  </a:lnTo>
                  <a:lnTo>
                    <a:pt x="202" y="94"/>
                  </a:lnTo>
                  <a:lnTo>
                    <a:pt x="201" y="100"/>
                  </a:lnTo>
                  <a:lnTo>
                    <a:pt x="201" y="108"/>
                  </a:lnTo>
                  <a:lnTo>
                    <a:pt x="201" y="119"/>
                  </a:lnTo>
                  <a:lnTo>
                    <a:pt x="201" y="132"/>
                  </a:lnTo>
                  <a:lnTo>
                    <a:pt x="201" y="414"/>
                  </a:lnTo>
                  <a:lnTo>
                    <a:pt x="0" y="414"/>
                  </a:lnTo>
                  <a:lnTo>
                    <a:pt x="0" y="211"/>
                  </a:lnTo>
                  <a:lnTo>
                    <a:pt x="0" y="8"/>
                  </a:lnTo>
                  <a:lnTo>
                    <a:pt x="204" y="8"/>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6" name="未知"/>
            <p:cNvSpPr>
              <a:spLocks noEditPoints="1"/>
            </p:cNvSpPr>
            <p:nvPr/>
          </p:nvSpPr>
          <p:spPr>
            <a:xfrm>
              <a:off x="1624" y="98"/>
              <a:ext cx="476" cy="422"/>
            </a:xfrm>
            <a:custGeom>
              <a:avLst/>
              <a:gdLst/>
              <a:ahLst/>
              <a:cxnLst/>
              <a:pathLst>
                <a:path w="476" h="422">
                  <a:moveTo>
                    <a:pt x="476" y="218"/>
                  </a:moveTo>
                  <a:lnTo>
                    <a:pt x="342" y="218"/>
                  </a:lnTo>
                  <a:lnTo>
                    <a:pt x="208" y="218"/>
                  </a:lnTo>
                  <a:lnTo>
                    <a:pt x="208" y="262"/>
                  </a:lnTo>
                  <a:lnTo>
                    <a:pt x="208" y="306"/>
                  </a:lnTo>
                  <a:lnTo>
                    <a:pt x="208" y="318"/>
                  </a:lnTo>
                  <a:lnTo>
                    <a:pt x="210" y="329"/>
                  </a:lnTo>
                  <a:lnTo>
                    <a:pt x="211" y="336"/>
                  </a:lnTo>
                  <a:lnTo>
                    <a:pt x="214" y="342"/>
                  </a:lnTo>
                  <a:lnTo>
                    <a:pt x="218" y="345"/>
                  </a:lnTo>
                  <a:lnTo>
                    <a:pt x="224" y="348"/>
                  </a:lnTo>
                  <a:lnTo>
                    <a:pt x="231" y="349"/>
                  </a:lnTo>
                  <a:lnTo>
                    <a:pt x="240" y="350"/>
                  </a:lnTo>
                  <a:lnTo>
                    <a:pt x="251" y="349"/>
                  </a:lnTo>
                  <a:lnTo>
                    <a:pt x="260" y="347"/>
                  </a:lnTo>
                  <a:lnTo>
                    <a:pt x="267" y="344"/>
                  </a:lnTo>
                  <a:lnTo>
                    <a:pt x="272" y="339"/>
                  </a:lnTo>
                  <a:lnTo>
                    <a:pt x="275" y="332"/>
                  </a:lnTo>
                  <a:lnTo>
                    <a:pt x="277" y="323"/>
                  </a:lnTo>
                  <a:lnTo>
                    <a:pt x="279" y="312"/>
                  </a:lnTo>
                  <a:lnTo>
                    <a:pt x="279" y="298"/>
                  </a:lnTo>
                  <a:lnTo>
                    <a:pt x="279" y="244"/>
                  </a:lnTo>
                  <a:lnTo>
                    <a:pt x="378" y="244"/>
                  </a:lnTo>
                  <a:lnTo>
                    <a:pt x="476" y="244"/>
                  </a:lnTo>
                  <a:lnTo>
                    <a:pt x="476" y="259"/>
                  </a:lnTo>
                  <a:lnTo>
                    <a:pt x="476" y="275"/>
                  </a:lnTo>
                  <a:lnTo>
                    <a:pt x="475" y="293"/>
                  </a:lnTo>
                  <a:lnTo>
                    <a:pt x="474" y="308"/>
                  </a:lnTo>
                  <a:lnTo>
                    <a:pt x="471" y="321"/>
                  </a:lnTo>
                  <a:lnTo>
                    <a:pt x="468" y="332"/>
                  </a:lnTo>
                  <a:lnTo>
                    <a:pt x="463" y="343"/>
                  </a:lnTo>
                  <a:lnTo>
                    <a:pt x="455" y="353"/>
                  </a:lnTo>
                  <a:lnTo>
                    <a:pt x="444" y="364"/>
                  </a:lnTo>
                  <a:lnTo>
                    <a:pt x="431" y="376"/>
                  </a:lnTo>
                  <a:lnTo>
                    <a:pt x="416" y="387"/>
                  </a:lnTo>
                  <a:lnTo>
                    <a:pt x="398" y="396"/>
                  </a:lnTo>
                  <a:lnTo>
                    <a:pt x="379" y="403"/>
                  </a:lnTo>
                  <a:lnTo>
                    <a:pt x="357" y="410"/>
                  </a:lnTo>
                  <a:lnTo>
                    <a:pt x="333" y="415"/>
                  </a:lnTo>
                  <a:lnTo>
                    <a:pt x="306" y="419"/>
                  </a:lnTo>
                  <a:lnTo>
                    <a:pt x="276" y="421"/>
                  </a:lnTo>
                  <a:lnTo>
                    <a:pt x="244" y="422"/>
                  </a:lnTo>
                  <a:lnTo>
                    <a:pt x="212" y="421"/>
                  </a:lnTo>
                  <a:lnTo>
                    <a:pt x="182" y="419"/>
                  </a:lnTo>
                  <a:lnTo>
                    <a:pt x="154" y="415"/>
                  </a:lnTo>
                  <a:lnTo>
                    <a:pt x="128" y="410"/>
                  </a:lnTo>
                  <a:lnTo>
                    <a:pt x="104" y="404"/>
                  </a:lnTo>
                  <a:lnTo>
                    <a:pt x="83" y="397"/>
                  </a:lnTo>
                  <a:lnTo>
                    <a:pt x="65" y="388"/>
                  </a:lnTo>
                  <a:lnTo>
                    <a:pt x="50" y="379"/>
                  </a:lnTo>
                  <a:lnTo>
                    <a:pt x="37" y="369"/>
                  </a:lnTo>
                  <a:lnTo>
                    <a:pt x="26" y="359"/>
                  </a:lnTo>
                  <a:lnTo>
                    <a:pt x="17" y="348"/>
                  </a:lnTo>
                  <a:lnTo>
                    <a:pt x="11" y="336"/>
                  </a:lnTo>
                  <a:lnTo>
                    <a:pt x="6" y="323"/>
                  </a:lnTo>
                  <a:lnTo>
                    <a:pt x="3" y="307"/>
                  </a:lnTo>
                  <a:lnTo>
                    <a:pt x="1" y="288"/>
                  </a:lnTo>
                  <a:lnTo>
                    <a:pt x="0" y="267"/>
                  </a:lnTo>
                  <a:lnTo>
                    <a:pt x="0" y="207"/>
                  </a:lnTo>
                  <a:lnTo>
                    <a:pt x="0" y="148"/>
                  </a:lnTo>
                  <a:lnTo>
                    <a:pt x="2" y="123"/>
                  </a:lnTo>
                  <a:lnTo>
                    <a:pt x="6" y="100"/>
                  </a:lnTo>
                  <a:lnTo>
                    <a:pt x="14" y="81"/>
                  </a:lnTo>
                  <a:lnTo>
                    <a:pt x="24" y="64"/>
                  </a:lnTo>
                  <a:lnTo>
                    <a:pt x="31" y="56"/>
                  </a:lnTo>
                  <a:lnTo>
                    <a:pt x="38" y="49"/>
                  </a:lnTo>
                  <a:lnTo>
                    <a:pt x="56" y="37"/>
                  </a:lnTo>
                  <a:lnTo>
                    <a:pt x="78" y="26"/>
                  </a:lnTo>
                  <a:lnTo>
                    <a:pt x="103" y="16"/>
                  </a:lnTo>
                  <a:lnTo>
                    <a:pt x="132" y="9"/>
                  </a:lnTo>
                  <a:lnTo>
                    <a:pt x="162" y="4"/>
                  </a:lnTo>
                  <a:lnTo>
                    <a:pt x="195" y="1"/>
                  </a:lnTo>
                  <a:lnTo>
                    <a:pt x="230" y="0"/>
                  </a:lnTo>
                  <a:lnTo>
                    <a:pt x="272" y="1"/>
                  </a:lnTo>
                  <a:lnTo>
                    <a:pt x="310" y="5"/>
                  </a:lnTo>
                  <a:lnTo>
                    <a:pt x="344" y="11"/>
                  </a:lnTo>
                  <a:lnTo>
                    <a:pt x="374" y="20"/>
                  </a:lnTo>
                  <a:lnTo>
                    <a:pt x="400" y="31"/>
                  </a:lnTo>
                  <a:lnTo>
                    <a:pt x="422" y="43"/>
                  </a:lnTo>
                  <a:lnTo>
                    <a:pt x="431" y="49"/>
                  </a:lnTo>
                  <a:lnTo>
                    <a:pt x="440" y="56"/>
                  </a:lnTo>
                  <a:lnTo>
                    <a:pt x="448" y="64"/>
                  </a:lnTo>
                  <a:lnTo>
                    <a:pt x="454" y="72"/>
                  </a:lnTo>
                  <a:lnTo>
                    <a:pt x="463" y="90"/>
                  </a:lnTo>
                  <a:lnTo>
                    <a:pt x="470" y="112"/>
                  </a:lnTo>
                  <a:lnTo>
                    <a:pt x="475" y="136"/>
                  </a:lnTo>
                  <a:lnTo>
                    <a:pt x="476" y="164"/>
                  </a:lnTo>
                  <a:lnTo>
                    <a:pt x="476" y="218"/>
                  </a:lnTo>
                  <a:close/>
                  <a:moveTo>
                    <a:pt x="268" y="152"/>
                  </a:moveTo>
                  <a:lnTo>
                    <a:pt x="268" y="122"/>
                  </a:lnTo>
                  <a:lnTo>
                    <a:pt x="268" y="108"/>
                  </a:lnTo>
                  <a:lnTo>
                    <a:pt x="267" y="96"/>
                  </a:lnTo>
                  <a:lnTo>
                    <a:pt x="265" y="87"/>
                  </a:lnTo>
                  <a:lnTo>
                    <a:pt x="262" y="81"/>
                  </a:lnTo>
                  <a:lnTo>
                    <a:pt x="259" y="77"/>
                  </a:lnTo>
                  <a:lnTo>
                    <a:pt x="254" y="74"/>
                  </a:lnTo>
                  <a:lnTo>
                    <a:pt x="247" y="73"/>
                  </a:lnTo>
                  <a:lnTo>
                    <a:pt x="239" y="72"/>
                  </a:lnTo>
                  <a:lnTo>
                    <a:pt x="229" y="73"/>
                  </a:lnTo>
                  <a:lnTo>
                    <a:pt x="222" y="74"/>
                  </a:lnTo>
                  <a:lnTo>
                    <a:pt x="216" y="77"/>
                  </a:lnTo>
                  <a:lnTo>
                    <a:pt x="213" y="80"/>
                  </a:lnTo>
                  <a:lnTo>
                    <a:pt x="211" y="85"/>
                  </a:lnTo>
                  <a:lnTo>
                    <a:pt x="209" y="94"/>
                  </a:lnTo>
                  <a:lnTo>
                    <a:pt x="208" y="106"/>
                  </a:lnTo>
                  <a:lnTo>
                    <a:pt x="208" y="122"/>
                  </a:lnTo>
                  <a:lnTo>
                    <a:pt x="208" y="152"/>
                  </a:lnTo>
                  <a:lnTo>
                    <a:pt x="268" y="152"/>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7" name="未知"/>
            <p:cNvSpPr>
              <a:spLocks noEditPoints="1"/>
            </p:cNvSpPr>
            <p:nvPr/>
          </p:nvSpPr>
          <p:spPr>
            <a:xfrm>
              <a:off x="2353" y="16"/>
              <a:ext cx="214" cy="496"/>
            </a:xfrm>
            <a:custGeom>
              <a:avLst/>
              <a:gdLst/>
              <a:ahLst/>
              <a:cxnLst/>
              <a:pathLst>
                <a:path w="214" h="496">
                  <a:moveTo>
                    <a:pt x="214" y="0"/>
                  </a:moveTo>
                  <a:lnTo>
                    <a:pt x="214" y="33"/>
                  </a:lnTo>
                  <a:lnTo>
                    <a:pt x="214" y="65"/>
                  </a:lnTo>
                  <a:lnTo>
                    <a:pt x="107" y="65"/>
                  </a:lnTo>
                  <a:lnTo>
                    <a:pt x="0" y="65"/>
                  </a:lnTo>
                  <a:lnTo>
                    <a:pt x="0" y="33"/>
                  </a:lnTo>
                  <a:lnTo>
                    <a:pt x="0" y="0"/>
                  </a:lnTo>
                  <a:lnTo>
                    <a:pt x="107" y="0"/>
                  </a:lnTo>
                  <a:lnTo>
                    <a:pt x="214" y="0"/>
                  </a:lnTo>
                  <a:close/>
                  <a:moveTo>
                    <a:pt x="214" y="90"/>
                  </a:moveTo>
                  <a:lnTo>
                    <a:pt x="214" y="293"/>
                  </a:lnTo>
                  <a:lnTo>
                    <a:pt x="214" y="496"/>
                  </a:lnTo>
                  <a:lnTo>
                    <a:pt x="107" y="496"/>
                  </a:lnTo>
                  <a:lnTo>
                    <a:pt x="0" y="496"/>
                  </a:lnTo>
                  <a:lnTo>
                    <a:pt x="0" y="293"/>
                  </a:lnTo>
                  <a:lnTo>
                    <a:pt x="0" y="90"/>
                  </a:lnTo>
                  <a:lnTo>
                    <a:pt x="107" y="90"/>
                  </a:lnTo>
                  <a:lnTo>
                    <a:pt x="214" y="9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8" name="未知"/>
            <p:cNvSpPr/>
            <p:nvPr/>
          </p:nvSpPr>
          <p:spPr>
            <a:xfrm>
              <a:off x="2626" y="98"/>
              <a:ext cx="455" cy="422"/>
            </a:xfrm>
            <a:custGeom>
              <a:avLst/>
              <a:gdLst/>
              <a:ahLst/>
              <a:cxnLst/>
              <a:pathLst>
                <a:path w="455" h="422">
                  <a:moveTo>
                    <a:pt x="439" y="137"/>
                  </a:moveTo>
                  <a:lnTo>
                    <a:pt x="347" y="137"/>
                  </a:lnTo>
                  <a:lnTo>
                    <a:pt x="255" y="137"/>
                  </a:lnTo>
                  <a:lnTo>
                    <a:pt x="255" y="126"/>
                  </a:lnTo>
                  <a:lnTo>
                    <a:pt x="255" y="115"/>
                  </a:lnTo>
                  <a:lnTo>
                    <a:pt x="255" y="103"/>
                  </a:lnTo>
                  <a:lnTo>
                    <a:pt x="254" y="93"/>
                  </a:lnTo>
                  <a:lnTo>
                    <a:pt x="252" y="85"/>
                  </a:lnTo>
                  <a:lnTo>
                    <a:pt x="250" y="80"/>
                  </a:lnTo>
                  <a:lnTo>
                    <a:pt x="246" y="77"/>
                  </a:lnTo>
                  <a:lnTo>
                    <a:pt x="240" y="74"/>
                  </a:lnTo>
                  <a:lnTo>
                    <a:pt x="233" y="73"/>
                  </a:lnTo>
                  <a:lnTo>
                    <a:pt x="223" y="72"/>
                  </a:lnTo>
                  <a:lnTo>
                    <a:pt x="215" y="72"/>
                  </a:lnTo>
                  <a:lnTo>
                    <a:pt x="207" y="74"/>
                  </a:lnTo>
                  <a:lnTo>
                    <a:pt x="201" y="76"/>
                  </a:lnTo>
                  <a:lnTo>
                    <a:pt x="196" y="79"/>
                  </a:lnTo>
                  <a:lnTo>
                    <a:pt x="190" y="88"/>
                  </a:lnTo>
                  <a:lnTo>
                    <a:pt x="189" y="94"/>
                  </a:lnTo>
                  <a:lnTo>
                    <a:pt x="188" y="100"/>
                  </a:lnTo>
                  <a:lnTo>
                    <a:pt x="188" y="108"/>
                  </a:lnTo>
                  <a:lnTo>
                    <a:pt x="189" y="116"/>
                  </a:lnTo>
                  <a:lnTo>
                    <a:pt x="190" y="122"/>
                  </a:lnTo>
                  <a:lnTo>
                    <a:pt x="192" y="127"/>
                  </a:lnTo>
                  <a:lnTo>
                    <a:pt x="195" y="132"/>
                  </a:lnTo>
                  <a:lnTo>
                    <a:pt x="201" y="136"/>
                  </a:lnTo>
                  <a:lnTo>
                    <a:pt x="209" y="141"/>
                  </a:lnTo>
                  <a:lnTo>
                    <a:pt x="219" y="146"/>
                  </a:lnTo>
                  <a:lnTo>
                    <a:pt x="225" y="149"/>
                  </a:lnTo>
                  <a:lnTo>
                    <a:pt x="233" y="152"/>
                  </a:lnTo>
                  <a:lnTo>
                    <a:pt x="241" y="156"/>
                  </a:lnTo>
                  <a:lnTo>
                    <a:pt x="252" y="159"/>
                  </a:lnTo>
                  <a:lnTo>
                    <a:pt x="264" y="163"/>
                  </a:lnTo>
                  <a:lnTo>
                    <a:pt x="277" y="167"/>
                  </a:lnTo>
                  <a:lnTo>
                    <a:pt x="292" y="172"/>
                  </a:lnTo>
                  <a:lnTo>
                    <a:pt x="308" y="177"/>
                  </a:lnTo>
                  <a:lnTo>
                    <a:pt x="330" y="184"/>
                  </a:lnTo>
                  <a:lnTo>
                    <a:pt x="349" y="190"/>
                  </a:lnTo>
                  <a:lnTo>
                    <a:pt x="367" y="196"/>
                  </a:lnTo>
                  <a:lnTo>
                    <a:pt x="383" y="203"/>
                  </a:lnTo>
                  <a:lnTo>
                    <a:pt x="397" y="209"/>
                  </a:lnTo>
                  <a:lnTo>
                    <a:pt x="409" y="215"/>
                  </a:lnTo>
                  <a:lnTo>
                    <a:pt x="419" y="220"/>
                  </a:lnTo>
                  <a:lnTo>
                    <a:pt x="427" y="226"/>
                  </a:lnTo>
                  <a:lnTo>
                    <a:pt x="439" y="239"/>
                  </a:lnTo>
                  <a:lnTo>
                    <a:pt x="448" y="255"/>
                  </a:lnTo>
                  <a:lnTo>
                    <a:pt x="453" y="273"/>
                  </a:lnTo>
                  <a:lnTo>
                    <a:pt x="455" y="294"/>
                  </a:lnTo>
                  <a:lnTo>
                    <a:pt x="454" y="317"/>
                  </a:lnTo>
                  <a:lnTo>
                    <a:pt x="449" y="338"/>
                  </a:lnTo>
                  <a:lnTo>
                    <a:pt x="442" y="355"/>
                  </a:lnTo>
                  <a:lnTo>
                    <a:pt x="433" y="369"/>
                  </a:lnTo>
                  <a:lnTo>
                    <a:pt x="421" y="381"/>
                  </a:lnTo>
                  <a:lnTo>
                    <a:pt x="405" y="392"/>
                  </a:lnTo>
                  <a:lnTo>
                    <a:pt x="385" y="401"/>
                  </a:lnTo>
                  <a:lnTo>
                    <a:pt x="361" y="408"/>
                  </a:lnTo>
                  <a:lnTo>
                    <a:pt x="334" y="414"/>
                  </a:lnTo>
                  <a:lnTo>
                    <a:pt x="305" y="418"/>
                  </a:lnTo>
                  <a:lnTo>
                    <a:pt x="274" y="421"/>
                  </a:lnTo>
                  <a:lnTo>
                    <a:pt x="239" y="422"/>
                  </a:lnTo>
                  <a:lnTo>
                    <a:pt x="201" y="421"/>
                  </a:lnTo>
                  <a:lnTo>
                    <a:pt x="166" y="418"/>
                  </a:lnTo>
                  <a:lnTo>
                    <a:pt x="133" y="414"/>
                  </a:lnTo>
                  <a:lnTo>
                    <a:pt x="104" y="407"/>
                  </a:lnTo>
                  <a:lnTo>
                    <a:pt x="91" y="403"/>
                  </a:lnTo>
                  <a:lnTo>
                    <a:pt x="78" y="399"/>
                  </a:lnTo>
                  <a:lnTo>
                    <a:pt x="67" y="394"/>
                  </a:lnTo>
                  <a:lnTo>
                    <a:pt x="57" y="390"/>
                  </a:lnTo>
                  <a:lnTo>
                    <a:pt x="47" y="385"/>
                  </a:lnTo>
                  <a:lnTo>
                    <a:pt x="39" y="379"/>
                  </a:lnTo>
                  <a:lnTo>
                    <a:pt x="33" y="373"/>
                  </a:lnTo>
                  <a:lnTo>
                    <a:pt x="27" y="367"/>
                  </a:lnTo>
                  <a:lnTo>
                    <a:pt x="18" y="353"/>
                  </a:lnTo>
                  <a:lnTo>
                    <a:pt x="11" y="335"/>
                  </a:lnTo>
                  <a:lnTo>
                    <a:pt x="7" y="315"/>
                  </a:lnTo>
                  <a:lnTo>
                    <a:pt x="6" y="291"/>
                  </a:lnTo>
                  <a:lnTo>
                    <a:pt x="6" y="281"/>
                  </a:lnTo>
                  <a:lnTo>
                    <a:pt x="6" y="271"/>
                  </a:lnTo>
                  <a:lnTo>
                    <a:pt x="189" y="271"/>
                  </a:lnTo>
                  <a:lnTo>
                    <a:pt x="189" y="284"/>
                  </a:lnTo>
                  <a:lnTo>
                    <a:pt x="189" y="297"/>
                  </a:lnTo>
                  <a:lnTo>
                    <a:pt x="190" y="312"/>
                  </a:lnTo>
                  <a:lnTo>
                    <a:pt x="191" y="324"/>
                  </a:lnTo>
                  <a:lnTo>
                    <a:pt x="193" y="333"/>
                  </a:lnTo>
                  <a:lnTo>
                    <a:pt x="196" y="340"/>
                  </a:lnTo>
                  <a:lnTo>
                    <a:pt x="201" y="344"/>
                  </a:lnTo>
                  <a:lnTo>
                    <a:pt x="207" y="347"/>
                  </a:lnTo>
                  <a:lnTo>
                    <a:pt x="214" y="349"/>
                  </a:lnTo>
                  <a:lnTo>
                    <a:pt x="224" y="350"/>
                  </a:lnTo>
                  <a:lnTo>
                    <a:pt x="234" y="350"/>
                  </a:lnTo>
                  <a:lnTo>
                    <a:pt x="243" y="348"/>
                  </a:lnTo>
                  <a:lnTo>
                    <a:pt x="250" y="346"/>
                  </a:lnTo>
                  <a:lnTo>
                    <a:pt x="255" y="343"/>
                  </a:lnTo>
                  <a:lnTo>
                    <a:pt x="258" y="339"/>
                  </a:lnTo>
                  <a:lnTo>
                    <a:pt x="261" y="333"/>
                  </a:lnTo>
                  <a:lnTo>
                    <a:pt x="262" y="325"/>
                  </a:lnTo>
                  <a:lnTo>
                    <a:pt x="263" y="315"/>
                  </a:lnTo>
                  <a:lnTo>
                    <a:pt x="262" y="302"/>
                  </a:lnTo>
                  <a:lnTo>
                    <a:pt x="261" y="292"/>
                  </a:lnTo>
                  <a:lnTo>
                    <a:pt x="257" y="284"/>
                  </a:lnTo>
                  <a:lnTo>
                    <a:pt x="252" y="279"/>
                  </a:lnTo>
                  <a:lnTo>
                    <a:pt x="248" y="277"/>
                  </a:lnTo>
                  <a:lnTo>
                    <a:pt x="240" y="274"/>
                  </a:lnTo>
                  <a:lnTo>
                    <a:pt x="229" y="270"/>
                  </a:lnTo>
                  <a:lnTo>
                    <a:pt x="216" y="265"/>
                  </a:lnTo>
                  <a:lnTo>
                    <a:pt x="199" y="259"/>
                  </a:lnTo>
                  <a:lnTo>
                    <a:pt x="180" y="252"/>
                  </a:lnTo>
                  <a:lnTo>
                    <a:pt x="157" y="244"/>
                  </a:lnTo>
                  <a:lnTo>
                    <a:pt x="131" y="235"/>
                  </a:lnTo>
                  <a:lnTo>
                    <a:pt x="109" y="227"/>
                  </a:lnTo>
                  <a:lnTo>
                    <a:pt x="90" y="220"/>
                  </a:lnTo>
                  <a:lnTo>
                    <a:pt x="73" y="213"/>
                  </a:lnTo>
                  <a:lnTo>
                    <a:pt x="58" y="206"/>
                  </a:lnTo>
                  <a:lnTo>
                    <a:pt x="45" y="199"/>
                  </a:lnTo>
                  <a:lnTo>
                    <a:pt x="34" y="192"/>
                  </a:lnTo>
                  <a:lnTo>
                    <a:pt x="26" y="185"/>
                  </a:lnTo>
                  <a:lnTo>
                    <a:pt x="20" y="179"/>
                  </a:lnTo>
                  <a:lnTo>
                    <a:pt x="11" y="166"/>
                  </a:lnTo>
                  <a:lnTo>
                    <a:pt x="5" y="152"/>
                  </a:lnTo>
                  <a:lnTo>
                    <a:pt x="1" y="137"/>
                  </a:lnTo>
                  <a:lnTo>
                    <a:pt x="0" y="120"/>
                  </a:lnTo>
                  <a:lnTo>
                    <a:pt x="1" y="98"/>
                  </a:lnTo>
                  <a:lnTo>
                    <a:pt x="5" y="78"/>
                  </a:lnTo>
                  <a:lnTo>
                    <a:pt x="12" y="62"/>
                  </a:lnTo>
                  <a:lnTo>
                    <a:pt x="21" y="48"/>
                  </a:lnTo>
                  <a:lnTo>
                    <a:pt x="34" y="37"/>
                  </a:lnTo>
                  <a:lnTo>
                    <a:pt x="51" y="28"/>
                  </a:lnTo>
                  <a:lnTo>
                    <a:pt x="71" y="20"/>
                  </a:lnTo>
                  <a:lnTo>
                    <a:pt x="95" y="13"/>
                  </a:lnTo>
                  <a:lnTo>
                    <a:pt x="122" y="7"/>
                  </a:lnTo>
                  <a:lnTo>
                    <a:pt x="150" y="3"/>
                  </a:lnTo>
                  <a:lnTo>
                    <a:pt x="181" y="1"/>
                  </a:lnTo>
                  <a:lnTo>
                    <a:pt x="214" y="0"/>
                  </a:lnTo>
                  <a:lnTo>
                    <a:pt x="247" y="1"/>
                  </a:lnTo>
                  <a:lnTo>
                    <a:pt x="277" y="2"/>
                  </a:lnTo>
                  <a:lnTo>
                    <a:pt x="305" y="6"/>
                  </a:lnTo>
                  <a:lnTo>
                    <a:pt x="330" y="10"/>
                  </a:lnTo>
                  <a:lnTo>
                    <a:pt x="352" y="16"/>
                  </a:lnTo>
                  <a:lnTo>
                    <a:pt x="372" y="22"/>
                  </a:lnTo>
                  <a:lnTo>
                    <a:pt x="389" y="29"/>
                  </a:lnTo>
                  <a:lnTo>
                    <a:pt x="403" y="37"/>
                  </a:lnTo>
                  <a:lnTo>
                    <a:pt x="414" y="46"/>
                  </a:lnTo>
                  <a:lnTo>
                    <a:pt x="423" y="54"/>
                  </a:lnTo>
                  <a:lnTo>
                    <a:pt x="430" y="62"/>
                  </a:lnTo>
                  <a:lnTo>
                    <a:pt x="434" y="69"/>
                  </a:lnTo>
                  <a:lnTo>
                    <a:pt x="436" y="77"/>
                  </a:lnTo>
                  <a:lnTo>
                    <a:pt x="438" y="87"/>
                  </a:lnTo>
                  <a:lnTo>
                    <a:pt x="439" y="99"/>
                  </a:lnTo>
                  <a:lnTo>
                    <a:pt x="439" y="114"/>
                  </a:lnTo>
                  <a:lnTo>
                    <a:pt x="439" y="126"/>
                  </a:lnTo>
                  <a:lnTo>
                    <a:pt x="439" y="137"/>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09" name="未知"/>
            <p:cNvSpPr/>
            <p:nvPr/>
          </p:nvSpPr>
          <p:spPr>
            <a:xfrm>
              <a:off x="3322" y="16"/>
              <a:ext cx="213" cy="496"/>
            </a:xfrm>
            <a:custGeom>
              <a:avLst/>
              <a:gdLst/>
              <a:ahLst/>
              <a:cxnLst/>
              <a:pathLst>
                <a:path w="213" h="496">
                  <a:moveTo>
                    <a:pt x="213" y="0"/>
                  </a:moveTo>
                  <a:lnTo>
                    <a:pt x="213" y="248"/>
                  </a:lnTo>
                  <a:lnTo>
                    <a:pt x="213" y="496"/>
                  </a:lnTo>
                  <a:lnTo>
                    <a:pt x="0" y="496"/>
                  </a:lnTo>
                  <a:lnTo>
                    <a:pt x="0" y="248"/>
                  </a:lnTo>
                  <a:lnTo>
                    <a:pt x="0" y="0"/>
                  </a:lnTo>
                  <a:lnTo>
                    <a:pt x="213" y="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10" name="未知"/>
            <p:cNvSpPr>
              <a:spLocks noEditPoints="1"/>
            </p:cNvSpPr>
            <p:nvPr/>
          </p:nvSpPr>
          <p:spPr>
            <a:xfrm>
              <a:off x="3610" y="16"/>
              <a:ext cx="213" cy="496"/>
            </a:xfrm>
            <a:custGeom>
              <a:avLst/>
              <a:gdLst/>
              <a:ahLst/>
              <a:cxnLst/>
              <a:pathLst>
                <a:path w="213" h="496">
                  <a:moveTo>
                    <a:pt x="213" y="0"/>
                  </a:moveTo>
                  <a:lnTo>
                    <a:pt x="213" y="33"/>
                  </a:lnTo>
                  <a:lnTo>
                    <a:pt x="213" y="65"/>
                  </a:lnTo>
                  <a:lnTo>
                    <a:pt x="0" y="65"/>
                  </a:lnTo>
                  <a:lnTo>
                    <a:pt x="0" y="33"/>
                  </a:lnTo>
                  <a:lnTo>
                    <a:pt x="0" y="0"/>
                  </a:lnTo>
                  <a:lnTo>
                    <a:pt x="213" y="0"/>
                  </a:lnTo>
                  <a:close/>
                  <a:moveTo>
                    <a:pt x="213" y="90"/>
                  </a:moveTo>
                  <a:lnTo>
                    <a:pt x="213" y="293"/>
                  </a:lnTo>
                  <a:lnTo>
                    <a:pt x="213" y="496"/>
                  </a:lnTo>
                  <a:lnTo>
                    <a:pt x="0" y="496"/>
                  </a:lnTo>
                  <a:lnTo>
                    <a:pt x="0" y="293"/>
                  </a:lnTo>
                  <a:lnTo>
                    <a:pt x="0" y="90"/>
                  </a:lnTo>
                  <a:lnTo>
                    <a:pt x="213" y="9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11" name="未知"/>
            <p:cNvSpPr/>
            <p:nvPr/>
          </p:nvSpPr>
          <p:spPr>
            <a:xfrm>
              <a:off x="3863" y="16"/>
              <a:ext cx="299" cy="496"/>
            </a:xfrm>
            <a:custGeom>
              <a:avLst/>
              <a:gdLst/>
              <a:ahLst/>
              <a:cxnLst/>
              <a:pathLst>
                <a:path w="299" h="496">
                  <a:moveTo>
                    <a:pt x="299" y="0"/>
                  </a:moveTo>
                  <a:lnTo>
                    <a:pt x="299" y="63"/>
                  </a:lnTo>
                  <a:lnTo>
                    <a:pt x="284" y="63"/>
                  </a:lnTo>
                  <a:lnTo>
                    <a:pt x="270" y="63"/>
                  </a:lnTo>
                  <a:lnTo>
                    <a:pt x="258" y="63"/>
                  </a:lnTo>
                  <a:lnTo>
                    <a:pt x="248" y="64"/>
                  </a:lnTo>
                  <a:lnTo>
                    <a:pt x="240" y="64"/>
                  </a:lnTo>
                  <a:lnTo>
                    <a:pt x="233" y="65"/>
                  </a:lnTo>
                  <a:lnTo>
                    <a:pt x="228" y="65"/>
                  </a:lnTo>
                  <a:lnTo>
                    <a:pt x="224" y="66"/>
                  </a:lnTo>
                  <a:lnTo>
                    <a:pt x="219" y="69"/>
                  </a:lnTo>
                  <a:lnTo>
                    <a:pt x="215" y="73"/>
                  </a:lnTo>
                  <a:lnTo>
                    <a:pt x="213" y="79"/>
                  </a:lnTo>
                  <a:lnTo>
                    <a:pt x="212" y="86"/>
                  </a:lnTo>
                  <a:lnTo>
                    <a:pt x="212" y="93"/>
                  </a:lnTo>
                  <a:lnTo>
                    <a:pt x="212" y="99"/>
                  </a:lnTo>
                  <a:lnTo>
                    <a:pt x="299" y="99"/>
                  </a:lnTo>
                  <a:lnTo>
                    <a:pt x="299" y="132"/>
                  </a:lnTo>
                  <a:lnTo>
                    <a:pt x="299" y="164"/>
                  </a:lnTo>
                  <a:lnTo>
                    <a:pt x="275" y="164"/>
                  </a:lnTo>
                  <a:lnTo>
                    <a:pt x="250" y="164"/>
                  </a:lnTo>
                  <a:lnTo>
                    <a:pt x="250" y="330"/>
                  </a:lnTo>
                  <a:lnTo>
                    <a:pt x="250" y="496"/>
                  </a:lnTo>
                  <a:lnTo>
                    <a:pt x="146" y="496"/>
                  </a:lnTo>
                  <a:lnTo>
                    <a:pt x="42" y="496"/>
                  </a:lnTo>
                  <a:lnTo>
                    <a:pt x="42" y="330"/>
                  </a:lnTo>
                  <a:lnTo>
                    <a:pt x="42" y="164"/>
                  </a:lnTo>
                  <a:lnTo>
                    <a:pt x="0" y="164"/>
                  </a:lnTo>
                  <a:lnTo>
                    <a:pt x="0" y="132"/>
                  </a:lnTo>
                  <a:lnTo>
                    <a:pt x="0" y="99"/>
                  </a:lnTo>
                  <a:lnTo>
                    <a:pt x="42" y="99"/>
                  </a:lnTo>
                  <a:lnTo>
                    <a:pt x="42" y="81"/>
                  </a:lnTo>
                  <a:lnTo>
                    <a:pt x="43" y="66"/>
                  </a:lnTo>
                  <a:lnTo>
                    <a:pt x="45" y="54"/>
                  </a:lnTo>
                  <a:lnTo>
                    <a:pt x="47" y="46"/>
                  </a:lnTo>
                  <a:lnTo>
                    <a:pt x="50" y="39"/>
                  </a:lnTo>
                  <a:lnTo>
                    <a:pt x="55" y="33"/>
                  </a:lnTo>
                  <a:lnTo>
                    <a:pt x="62" y="27"/>
                  </a:lnTo>
                  <a:lnTo>
                    <a:pt x="70" y="21"/>
                  </a:lnTo>
                  <a:lnTo>
                    <a:pt x="80" y="16"/>
                  </a:lnTo>
                  <a:lnTo>
                    <a:pt x="92" y="12"/>
                  </a:lnTo>
                  <a:lnTo>
                    <a:pt x="105" y="8"/>
                  </a:lnTo>
                  <a:lnTo>
                    <a:pt x="121" y="5"/>
                  </a:lnTo>
                  <a:lnTo>
                    <a:pt x="130" y="4"/>
                  </a:lnTo>
                  <a:lnTo>
                    <a:pt x="140" y="3"/>
                  </a:lnTo>
                  <a:lnTo>
                    <a:pt x="151" y="2"/>
                  </a:lnTo>
                  <a:lnTo>
                    <a:pt x="163" y="1"/>
                  </a:lnTo>
                  <a:lnTo>
                    <a:pt x="176" y="1"/>
                  </a:lnTo>
                  <a:lnTo>
                    <a:pt x="191" y="0"/>
                  </a:lnTo>
                  <a:lnTo>
                    <a:pt x="206" y="0"/>
                  </a:lnTo>
                  <a:lnTo>
                    <a:pt x="223" y="0"/>
                  </a:lnTo>
                  <a:lnTo>
                    <a:pt x="261" y="0"/>
                  </a:lnTo>
                  <a:lnTo>
                    <a:pt x="299" y="0"/>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12" name="未知"/>
            <p:cNvSpPr>
              <a:spLocks noEditPoints="1"/>
            </p:cNvSpPr>
            <p:nvPr/>
          </p:nvSpPr>
          <p:spPr>
            <a:xfrm>
              <a:off x="4196" y="98"/>
              <a:ext cx="475" cy="422"/>
            </a:xfrm>
            <a:custGeom>
              <a:avLst/>
              <a:gdLst/>
              <a:ahLst/>
              <a:cxnLst/>
              <a:pathLst>
                <a:path w="475" h="422">
                  <a:moveTo>
                    <a:pt x="475" y="218"/>
                  </a:moveTo>
                  <a:lnTo>
                    <a:pt x="341" y="218"/>
                  </a:lnTo>
                  <a:lnTo>
                    <a:pt x="207" y="218"/>
                  </a:lnTo>
                  <a:lnTo>
                    <a:pt x="207" y="262"/>
                  </a:lnTo>
                  <a:lnTo>
                    <a:pt x="207" y="306"/>
                  </a:lnTo>
                  <a:lnTo>
                    <a:pt x="207" y="318"/>
                  </a:lnTo>
                  <a:lnTo>
                    <a:pt x="209" y="329"/>
                  </a:lnTo>
                  <a:lnTo>
                    <a:pt x="211" y="336"/>
                  </a:lnTo>
                  <a:lnTo>
                    <a:pt x="214" y="342"/>
                  </a:lnTo>
                  <a:lnTo>
                    <a:pt x="218" y="345"/>
                  </a:lnTo>
                  <a:lnTo>
                    <a:pt x="223" y="348"/>
                  </a:lnTo>
                  <a:lnTo>
                    <a:pt x="230" y="349"/>
                  </a:lnTo>
                  <a:lnTo>
                    <a:pt x="239" y="350"/>
                  </a:lnTo>
                  <a:lnTo>
                    <a:pt x="250" y="349"/>
                  </a:lnTo>
                  <a:lnTo>
                    <a:pt x="259" y="347"/>
                  </a:lnTo>
                  <a:lnTo>
                    <a:pt x="266" y="344"/>
                  </a:lnTo>
                  <a:lnTo>
                    <a:pt x="271" y="339"/>
                  </a:lnTo>
                  <a:lnTo>
                    <a:pt x="274" y="332"/>
                  </a:lnTo>
                  <a:lnTo>
                    <a:pt x="277" y="323"/>
                  </a:lnTo>
                  <a:lnTo>
                    <a:pt x="278" y="312"/>
                  </a:lnTo>
                  <a:lnTo>
                    <a:pt x="279" y="298"/>
                  </a:lnTo>
                  <a:lnTo>
                    <a:pt x="279" y="244"/>
                  </a:lnTo>
                  <a:lnTo>
                    <a:pt x="377" y="244"/>
                  </a:lnTo>
                  <a:lnTo>
                    <a:pt x="475" y="244"/>
                  </a:lnTo>
                  <a:lnTo>
                    <a:pt x="475" y="259"/>
                  </a:lnTo>
                  <a:lnTo>
                    <a:pt x="475" y="275"/>
                  </a:lnTo>
                  <a:lnTo>
                    <a:pt x="475" y="293"/>
                  </a:lnTo>
                  <a:lnTo>
                    <a:pt x="473" y="308"/>
                  </a:lnTo>
                  <a:lnTo>
                    <a:pt x="471" y="321"/>
                  </a:lnTo>
                  <a:lnTo>
                    <a:pt x="468" y="332"/>
                  </a:lnTo>
                  <a:lnTo>
                    <a:pt x="462" y="343"/>
                  </a:lnTo>
                  <a:lnTo>
                    <a:pt x="454" y="353"/>
                  </a:lnTo>
                  <a:lnTo>
                    <a:pt x="444" y="364"/>
                  </a:lnTo>
                  <a:lnTo>
                    <a:pt x="430" y="376"/>
                  </a:lnTo>
                  <a:lnTo>
                    <a:pt x="415" y="387"/>
                  </a:lnTo>
                  <a:lnTo>
                    <a:pt x="397" y="396"/>
                  </a:lnTo>
                  <a:lnTo>
                    <a:pt x="378" y="403"/>
                  </a:lnTo>
                  <a:lnTo>
                    <a:pt x="356" y="410"/>
                  </a:lnTo>
                  <a:lnTo>
                    <a:pt x="332" y="415"/>
                  </a:lnTo>
                  <a:lnTo>
                    <a:pt x="306" y="419"/>
                  </a:lnTo>
                  <a:lnTo>
                    <a:pt x="276" y="421"/>
                  </a:lnTo>
                  <a:lnTo>
                    <a:pt x="243" y="422"/>
                  </a:lnTo>
                  <a:lnTo>
                    <a:pt x="212" y="421"/>
                  </a:lnTo>
                  <a:lnTo>
                    <a:pt x="182" y="419"/>
                  </a:lnTo>
                  <a:lnTo>
                    <a:pt x="153" y="415"/>
                  </a:lnTo>
                  <a:lnTo>
                    <a:pt x="127" y="410"/>
                  </a:lnTo>
                  <a:lnTo>
                    <a:pt x="104" y="404"/>
                  </a:lnTo>
                  <a:lnTo>
                    <a:pt x="83" y="397"/>
                  </a:lnTo>
                  <a:lnTo>
                    <a:pt x="65" y="388"/>
                  </a:lnTo>
                  <a:lnTo>
                    <a:pt x="49" y="379"/>
                  </a:lnTo>
                  <a:lnTo>
                    <a:pt x="36" y="369"/>
                  </a:lnTo>
                  <a:lnTo>
                    <a:pt x="25" y="359"/>
                  </a:lnTo>
                  <a:lnTo>
                    <a:pt x="16" y="348"/>
                  </a:lnTo>
                  <a:lnTo>
                    <a:pt x="10" y="336"/>
                  </a:lnTo>
                  <a:lnTo>
                    <a:pt x="6" y="323"/>
                  </a:lnTo>
                  <a:lnTo>
                    <a:pt x="2" y="307"/>
                  </a:lnTo>
                  <a:lnTo>
                    <a:pt x="1" y="288"/>
                  </a:lnTo>
                  <a:lnTo>
                    <a:pt x="0" y="267"/>
                  </a:lnTo>
                  <a:lnTo>
                    <a:pt x="0" y="207"/>
                  </a:lnTo>
                  <a:lnTo>
                    <a:pt x="0" y="148"/>
                  </a:lnTo>
                  <a:lnTo>
                    <a:pt x="2" y="123"/>
                  </a:lnTo>
                  <a:lnTo>
                    <a:pt x="6" y="100"/>
                  </a:lnTo>
                  <a:lnTo>
                    <a:pt x="14" y="81"/>
                  </a:lnTo>
                  <a:lnTo>
                    <a:pt x="24" y="64"/>
                  </a:lnTo>
                  <a:lnTo>
                    <a:pt x="30" y="56"/>
                  </a:lnTo>
                  <a:lnTo>
                    <a:pt x="38" y="49"/>
                  </a:lnTo>
                  <a:lnTo>
                    <a:pt x="46" y="43"/>
                  </a:lnTo>
                  <a:lnTo>
                    <a:pt x="55" y="37"/>
                  </a:lnTo>
                  <a:lnTo>
                    <a:pt x="66" y="31"/>
                  </a:lnTo>
                  <a:lnTo>
                    <a:pt x="77" y="26"/>
                  </a:lnTo>
                  <a:lnTo>
                    <a:pt x="103" y="16"/>
                  </a:lnTo>
                  <a:lnTo>
                    <a:pt x="131" y="9"/>
                  </a:lnTo>
                  <a:lnTo>
                    <a:pt x="162" y="4"/>
                  </a:lnTo>
                  <a:lnTo>
                    <a:pt x="194" y="1"/>
                  </a:lnTo>
                  <a:lnTo>
                    <a:pt x="229" y="0"/>
                  </a:lnTo>
                  <a:lnTo>
                    <a:pt x="271" y="1"/>
                  </a:lnTo>
                  <a:lnTo>
                    <a:pt x="309" y="5"/>
                  </a:lnTo>
                  <a:lnTo>
                    <a:pt x="343" y="11"/>
                  </a:lnTo>
                  <a:lnTo>
                    <a:pt x="373" y="20"/>
                  </a:lnTo>
                  <a:lnTo>
                    <a:pt x="387" y="25"/>
                  </a:lnTo>
                  <a:lnTo>
                    <a:pt x="399" y="31"/>
                  </a:lnTo>
                  <a:lnTo>
                    <a:pt x="411" y="36"/>
                  </a:lnTo>
                  <a:lnTo>
                    <a:pt x="422" y="43"/>
                  </a:lnTo>
                  <a:lnTo>
                    <a:pt x="431" y="49"/>
                  </a:lnTo>
                  <a:lnTo>
                    <a:pt x="440" y="56"/>
                  </a:lnTo>
                  <a:lnTo>
                    <a:pt x="447" y="64"/>
                  </a:lnTo>
                  <a:lnTo>
                    <a:pt x="453" y="72"/>
                  </a:lnTo>
                  <a:lnTo>
                    <a:pt x="463" y="90"/>
                  </a:lnTo>
                  <a:lnTo>
                    <a:pt x="470" y="112"/>
                  </a:lnTo>
                  <a:lnTo>
                    <a:pt x="474" y="136"/>
                  </a:lnTo>
                  <a:lnTo>
                    <a:pt x="475" y="164"/>
                  </a:lnTo>
                  <a:lnTo>
                    <a:pt x="475" y="218"/>
                  </a:lnTo>
                  <a:close/>
                  <a:moveTo>
                    <a:pt x="267" y="152"/>
                  </a:moveTo>
                  <a:lnTo>
                    <a:pt x="267" y="122"/>
                  </a:lnTo>
                  <a:lnTo>
                    <a:pt x="267" y="108"/>
                  </a:lnTo>
                  <a:lnTo>
                    <a:pt x="266" y="96"/>
                  </a:lnTo>
                  <a:lnTo>
                    <a:pt x="264" y="87"/>
                  </a:lnTo>
                  <a:lnTo>
                    <a:pt x="262" y="81"/>
                  </a:lnTo>
                  <a:lnTo>
                    <a:pt x="258" y="77"/>
                  </a:lnTo>
                  <a:lnTo>
                    <a:pt x="254" y="74"/>
                  </a:lnTo>
                  <a:lnTo>
                    <a:pt x="247" y="73"/>
                  </a:lnTo>
                  <a:lnTo>
                    <a:pt x="239" y="72"/>
                  </a:lnTo>
                  <a:lnTo>
                    <a:pt x="229" y="73"/>
                  </a:lnTo>
                  <a:lnTo>
                    <a:pt x="221" y="74"/>
                  </a:lnTo>
                  <a:lnTo>
                    <a:pt x="216" y="77"/>
                  </a:lnTo>
                  <a:lnTo>
                    <a:pt x="212" y="80"/>
                  </a:lnTo>
                  <a:lnTo>
                    <a:pt x="210" y="85"/>
                  </a:lnTo>
                  <a:lnTo>
                    <a:pt x="208" y="94"/>
                  </a:lnTo>
                  <a:lnTo>
                    <a:pt x="207" y="106"/>
                  </a:lnTo>
                  <a:lnTo>
                    <a:pt x="207" y="122"/>
                  </a:lnTo>
                  <a:lnTo>
                    <a:pt x="207" y="152"/>
                  </a:lnTo>
                  <a:lnTo>
                    <a:pt x="267" y="152"/>
                  </a:lnTo>
                  <a:close/>
                </a:path>
              </a:pathLst>
            </a:custGeom>
            <a:solidFill>
              <a:srgbClr val="FFFF99"/>
            </a:solidFill>
            <a:ln w="19050" cap="flat" cmpd="sng">
              <a:solidFill>
                <a:srgbClr val="990000"/>
              </a:solidFill>
              <a:prstDash val="solid"/>
              <a:round/>
              <a:headEnd type="none" w="med" len="med"/>
              <a:tailEnd type="none" w="med" len="med"/>
            </a:ln>
          </p:spPr>
          <p:txBody>
            <a:bodyPr/>
            <a:p>
              <a:endParaRPr lang="zh-CN" altLang="en-US"/>
            </a:p>
          </p:txBody>
        </p:sp>
        <p:sp>
          <p:nvSpPr>
            <p:cNvPr id="51213" name="未知"/>
            <p:cNvSpPr/>
            <p:nvPr/>
          </p:nvSpPr>
          <p:spPr>
            <a:xfrm>
              <a:off x="0" y="0"/>
              <a:ext cx="472" cy="496"/>
            </a:xfrm>
            <a:custGeom>
              <a:avLst/>
              <a:gdLst/>
              <a:ahLst/>
              <a:cxnLst/>
              <a:pathLst>
                <a:path w="472" h="496">
                  <a:moveTo>
                    <a:pt x="472" y="0"/>
                  </a:moveTo>
                  <a:lnTo>
                    <a:pt x="472" y="99"/>
                  </a:lnTo>
                  <a:lnTo>
                    <a:pt x="408" y="99"/>
                  </a:lnTo>
                  <a:lnTo>
                    <a:pt x="344" y="99"/>
                  </a:lnTo>
                  <a:lnTo>
                    <a:pt x="344" y="298"/>
                  </a:lnTo>
                  <a:lnTo>
                    <a:pt x="344" y="496"/>
                  </a:lnTo>
                  <a:lnTo>
                    <a:pt x="128" y="496"/>
                  </a:lnTo>
                  <a:lnTo>
                    <a:pt x="128" y="298"/>
                  </a:lnTo>
                  <a:lnTo>
                    <a:pt x="128" y="99"/>
                  </a:lnTo>
                  <a:lnTo>
                    <a:pt x="64" y="99"/>
                  </a:lnTo>
                  <a:lnTo>
                    <a:pt x="0" y="99"/>
                  </a:lnTo>
                  <a:lnTo>
                    <a:pt x="0" y="0"/>
                  </a:lnTo>
                  <a:lnTo>
                    <a:pt x="236" y="0"/>
                  </a:lnTo>
                  <a:lnTo>
                    <a:pt x="472" y="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4" name="未知"/>
            <p:cNvSpPr>
              <a:spLocks noEditPoints="1"/>
            </p:cNvSpPr>
            <p:nvPr/>
          </p:nvSpPr>
          <p:spPr>
            <a:xfrm>
              <a:off x="516" y="0"/>
              <a:ext cx="213" cy="496"/>
            </a:xfrm>
            <a:custGeom>
              <a:avLst/>
              <a:gdLst/>
              <a:ahLst/>
              <a:cxnLst/>
              <a:pathLst>
                <a:path w="213" h="496">
                  <a:moveTo>
                    <a:pt x="213" y="0"/>
                  </a:moveTo>
                  <a:lnTo>
                    <a:pt x="213" y="33"/>
                  </a:lnTo>
                  <a:lnTo>
                    <a:pt x="213" y="65"/>
                  </a:lnTo>
                  <a:lnTo>
                    <a:pt x="0" y="65"/>
                  </a:lnTo>
                  <a:lnTo>
                    <a:pt x="0" y="33"/>
                  </a:lnTo>
                  <a:lnTo>
                    <a:pt x="0" y="0"/>
                  </a:lnTo>
                  <a:lnTo>
                    <a:pt x="213" y="0"/>
                  </a:lnTo>
                  <a:close/>
                  <a:moveTo>
                    <a:pt x="213" y="90"/>
                  </a:moveTo>
                  <a:lnTo>
                    <a:pt x="213" y="293"/>
                  </a:lnTo>
                  <a:lnTo>
                    <a:pt x="213" y="496"/>
                  </a:lnTo>
                  <a:lnTo>
                    <a:pt x="0" y="496"/>
                  </a:lnTo>
                  <a:lnTo>
                    <a:pt x="0" y="293"/>
                  </a:lnTo>
                  <a:lnTo>
                    <a:pt x="0" y="90"/>
                  </a:lnTo>
                  <a:lnTo>
                    <a:pt x="213" y="9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5" name="未知"/>
            <p:cNvSpPr/>
            <p:nvPr/>
          </p:nvSpPr>
          <p:spPr>
            <a:xfrm>
              <a:off x="804" y="82"/>
              <a:ext cx="739" cy="414"/>
            </a:xfrm>
            <a:custGeom>
              <a:avLst/>
              <a:gdLst/>
              <a:ahLst/>
              <a:cxnLst/>
              <a:pathLst>
                <a:path w="739" h="414">
                  <a:moveTo>
                    <a:pt x="204" y="8"/>
                  </a:moveTo>
                  <a:lnTo>
                    <a:pt x="203" y="27"/>
                  </a:lnTo>
                  <a:lnTo>
                    <a:pt x="201" y="46"/>
                  </a:lnTo>
                  <a:lnTo>
                    <a:pt x="214" y="36"/>
                  </a:lnTo>
                  <a:lnTo>
                    <a:pt x="227" y="26"/>
                  </a:lnTo>
                  <a:lnTo>
                    <a:pt x="242" y="19"/>
                  </a:lnTo>
                  <a:lnTo>
                    <a:pt x="258" y="12"/>
                  </a:lnTo>
                  <a:lnTo>
                    <a:pt x="275" y="7"/>
                  </a:lnTo>
                  <a:lnTo>
                    <a:pt x="294" y="3"/>
                  </a:lnTo>
                  <a:lnTo>
                    <a:pt x="313" y="1"/>
                  </a:lnTo>
                  <a:lnTo>
                    <a:pt x="334" y="0"/>
                  </a:lnTo>
                  <a:lnTo>
                    <a:pt x="354" y="1"/>
                  </a:lnTo>
                  <a:lnTo>
                    <a:pt x="374" y="3"/>
                  </a:lnTo>
                  <a:lnTo>
                    <a:pt x="392" y="6"/>
                  </a:lnTo>
                  <a:lnTo>
                    <a:pt x="409" y="11"/>
                  </a:lnTo>
                  <a:lnTo>
                    <a:pt x="425" y="18"/>
                  </a:lnTo>
                  <a:lnTo>
                    <a:pt x="439" y="26"/>
                  </a:lnTo>
                  <a:lnTo>
                    <a:pt x="453" y="35"/>
                  </a:lnTo>
                  <a:lnTo>
                    <a:pt x="465" y="46"/>
                  </a:lnTo>
                  <a:lnTo>
                    <a:pt x="479" y="36"/>
                  </a:lnTo>
                  <a:lnTo>
                    <a:pt x="493" y="26"/>
                  </a:lnTo>
                  <a:lnTo>
                    <a:pt x="508" y="19"/>
                  </a:lnTo>
                  <a:lnTo>
                    <a:pt x="524" y="12"/>
                  </a:lnTo>
                  <a:lnTo>
                    <a:pt x="541" y="7"/>
                  </a:lnTo>
                  <a:lnTo>
                    <a:pt x="559" y="3"/>
                  </a:lnTo>
                  <a:lnTo>
                    <a:pt x="578" y="1"/>
                  </a:lnTo>
                  <a:lnTo>
                    <a:pt x="597" y="0"/>
                  </a:lnTo>
                  <a:lnTo>
                    <a:pt x="623" y="1"/>
                  </a:lnTo>
                  <a:lnTo>
                    <a:pt x="646" y="4"/>
                  </a:lnTo>
                  <a:lnTo>
                    <a:pt x="667" y="8"/>
                  </a:lnTo>
                  <a:lnTo>
                    <a:pt x="685" y="15"/>
                  </a:lnTo>
                  <a:lnTo>
                    <a:pt x="701" y="24"/>
                  </a:lnTo>
                  <a:lnTo>
                    <a:pt x="713" y="33"/>
                  </a:lnTo>
                  <a:lnTo>
                    <a:pt x="723" y="42"/>
                  </a:lnTo>
                  <a:lnTo>
                    <a:pt x="729" y="53"/>
                  </a:lnTo>
                  <a:lnTo>
                    <a:pt x="734" y="66"/>
                  </a:lnTo>
                  <a:lnTo>
                    <a:pt x="737" y="82"/>
                  </a:lnTo>
                  <a:lnTo>
                    <a:pt x="738" y="102"/>
                  </a:lnTo>
                  <a:lnTo>
                    <a:pt x="739" y="125"/>
                  </a:lnTo>
                  <a:lnTo>
                    <a:pt x="739" y="270"/>
                  </a:lnTo>
                  <a:lnTo>
                    <a:pt x="739" y="414"/>
                  </a:lnTo>
                  <a:lnTo>
                    <a:pt x="538" y="414"/>
                  </a:lnTo>
                  <a:lnTo>
                    <a:pt x="538" y="282"/>
                  </a:lnTo>
                  <a:lnTo>
                    <a:pt x="538" y="149"/>
                  </a:lnTo>
                  <a:lnTo>
                    <a:pt x="538" y="137"/>
                  </a:lnTo>
                  <a:lnTo>
                    <a:pt x="538" y="126"/>
                  </a:lnTo>
                  <a:lnTo>
                    <a:pt x="537" y="116"/>
                  </a:lnTo>
                  <a:lnTo>
                    <a:pt x="536" y="107"/>
                  </a:lnTo>
                  <a:lnTo>
                    <a:pt x="535" y="100"/>
                  </a:lnTo>
                  <a:lnTo>
                    <a:pt x="534" y="93"/>
                  </a:lnTo>
                  <a:lnTo>
                    <a:pt x="533" y="88"/>
                  </a:lnTo>
                  <a:lnTo>
                    <a:pt x="532" y="84"/>
                  </a:lnTo>
                  <a:lnTo>
                    <a:pt x="528" y="79"/>
                  </a:lnTo>
                  <a:lnTo>
                    <a:pt x="522" y="75"/>
                  </a:lnTo>
                  <a:lnTo>
                    <a:pt x="514" y="73"/>
                  </a:lnTo>
                  <a:lnTo>
                    <a:pt x="504" y="72"/>
                  </a:lnTo>
                  <a:lnTo>
                    <a:pt x="494" y="73"/>
                  </a:lnTo>
                  <a:lnTo>
                    <a:pt x="486" y="75"/>
                  </a:lnTo>
                  <a:lnTo>
                    <a:pt x="480" y="79"/>
                  </a:lnTo>
                  <a:lnTo>
                    <a:pt x="476" y="84"/>
                  </a:lnTo>
                  <a:lnTo>
                    <a:pt x="474" y="88"/>
                  </a:lnTo>
                  <a:lnTo>
                    <a:pt x="473" y="93"/>
                  </a:lnTo>
                  <a:lnTo>
                    <a:pt x="472" y="99"/>
                  </a:lnTo>
                  <a:lnTo>
                    <a:pt x="471" y="107"/>
                  </a:lnTo>
                  <a:lnTo>
                    <a:pt x="470" y="115"/>
                  </a:lnTo>
                  <a:lnTo>
                    <a:pt x="469" y="125"/>
                  </a:lnTo>
                  <a:lnTo>
                    <a:pt x="469" y="137"/>
                  </a:lnTo>
                  <a:lnTo>
                    <a:pt x="469" y="149"/>
                  </a:lnTo>
                  <a:lnTo>
                    <a:pt x="469" y="282"/>
                  </a:lnTo>
                  <a:lnTo>
                    <a:pt x="469" y="414"/>
                  </a:lnTo>
                  <a:lnTo>
                    <a:pt x="268" y="414"/>
                  </a:lnTo>
                  <a:lnTo>
                    <a:pt x="268" y="156"/>
                  </a:lnTo>
                  <a:lnTo>
                    <a:pt x="268" y="142"/>
                  </a:lnTo>
                  <a:lnTo>
                    <a:pt x="268" y="129"/>
                  </a:lnTo>
                  <a:lnTo>
                    <a:pt x="267" y="118"/>
                  </a:lnTo>
                  <a:lnTo>
                    <a:pt x="267" y="108"/>
                  </a:lnTo>
                  <a:lnTo>
                    <a:pt x="266" y="100"/>
                  </a:lnTo>
                  <a:lnTo>
                    <a:pt x="265" y="93"/>
                  </a:lnTo>
                  <a:lnTo>
                    <a:pt x="264" y="88"/>
                  </a:lnTo>
                  <a:lnTo>
                    <a:pt x="263" y="84"/>
                  </a:lnTo>
                  <a:lnTo>
                    <a:pt x="260" y="79"/>
                  </a:lnTo>
                  <a:lnTo>
                    <a:pt x="254" y="75"/>
                  </a:lnTo>
                  <a:lnTo>
                    <a:pt x="246" y="73"/>
                  </a:lnTo>
                  <a:lnTo>
                    <a:pt x="236" y="72"/>
                  </a:lnTo>
                  <a:lnTo>
                    <a:pt x="223" y="74"/>
                  </a:lnTo>
                  <a:lnTo>
                    <a:pt x="213" y="78"/>
                  </a:lnTo>
                  <a:lnTo>
                    <a:pt x="208" y="82"/>
                  </a:lnTo>
                  <a:lnTo>
                    <a:pt x="205" y="86"/>
                  </a:lnTo>
                  <a:lnTo>
                    <a:pt x="203" y="90"/>
                  </a:lnTo>
                  <a:lnTo>
                    <a:pt x="202" y="94"/>
                  </a:lnTo>
                  <a:lnTo>
                    <a:pt x="201" y="100"/>
                  </a:lnTo>
                  <a:lnTo>
                    <a:pt x="201" y="108"/>
                  </a:lnTo>
                  <a:lnTo>
                    <a:pt x="201" y="119"/>
                  </a:lnTo>
                  <a:lnTo>
                    <a:pt x="201" y="132"/>
                  </a:lnTo>
                  <a:lnTo>
                    <a:pt x="201" y="414"/>
                  </a:lnTo>
                  <a:lnTo>
                    <a:pt x="0" y="414"/>
                  </a:lnTo>
                  <a:lnTo>
                    <a:pt x="0" y="211"/>
                  </a:lnTo>
                  <a:lnTo>
                    <a:pt x="0" y="8"/>
                  </a:lnTo>
                  <a:lnTo>
                    <a:pt x="204" y="8"/>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6" name="未知"/>
            <p:cNvSpPr>
              <a:spLocks noEditPoints="1"/>
            </p:cNvSpPr>
            <p:nvPr/>
          </p:nvSpPr>
          <p:spPr>
            <a:xfrm>
              <a:off x="1608" y="82"/>
              <a:ext cx="476" cy="422"/>
            </a:xfrm>
            <a:custGeom>
              <a:avLst/>
              <a:gdLst/>
              <a:ahLst/>
              <a:cxnLst/>
              <a:pathLst>
                <a:path w="476" h="422">
                  <a:moveTo>
                    <a:pt x="476" y="218"/>
                  </a:moveTo>
                  <a:lnTo>
                    <a:pt x="342" y="218"/>
                  </a:lnTo>
                  <a:lnTo>
                    <a:pt x="208" y="218"/>
                  </a:lnTo>
                  <a:lnTo>
                    <a:pt x="208" y="262"/>
                  </a:lnTo>
                  <a:lnTo>
                    <a:pt x="208" y="306"/>
                  </a:lnTo>
                  <a:lnTo>
                    <a:pt x="208" y="318"/>
                  </a:lnTo>
                  <a:lnTo>
                    <a:pt x="210" y="329"/>
                  </a:lnTo>
                  <a:lnTo>
                    <a:pt x="211" y="336"/>
                  </a:lnTo>
                  <a:lnTo>
                    <a:pt x="214" y="342"/>
                  </a:lnTo>
                  <a:lnTo>
                    <a:pt x="218" y="345"/>
                  </a:lnTo>
                  <a:lnTo>
                    <a:pt x="224" y="348"/>
                  </a:lnTo>
                  <a:lnTo>
                    <a:pt x="231" y="349"/>
                  </a:lnTo>
                  <a:lnTo>
                    <a:pt x="240" y="350"/>
                  </a:lnTo>
                  <a:lnTo>
                    <a:pt x="251" y="349"/>
                  </a:lnTo>
                  <a:lnTo>
                    <a:pt x="260" y="347"/>
                  </a:lnTo>
                  <a:lnTo>
                    <a:pt x="267" y="344"/>
                  </a:lnTo>
                  <a:lnTo>
                    <a:pt x="272" y="339"/>
                  </a:lnTo>
                  <a:lnTo>
                    <a:pt x="275" y="332"/>
                  </a:lnTo>
                  <a:lnTo>
                    <a:pt x="277" y="323"/>
                  </a:lnTo>
                  <a:lnTo>
                    <a:pt x="279" y="312"/>
                  </a:lnTo>
                  <a:lnTo>
                    <a:pt x="279" y="298"/>
                  </a:lnTo>
                  <a:lnTo>
                    <a:pt x="279" y="244"/>
                  </a:lnTo>
                  <a:lnTo>
                    <a:pt x="378" y="244"/>
                  </a:lnTo>
                  <a:lnTo>
                    <a:pt x="476" y="244"/>
                  </a:lnTo>
                  <a:lnTo>
                    <a:pt x="476" y="259"/>
                  </a:lnTo>
                  <a:lnTo>
                    <a:pt x="476" y="275"/>
                  </a:lnTo>
                  <a:lnTo>
                    <a:pt x="475" y="293"/>
                  </a:lnTo>
                  <a:lnTo>
                    <a:pt x="474" y="308"/>
                  </a:lnTo>
                  <a:lnTo>
                    <a:pt x="471" y="321"/>
                  </a:lnTo>
                  <a:lnTo>
                    <a:pt x="468" y="332"/>
                  </a:lnTo>
                  <a:lnTo>
                    <a:pt x="463" y="343"/>
                  </a:lnTo>
                  <a:lnTo>
                    <a:pt x="455" y="353"/>
                  </a:lnTo>
                  <a:lnTo>
                    <a:pt x="444" y="364"/>
                  </a:lnTo>
                  <a:lnTo>
                    <a:pt x="431" y="376"/>
                  </a:lnTo>
                  <a:lnTo>
                    <a:pt x="416" y="387"/>
                  </a:lnTo>
                  <a:lnTo>
                    <a:pt x="398" y="396"/>
                  </a:lnTo>
                  <a:lnTo>
                    <a:pt x="379" y="403"/>
                  </a:lnTo>
                  <a:lnTo>
                    <a:pt x="357" y="410"/>
                  </a:lnTo>
                  <a:lnTo>
                    <a:pt x="333" y="415"/>
                  </a:lnTo>
                  <a:lnTo>
                    <a:pt x="306" y="419"/>
                  </a:lnTo>
                  <a:lnTo>
                    <a:pt x="276" y="421"/>
                  </a:lnTo>
                  <a:lnTo>
                    <a:pt x="244" y="422"/>
                  </a:lnTo>
                  <a:lnTo>
                    <a:pt x="212" y="421"/>
                  </a:lnTo>
                  <a:lnTo>
                    <a:pt x="182" y="419"/>
                  </a:lnTo>
                  <a:lnTo>
                    <a:pt x="154" y="415"/>
                  </a:lnTo>
                  <a:lnTo>
                    <a:pt x="128" y="410"/>
                  </a:lnTo>
                  <a:lnTo>
                    <a:pt x="104" y="404"/>
                  </a:lnTo>
                  <a:lnTo>
                    <a:pt x="83" y="397"/>
                  </a:lnTo>
                  <a:lnTo>
                    <a:pt x="65" y="388"/>
                  </a:lnTo>
                  <a:lnTo>
                    <a:pt x="50" y="379"/>
                  </a:lnTo>
                  <a:lnTo>
                    <a:pt x="37" y="369"/>
                  </a:lnTo>
                  <a:lnTo>
                    <a:pt x="26" y="359"/>
                  </a:lnTo>
                  <a:lnTo>
                    <a:pt x="17" y="348"/>
                  </a:lnTo>
                  <a:lnTo>
                    <a:pt x="11" y="336"/>
                  </a:lnTo>
                  <a:lnTo>
                    <a:pt x="6" y="323"/>
                  </a:lnTo>
                  <a:lnTo>
                    <a:pt x="3" y="307"/>
                  </a:lnTo>
                  <a:lnTo>
                    <a:pt x="1" y="288"/>
                  </a:lnTo>
                  <a:lnTo>
                    <a:pt x="0" y="267"/>
                  </a:lnTo>
                  <a:lnTo>
                    <a:pt x="0" y="207"/>
                  </a:lnTo>
                  <a:lnTo>
                    <a:pt x="0" y="148"/>
                  </a:lnTo>
                  <a:lnTo>
                    <a:pt x="2" y="123"/>
                  </a:lnTo>
                  <a:lnTo>
                    <a:pt x="6" y="100"/>
                  </a:lnTo>
                  <a:lnTo>
                    <a:pt x="14" y="81"/>
                  </a:lnTo>
                  <a:lnTo>
                    <a:pt x="24" y="64"/>
                  </a:lnTo>
                  <a:lnTo>
                    <a:pt x="31" y="56"/>
                  </a:lnTo>
                  <a:lnTo>
                    <a:pt x="38" y="49"/>
                  </a:lnTo>
                  <a:lnTo>
                    <a:pt x="56" y="37"/>
                  </a:lnTo>
                  <a:lnTo>
                    <a:pt x="78" y="26"/>
                  </a:lnTo>
                  <a:lnTo>
                    <a:pt x="103" y="16"/>
                  </a:lnTo>
                  <a:lnTo>
                    <a:pt x="132" y="9"/>
                  </a:lnTo>
                  <a:lnTo>
                    <a:pt x="162" y="4"/>
                  </a:lnTo>
                  <a:lnTo>
                    <a:pt x="195" y="1"/>
                  </a:lnTo>
                  <a:lnTo>
                    <a:pt x="230" y="0"/>
                  </a:lnTo>
                  <a:lnTo>
                    <a:pt x="272" y="1"/>
                  </a:lnTo>
                  <a:lnTo>
                    <a:pt x="310" y="5"/>
                  </a:lnTo>
                  <a:lnTo>
                    <a:pt x="344" y="11"/>
                  </a:lnTo>
                  <a:lnTo>
                    <a:pt x="374" y="20"/>
                  </a:lnTo>
                  <a:lnTo>
                    <a:pt x="400" y="31"/>
                  </a:lnTo>
                  <a:lnTo>
                    <a:pt x="422" y="43"/>
                  </a:lnTo>
                  <a:lnTo>
                    <a:pt x="431" y="49"/>
                  </a:lnTo>
                  <a:lnTo>
                    <a:pt x="440" y="56"/>
                  </a:lnTo>
                  <a:lnTo>
                    <a:pt x="448" y="64"/>
                  </a:lnTo>
                  <a:lnTo>
                    <a:pt x="454" y="72"/>
                  </a:lnTo>
                  <a:lnTo>
                    <a:pt x="463" y="90"/>
                  </a:lnTo>
                  <a:lnTo>
                    <a:pt x="470" y="112"/>
                  </a:lnTo>
                  <a:lnTo>
                    <a:pt x="475" y="136"/>
                  </a:lnTo>
                  <a:lnTo>
                    <a:pt x="476" y="164"/>
                  </a:lnTo>
                  <a:lnTo>
                    <a:pt x="476" y="218"/>
                  </a:lnTo>
                  <a:close/>
                  <a:moveTo>
                    <a:pt x="268" y="152"/>
                  </a:moveTo>
                  <a:lnTo>
                    <a:pt x="268" y="122"/>
                  </a:lnTo>
                  <a:lnTo>
                    <a:pt x="268" y="108"/>
                  </a:lnTo>
                  <a:lnTo>
                    <a:pt x="267" y="96"/>
                  </a:lnTo>
                  <a:lnTo>
                    <a:pt x="265" y="87"/>
                  </a:lnTo>
                  <a:lnTo>
                    <a:pt x="262" y="81"/>
                  </a:lnTo>
                  <a:lnTo>
                    <a:pt x="259" y="77"/>
                  </a:lnTo>
                  <a:lnTo>
                    <a:pt x="254" y="74"/>
                  </a:lnTo>
                  <a:lnTo>
                    <a:pt x="247" y="73"/>
                  </a:lnTo>
                  <a:lnTo>
                    <a:pt x="239" y="72"/>
                  </a:lnTo>
                  <a:lnTo>
                    <a:pt x="229" y="73"/>
                  </a:lnTo>
                  <a:lnTo>
                    <a:pt x="222" y="74"/>
                  </a:lnTo>
                  <a:lnTo>
                    <a:pt x="216" y="77"/>
                  </a:lnTo>
                  <a:lnTo>
                    <a:pt x="213" y="80"/>
                  </a:lnTo>
                  <a:lnTo>
                    <a:pt x="211" y="85"/>
                  </a:lnTo>
                  <a:lnTo>
                    <a:pt x="209" y="94"/>
                  </a:lnTo>
                  <a:lnTo>
                    <a:pt x="208" y="106"/>
                  </a:lnTo>
                  <a:lnTo>
                    <a:pt x="208" y="122"/>
                  </a:lnTo>
                  <a:lnTo>
                    <a:pt x="208" y="152"/>
                  </a:lnTo>
                  <a:lnTo>
                    <a:pt x="268" y="152"/>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7" name="未知"/>
            <p:cNvSpPr>
              <a:spLocks noEditPoints="1"/>
            </p:cNvSpPr>
            <p:nvPr/>
          </p:nvSpPr>
          <p:spPr>
            <a:xfrm>
              <a:off x="2337" y="0"/>
              <a:ext cx="214" cy="496"/>
            </a:xfrm>
            <a:custGeom>
              <a:avLst/>
              <a:gdLst/>
              <a:ahLst/>
              <a:cxnLst/>
              <a:pathLst>
                <a:path w="214" h="496">
                  <a:moveTo>
                    <a:pt x="214" y="0"/>
                  </a:moveTo>
                  <a:lnTo>
                    <a:pt x="214" y="33"/>
                  </a:lnTo>
                  <a:lnTo>
                    <a:pt x="214" y="65"/>
                  </a:lnTo>
                  <a:lnTo>
                    <a:pt x="107" y="65"/>
                  </a:lnTo>
                  <a:lnTo>
                    <a:pt x="0" y="65"/>
                  </a:lnTo>
                  <a:lnTo>
                    <a:pt x="0" y="33"/>
                  </a:lnTo>
                  <a:lnTo>
                    <a:pt x="0" y="0"/>
                  </a:lnTo>
                  <a:lnTo>
                    <a:pt x="107" y="0"/>
                  </a:lnTo>
                  <a:lnTo>
                    <a:pt x="214" y="0"/>
                  </a:lnTo>
                  <a:close/>
                  <a:moveTo>
                    <a:pt x="214" y="90"/>
                  </a:moveTo>
                  <a:lnTo>
                    <a:pt x="214" y="293"/>
                  </a:lnTo>
                  <a:lnTo>
                    <a:pt x="214" y="496"/>
                  </a:lnTo>
                  <a:lnTo>
                    <a:pt x="107" y="496"/>
                  </a:lnTo>
                  <a:lnTo>
                    <a:pt x="0" y="496"/>
                  </a:lnTo>
                  <a:lnTo>
                    <a:pt x="0" y="293"/>
                  </a:lnTo>
                  <a:lnTo>
                    <a:pt x="0" y="90"/>
                  </a:lnTo>
                  <a:lnTo>
                    <a:pt x="107" y="90"/>
                  </a:lnTo>
                  <a:lnTo>
                    <a:pt x="214" y="9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8" name="未知"/>
            <p:cNvSpPr/>
            <p:nvPr/>
          </p:nvSpPr>
          <p:spPr>
            <a:xfrm>
              <a:off x="2610" y="82"/>
              <a:ext cx="455" cy="422"/>
            </a:xfrm>
            <a:custGeom>
              <a:avLst/>
              <a:gdLst/>
              <a:ahLst/>
              <a:cxnLst/>
              <a:pathLst>
                <a:path w="455" h="422">
                  <a:moveTo>
                    <a:pt x="439" y="137"/>
                  </a:moveTo>
                  <a:lnTo>
                    <a:pt x="347" y="137"/>
                  </a:lnTo>
                  <a:lnTo>
                    <a:pt x="255" y="137"/>
                  </a:lnTo>
                  <a:lnTo>
                    <a:pt x="255" y="126"/>
                  </a:lnTo>
                  <a:lnTo>
                    <a:pt x="255" y="115"/>
                  </a:lnTo>
                  <a:lnTo>
                    <a:pt x="255" y="103"/>
                  </a:lnTo>
                  <a:lnTo>
                    <a:pt x="254" y="93"/>
                  </a:lnTo>
                  <a:lnTo>
                    <a:pt x="252" y="85"/>
                  </a:lnTo>
                  <a:lnTo>
                    <a:pt x="250" y="80"/>
                  </a:lnTo>
                  <a:lnTo>
                    <a:pt x="246" y="77"/>
                  </a:lnTo>
                  <a:lnTo>
                    <a:pt x="240" y="74"/>
                  </a:lnTo>
                  <a:lnTo>
                    <a:pt x="233" y="73"/>
                  </a:lnTo>
                  <a:lnTo>
                    <a:pt x="223" y="72"/>
                  </a:lnTo>
                  <a:lnTo>
                    <a:pt x="215" y="72"/>
                  </a:lnTo>
                  <a:lnTo>
                    <a:pt x="207" y="74"/>
                  </a:lnTo>
                  <a:lnTo>
                    <a:pt x="201" y="76"/>
                  </a:lnTo>
                  <a:lnTo>
                    <a:pt x="196" y="79"/>
                  </a:lnTo>
                  <a:lnTo>
                    <a:pt x="190" y="88"/>
                  </a:lnTo>
                  <a:lnTo>
                    <a:pt x="189" y="94"/>
                  </a:lnTo>
                  <a:lnTo>
                    <a:pt x="188" y="100"/>
                  </a:lnTo>
                  <a:lnTo>
                    <a:pt x="188" y="108"/>
                  </a:lnTo>
                  <a:lnTo>
                    <a:pt x="189" y="116"/>
                  </a:lnTo>
                  <a:lnTo>
                    <a:pt x="190" y="122"/>
                  </a:lnTo>
                  <a:lnTo>
                    <a:pt x="192" y="127"/>
                  </a:lnTo>
                  <a:lnTo>
                    <a:pt x="195" y="132"/>
                  </a:lnTo>
                  <a:lnTo>
                    <a:pt x="201" y="136"/>
                  </a:lnTo>
                  <a:lnTo>
                    <a:pt x="209" y="141"/>
                  </a:lnTo>
                  <a:lnTo>
                    <a:pt x="219" y="146"/>
                  </a:lnTo>
                  <a:lnTo>
                    <a:pt x="225" y="149"/>
                  </a:lnTo>
                  <a:lnTo>
                    <a:pt x="233" y="152"/>
                  </a:lnTo>
                  <a:lnTo>
                    <a:pt x="241" y="156"/>
                  </a:lnTo>
                  <a:lnTo>
                    <a:pt x="252" y="159"/>
                  </a:lnTo>
                  <a:lnTo>
                    <a:pt x="264" y="163"/>
                  </a:lnTo>
                  <a:lnTo>
                    <a:pt x="277" y="167"/>
                  </a:lnTo>
                  <a:lnTo>
                    <a:pt x="292" y="172"/>
                  </a:lnTo>
                  <a:lnTo>
                    <a:pt x="308" y="177"/>
                  </a:lnTo>
                  <a:lnTo>
                    <a:pt x="330" y="184"/>
                  </a:lnTo>
                  <a:lnTo>
                    <a:pt x="349" y="190"/>
                  </a:lnTo>
                  <a:lnTo>
                    <a:pt x="367" y="196"/>
                  </a:lnTo>
                  <a:lnTo>
                    <a:pt x="383" y="203"/>
                  </a:lnTo>
                  <a:lnTo>
                    <a:pt x="397" y="209"/>
                  </a:lnTo>
                  <a:lnTo>
                    <a:pt x="409" y="215"/>
                  </a:lnTo>
                  <a:lnTo>
                    <a:pt x="419" y="220"/>
                  </a:lnTo>
                  <a:lnTo>
                    <a:pt x="427" y="226"/>
                  </a:lnTo>
                  <a:lnTo>
                    <a:pt x="439" y="239"/>
                  </a:lnTo>
                  <a:lnTo>
                    <a:pt x="448" y="255"/>
                  </a:lnTo>
                  <a:lnTo>
                    <a:pt x="453" y="273"/>
                  </a:lnTo>
                  <a:lnTo>
                    <a:pt x="455" y="294"/>
                  </a:lnTo>
                  <a:lnTo>
                    <a:pt x="454" y="317"/>
                  </a:lnTo>
                  <a:lnTo>
                    <a:pt x="449" y="338"/>
                  </a:lnTo>
                  <a:lnTo>
                    <a:pt x="442" y="355"/>
                  </a:lnTo>
                  <a:lnTo>
                    <a:pt x="433" y="369"/>
                  </a:lnTo>
                  <a:lnTo>
                    <a:pt x="421" y="381"/>
                  </a:lnTo>
                  <a:lnTo>
                    <a:pt x="405" y="392"/>
                  </a:lnTo>
                  <a:lnTo>
                    <a:pt x="385" y="401"/>
                  </a:lnTo>
                  <a:lnTo>
                    <a:pt x="361" y="408"/>
                  </a:lnTo>
                  <a:lnTo>
                    <a:pt x="334" y="414"/>
                  </a:lnTo>
                  <a:lnTo>
                    <a:pt x="305" y="418"/>
                  </a:lnTo>
                  <a:lnTo>
                    <a:pt x="274" y="421"/>
                  </a:lnTo>
                  <a:lnTo>
                    <a:pt x="239" y="422"/>
                  </a:lnTo>
                  <a:lnTo>
                    <a:pt x="201" y="421"/>
                  </a:lnTo>
                  <a:lnTo>
                    <a:pt x="166" y="418"/>
                  </a:lnTo>
                  <a:lnTo>
                    <a:pt x="133" y="414"/>
                  </a:lnTo>
                  <a:lnTo>
                    <a:pt x="104" y="407"/>
                  </a:lnTo>
                  <a:lnTo>
                    <a:pt x="91" y="403"/>
                  </a:lnTo>
                  <a:lnTo>
                    <a:pt x="78" y="399"/>
                  </a:lnTo>
                  <a:lnTo>
                    <a:pt x="67" y="394"/>
                  </a:lnTo>
                  <a:lnTo>
                    <a:pt x="57" y="390"/>
                  </a:lnTo>
                  <a:lnTo>
                    <a:pt x="47" y="385"/>
                  </a:lnTo>
                  <a:lnTo>
                    <a:pt x="39" y="379"/>
                  </a:lnTo>
                  <a:lnTo>
                    <a:pt x="33" y="373"/>
                  </a:lnTo>
                  <a:lnTo>
                    <a:pt x="27" y="367"/>
                  </a:lnTo>
                  <a:lnTo>
                    <a:pt x="18" y="353"/>
                  </a:lnTo>
                  <a:lnTo>
                    <a:pt x="11" y="335"/>
                  </a:lnTo>
                  <a:lnTo>
                    <a:pt x="7" y="315"/>
                  </a:lnTo>
                  <a:lnTo>
                    <a:pt x="6" y="291"/>
                  </a:lnTo>
                  <a:lnTo>
                    <a:pt x="6" y="281"/>
                  </a:lnTo>
                  <a:lnTo>
                    <a:pt x="6" y="271"/>
                  </a:lnTo>
                  <a:lnTo>
                    <a:pt x="189" y="271"/>
                  </a:lnTo>
                  <a:lnTo>
                    <a:pt x="189" y="284"/>
                  </a:lnTo>
                  <a:lnTo>
                    <a:pt x="189" y="297"/>
                  </a:lnTo>
                  <a:lnTo>
                    <a:pt x="190" y="312"/>
                  </a:lnTo>
                  <a:lnTo>
                    <a:pt x="191" y="324"/>
                  </a:lnTo>
                  <a:lnTo>
                    <a:pt x="193" y="333"/>
                  </a:lnTo>
                  <a:lnTo>
                    <a:pt x="196" y="340"/>
                  </a:lnTo>
                  <a:lnTo>
                    <a:pt x="201" y="344"/>
                  </a:lnTo>
                  <a:lnTo>
                    <a:pt x="207" y="347"/>
                  </a:lnTo>
                  <a:lnTo>
                    <a:pt x="214" y="349"/>
                  </a:lnTo>
                  <a:lnTo>
                    <a:pt x="224" y="350"/>
                  </a:lnTo>
                  <a:lnTo>
                    <a:pt x="234" y="350"/>
                  </a:lnTo>
                  <a:lnTo>
                    <a:pt x="243" y="348"/>
                  </a:lnTo>
                  <a:lnTo>
                    <a:pt x="250" y="346"/>
                  </a:lnTo>
                  <a:lnTo>
                    <a:pt x="255" y="343"/>
                  </a:lnTo>
                  <a:lnTo>
                    <a:pt x="258" y="339"/>
                  </a:lnTo>
                  <a:lnTo>
                    <a:pt x="261" y="333"/>
                  </a:lnTo>
                  <a:lnTo>
                    <a:pt x="262" y="325"/>
                  </a:lnTo>
                  <a:lnTo>
                    <a:pt x="263" y="315"/>
                  </a:lnTo>
                  <a:lnTo>
                    <a:pt x="262" y="302"/>
                  </a:lnTo>
                  <a:lnTo>
                    <a:pt x="261" y="292"/>
                  </a:lnTo>
                  <a:lnTo>
                    <a:pt x="257" y="284"/>
                  </a:lnTo>
                  <a:lnTo>
                    <a:pt x="252" y="279"/>
                  </a:lnTo>
                  <a:lnTo>
                    <a:pt x="248" y="277"/>
                  </a:lnTo>
                  <a:lnTo>
                    <a:pt x="240" y="274"/>
                  </a:lnTo>
                  <a:lnTo>
                    <a:pt x="229" y="270"/>
                  </a:lnTo>
                  <a:lnTo>
                    <a:pt x="216" y="265"/>
                  </a:lnTo>
                  <a:lnTo>
                    <a:pt x="199" y="259"/>
                  </a:lnTo>
                  <a:lnTo>
                    <a:pt x="180" y="252"/>
                  </a:lnTo>
                  <a:lnTo>
                    <a:pt x="157" y="244"/>
                  </a:lnTo>
                  <a:lnTo>
                    <a:pt x="131" y="235"/>
                  </a:lnTo>
                  <a:lnTo>
                    <a:pt x="109" y="227"/>
                  </a:lnTo>
                  <a:lnTo>
                    <a:pt x="90" y="220"/>
                  </a:lnTo>
                  <a:lnTo>
                    <a:pt x="73" y="213"/>
                  </a:lnTo>
                  <a:lnTo>
                    <a:pt x="58" y="206"/>
                  </a:lnTo>
                  <a:lnTo>
                    <a:pt x="45" y="199"/>
                  </a:lnTo>
                  <a:lnTo>
                    <a:pt x="34" y="192"/>
                  </a:lnTo>
                  <a:lnTo>
                    <a:pt x="26" y="185"/>
                  </a:lnTo>
                  <a:lnTo>
                    <a:pt x="20" y="179"/>
                  </a:lnTo>
                  <a:lnTo>
                    <a:pt x="11" y="166"/>
                  </a:lnTo>
                  <a:lnTo>
                    <a:pt x="5" y="152"/>
                  </a:lnTo>
                  <a:lnTo>
                    <a:pt x="1" y="137"/>
                  </a:lnTo>
                  <a:lnTo>
                    <a:pt x="0" y="120"/>
                  </a:lnTo>
                  <a:lnTo>
                    <a:pt x="1" y="98"/>
                  </a:lnTo>
                  <a:lnTo>
                    <a:pt x="5" y="78"/>
                  </a:lnTo>
                  <a:lnTo>
                    <a:pt x="12" y="62"/>
                  </a:lnTo>
                  <a:lnTo>
                    <a:pt x="21" y="48"/>
                  </a:lnTo>
                  <a:lnTo>
                    <a:pt x="34" y="37"/>
                  </a:lnTo>
                  <a:lnTo>
                    <a:pt x="51" y="28"/>
                  </a:lnTo>
                  <a:lnTo>
                    <a:pt x="71" y="20"/>
                  </a:lnTo>
                  <a:lnTo>
                    <a:pt x="95" y="13"/>
                  </a:lnTo>
                  <a:lnTo>
                    <a:pt x="122" y="7"/>
                  </a:lnTo>
                  <a:lnTo>
                    <a:pt x="150" y="3"/>
                  </a:lnTo>
                  <a:lnTo>
                    <a:pt x="181" y="1"/>
                  </a:lnTo>
                  <a:lnTo>
                    <a:pt x="214" y="0"/>
                  </a:lnTo>
                  <a:lnTo>
                    <a:pt x="247" y="1"/>
                  </a:lnTo>
                  <a:lnTo>
                    <a:pt x="277" y="2"/>
                  </a:lnTo>
                  <a:lnTo>
                    <a:pt x="305" y="6"/>
                  </a:lnTo>
                  <a:lnTo>
                    <a:pt x="330" y="10"/>
                  </a:lnTo>
                  <a:lnTo>
                    <a:pt x="352" y="16"/>
                  </a:lnTo>
                  <a:lnTo>
                    <a:pt x="372" y="22"/>
                  </a:lnTo>
                  <a:lnTo>
                    <a:pt x="389" y="29"/>
                  </a:lnTo>
                  <a:lnTo>
                    <a:pt x="403" y="37"/>
                  </a:lnTo>
                  <a:lnTo>
                    <a:pt x="414" y="46"/>
                  </a:lnTo>
                  <a:lnTo>
                    <a:pt x="423" y="54"/>
                  </a:lnTo>
                  <a:lnTo>
                    <a:pt x="430" y="62"/>
                  </a:lnTo>
                  <a:lnTo>
                    <a:pt x="434" y="69"/>
                  </a:lnTo>
                  <a:lnTo>
                    <a:pt x="436" y="77"/>
                  </a:lnTo>
                  <a:lnTo>
                    <a:pt x="438" y="87"/>
                  </a:lnTo>
                  <a:lnTo>
                    <a:pt x="439" y="99"/>
                  </a:lnTo>
                  <a:lnTo>
                    <a:pt x="439" y="114"/>
                  </a:lnTo>
                  <a:lnTo>
                    <a:pt x="439" y="126"/>
                  </a:lnTo>
                  <a:lnTo>
                    <a:pt x="439" y="137"/>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19" name="未知"/>
            <p:cNvSpPr/>
            <p:nvPr/>
          </p:nvSpPr>
          <p:spPr>
            <a:xfrm>
              <a:off x="3306" y="0"/>
              <a:ext cx="213" cy="496"/>
            </a:xfrm>
            <a:custGeom>
              <a:avLst/>
              <a:gdLst/>
              <a:ahLst/>
              <a:cxnLst/>
              <a:pathLst>
                <a:path w="213" h="496">
                  <a:moveTo>
                    <a:pt x="213" y="0"/>
                  </a:moveTo>
                  <a:lnTo>
                    <a:pt x="213" y="248"/>
                  </a:lnTo>
                  <a:lnTo>
                    <a:pt x="213" y="496"/>
                  </a:lnTo>
                  <a:lnTo>
                    <a:pt x="0" y="496"/>
                  </a:lnTo>
                  <a:lnTo>
                    <a:pt x="0" y="248"/>
                  </a:lnTo>
                  <a:lnTo>
                    <a:pt x="0" y="0"/>
                  </a:lnTo>
                  <a:lnTo>
                    <a:pt x="213" y="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20" name="未知"/>
            <p:cNvSpPr>
              <a:spLocks noEditPoints="1"/>
            </p:cNvSpPr>
            <p:nvPr/>
          </p:nvSpPr>
          <p:spPr>
            <a:xfrm>
              <a:off x="3594" y="0"/>
              <a:ext cx="213" cy="496"/>
            </a:xfrm>
            <a:custGeom>
              <a:avLst/>
              <a:gdLst/>
              <a:ahLst/>
              <a:cxnLst/>
              <a:pathLst>
                <a:path w="213" h="496">
                  <a:moveTo>
                    <a:pt x="213" y="0"/>
                  </a:moveTo>
                  <a:lnTo>
                    <a:pt x="213" y="33"/>
                  </a:lnTo>
                  <a:lnTo>
                    <a:pt x="213" y="65"/>
                  </a:lnTo>
                  <a:lnTo>
                    <a:pt x="0" y="65"/>
                  </a:lnTo>
                  <a:lnTo>
                    <a:pt x="0" y="33"/>
                  </a:lnTo>
                  <a:lnTo>
                    <a:pt x="0" y="0"/>
                  </a:lnTo>
                  <a:lnTo>
                    <a:pt x="213" y="0"/>
                  </a:lnTo>
                  <a:close/>
                  <a:moveTo>
                    <a:pt x="213" y="90"/>
                  </a:moveTo>
                  <a:lnTo>
                    <a:pt x="213" y="293"/>
                  </a:lnTo>
                  <a:lnTo>
                    <a:pt x="213" y="496"/>
                  </a:lnTo>
                  <a:lnTo>
                    <a:pt x="0" y="496"/>
                  </a:lnTo>
                  <a:lnTo>
                    <a:pt x="0" y="293"/>
                  </a:lnTo>
                  <a:lnTo>
                    <a:pt x="0" y="90"/>
                  </a:lnTo>
                  <a:lnTo>
                    <a:pt x="213" y="9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21" name="未知"/>
            <p:cNvSpPr/>
            <p:nvPr/>
          </p:nvSpPr>
          <p:spPr>
            <a:xfrm>
              <a:off x="3847" y="0"/>
              <a:ext cx="299" cy="496"/>
            </a:xfrm>
            <a:custGeom>
              <a:avLst/>
              <a:gdLst/>
              <a:ahLst/>
              <a:cxnLst/>
              <a:pathLst>
                <a:path w="299" h="496">
                  <a:moveTo>
                    <a:pt x="299" y="0"/>
                  </a:moveTo>
                  <a:lnTo>
                    <a:pt x="299" y="63"/>
                  </a:lnTo>
                  <a:lnTo>
                    <a:pt x="284" y="63"/>
                  </a:lnTo>
                  <a:lnTo>
                    <a:pt x="270" y="63"/>
                  </a:lnTo>
                  <a:lnTo>
                    <a:pt x="258" y="63"/>
                  </a:lnTo>
                  <a:lnTo>
                    <a:pt x="248" y="64"/>
                  </a:lnTo>
                  <a:lnTo>
                    <a:pt x="240" y="64"/>
                  </a:lnTo>
                  <a:lnTo>
                    <a:pt x="233" y="65"/>
                  </a:lnTo>
                  <a:lnTo>
                    <a:pt x="228" y="65"/>
                  </a:lnTo>
                  <a:lnTo>
                    <a:pt x="224" y="66"/>
                  </a:lnTo>
                  <a:lnTo>
                    <a:pt x="219" y="69"/>
                  </a:lnTo>
                  <a:lnTo>
                    <a:pt x="215" y="73"/>
                  </a:lnTo>
                  <a:lnTo>
                    <a:pt x="213" y="79"/>
                  </a:lnTo>
                  <a:lnTo>
                    <a:pt x="212" y="86"/>
                  </a:lnTo>
                  <a:lnTo>
                    <a:pt x="212" y="93"/>
                  </a:lnTo>
                  <a:lnTo>
                    <a:pt x="212" y="99"/>
                  </a:lnTo>
                  <a:lnTo>
                    <a:pt x="299" y="99"/>
                  </a:lnTo>
                  <a:lnTo>
                    <a:pt x="299" y="132"/>
                  </a:lnTo>
                  <a:lnTo>
                    <a:pt x="299" y="164"/>
                  </a:lnTo>
                  <a:lnTo>
                    <a:pt x="275" y="164"/>
                  </a:lnTo>
                  <a:lnTo>
                    <a:pt x="250" y="164"/>
                  </a:lnTo>
                  <a:lnTo>
                    <a:pt x="250" y="330"/>
                  </a:lnTo>
                  <a:lnTo>
                    <a:pt x="250" y="496"/>
                  </a:lnTo>
                  <a:lnTo>
                    <a:pt x="146" y="496"/>
                  </a:lnTo>
                  <a:lnTo>
                    <a:pt x="42" y="496"/>
                  </a:lnTo>
                  <a:lnTo>
                    <a:pt x="42" y="330"/>
                  </a:lnTo>
                  <a:lnTo>
                    <a:pt x="42" y="164"/>
                  </a:lnTo>
                  <a:lnTo>
                    <a:pt x="0" y="164"/>
                  </a:lnTo>
                  <a:lnTo>
                    <a:pt x="0" y="132"/>
                  </a:lnTo>
                  <a:lnTo>
                    <a:pt x="0" y="99"/>
                  </a:lnTo>
                  <a:lnTo>
                    <a:pt x="42" y="99"/>
                  </a:lnTo>
                  <a:lnTo>
                    <a:pt x="42" y="81"/>
                  </a:lnTo>
                  <a:lnTo>
                    <a:pt x="43" y="66"/>
                  </a:lnTo>
                  <a:lnTo>
                    <a:pt x="45" y="54"/>
                  </a:lnTo>
                  <a:lnTo>
                    <a:pt x="47" y="46"/>
                  </a:lnTo>
                  <a:lnTo>
                    <a:pt x="50" y="39"/>
                  </a:lnTo>
                  <a:lnTo>
                    <a:pt x="55" y="33"/>
                  </a:lnTo>
                  <a:lnTo>
                    <a:pt x="62" y="27"/>
                  </a:lnTo>
                  <a:lnTo>
                    <a:pt x="70" y="21"/>
                  </a:lnTo>
                  <a:lnTo>
                    <a:pt x="80" y="16"/>
                  </a:lnTo>
                  <a:lnTo>
                    <a:pt x="92" y="12"/>
                  </a:lnTo>
                  <a:lnTo>
                    <a:pt x="105" y="8"/>
                  </a:lnTo>
                  <a:lnTo>
                    <a:pt x="121" y="5"/>
                  </a:lnTo>
                  <a:lnTo>
                    <a:pt x="130" y="4"/>
                  </a:lnTo>
                  <a:lnTo>
                    <a:pt x="140" y="3"/>
                  </a:lnTo>
                  <a:lnTo>
                    <a:pt x="151" y="2"/>
                  </a:lnTo>
                  <a:lnTo>
                    <a:pt x="163" y="1"/>
                  </a:lnTo>
                  <a:lnTo>
                    <a:pt x="176" y="1"/>
                  </a:lnTo>
                  <a:lnTo>
                    <a:pt x="191" y="0"/>
                  </a:lnTo>
                  <a:lnTo>
                    <a:pt x="206" y="0"/>
                  </a:lnTo>
                  <a:lnTo>
                    <a:pt x="223" y="0"/>
                  </a:lnTo>
                  <a:lnTo>
                    <a:pt x="261" y="0"/>
                  </a:lnTo>
                  <a:lnTo>
                    <a:pt x="299" y="0"/>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sp>
          <p:nvSpPr>
            <p:cNvPr id="51222" name="未知"/>
            <p:cNvSpPr>
              <a:spLocks noEditPoints="1"/>
            </p:cNvSpPr>
            <p:nvPr/>
          </p:nvSpPr>
          <p:spPr>
            <a:xfrm>
              <a:off x="4180" y="82"/>
              <a:ext cx="475" cy="422"/>
            </a:xfrm>
            <a:custGeom>
              <a:avLst/>
              <a:gdLst/>
              <a:ahLst/>
              <a:cxnLst/>
              <a:pathLst>
                <a:path w="475" h="422">
                  <a:moveTo>
                    <a:pt x="475" y="218"/>
                  </a:moveTo>
                  <a:lnTo>
                    <a:pt x="341" y="218"/>
                  </a:lnTo>
                  <a:lnTo>
                    <a:pt x="207" y="218"/>
                  </a:lnTo>
                  <a:lnTo>
                    <a:pt x="207" y="262"/>
                  </a:lnTo>
                  <a:lnTo>
                    <a:pt x="207" y="306"/>
                  </a:lnTo>
                  <a:lnTo>
                    <a:pt x="207" y="318"/>
                  </a:lnTo>
                  <a:lnTo>
                    <a:pt x="209" y="329"/>
                  </a:lnTo>
                  <a:lnTo>
                    <a:pt x="211" y="336"/>
                  </a:lnTo>
                  <a:lnTo>
                    <a:pt x="214" y="342"/>
                  </a:lnTo>
                  <a:lnTo>
                    <a:pt x="218" y="345"/>
                  </a:lnTo>
                  <a:lnTo>
                    <a:pt x="223" y="348"/>
                  </a:lnTo>
                  <a:lnTo>
                    <a:pt x="230" y="349"/>
                  </a:lnTo>
                  <a:lnTo>
                    <a:pt x="239" y="350"/>
                  </a:lnTo>
                  <a:lnTo>
                    <a:pt x="250" y="349"/>
                  </a:lnTo>
                  <a:lnTo>
                    <a:pt x="259" y="347"/>
                  </a:lnTo>
                  <a:lnTo>
                    <a:pt x="266" y="344"/>
                  </a:lnTo>
                  <a:lnTo>
                    <a:pt x="271" y="339"/>
                  </a:lnTo>
                  <a:lnTo>
                    <a:pt x="274" y="332"/>
                  </a:lnTo>
                  <a:lnTo>
                    <a:pt x="277" y="323"/>
                  </a:lnTo>
                  <a:lnTo>
                    <a:pt x="278" y="312"/>
                  </a:lnTo>
                  <a:lnTo>
                    <a:pt x="279" y="298"/>
                  </a:lnTo>
                  <a:lnTo>
                    <a:pt x="279" y="244"/>
                  </a:lnTo>
                  <a:lnTo>
                    <a:pt x="377" y="244"/>
                  </a:lnTo>
                  <a:lnTo>
                    <a:pt x="475" y="244"/>
                  </a:lnTo>
                  <a:lnTo>
                    <a:pt x="475" y="259"/>
                  </a:lnTo>
                  <a:lnTo>
                    <a:pt x="475" y="275"/>
                  </a:lnTo>
                  <a:lnTo>
                    <a:pt x="475" y="293"/>
                  </a:lnTo>
                  <a:lnTo>
                    <a:pt x="473" y="308"/>
                  </a:lnTo>
                  <a:lnTo>
                    <a:pt x="471" y="321"/>
                  </a:lnTo>
                  <a:lnTo>
                    <a:pt x="468" y="332"/>
                  </a:lnTo>
                  <a:lnTo>
                    <a:pt x="462" y="343"/>
                  </a:lnTo>
                  <a:lnTo>
                    <a:pt x="454" y="353"/>
                  </a:lnTo>
                  <a:lnTo>
                    <a:pt x="444" y="364"/>
                  </a:lnTo>
                  <a:lnTo>
                    <a:pt x="430" y="376"/>
                  </a:lnTo>
                  <a:lnTo>
                    <a:pt x="415" y="387"/>
                  </a:lnTo>
                  <a:lnTo>
                    <a:pt x="397" y="396"/>
                  </a:lnTo>
                  <a:lnTo>
                    <a:pt x="378" y="403"/>
                  </a:lnTo>
                  <a:lnTo>
                    <a:pt x="356" y="410"/>
                  </a:lnTo>
                  <a:lnTo>
                    <a:pt x="332" y="415"/>
                  </a:lnTo>
                  <a:lnTo>
                    <a:pt x="306" y="419"/>
                  </a:lnTo>
                  <a:lnTo>
                    <a:pt x="276" y="421"/>
                  </a:lnTo>
                  <a:lnTo>
                    <a:pt x="243" y="422"/>
                  </a:lnTo>
                  <a:lnTo>
                    <a:pt x="212" y="421"/>
                  </a:lnTo>
                  <a:lnTo>
                    <a:pt x="182" y="419"/>
                  </a:lnTo>
                  <a:lnTo>
                    <a:pt x="153" y="415"/>
                  </a:lnTo>
                  <a:lnTo>
                    <a:pt x="127" y="410"/>
                  </a:lnTo>
                  <a:lnTo>
                    <a:pt x="104" y="404"/>
                  </a:lnTo>
                  <a:lnTo>
                    <a:pt x="83" y="397"/>
                  </a:lnTo>
                  <a:lnTo>
                    <a:pt x="65" y="388"/>
                  </a:lnTo>
                  <a:lnTo>
                    <a:pt x="49" y="379"/>
                  </a:lnTo>
                  <a:lnTo>
                    <a:pt x="36" y="369"/>
                  </a:lnTo>
                  <a:lnTo>
                    <a:pt x="25" y="359"/>
                  </a:lnTo>
                  <a:lnTo>
                    <a:pt x="16" y="348"/>
                  </a:lnTo>
                  <a:lnTo>
                    <a:pt x="10" y="336"/>
                  </a:lnTo>
                  <a:lnTo>
                    <a:pt x="6" y="323"/>
                  </a:lnTo>
                  <a:lnTo>
                    <a:pt x="2" y="307"/>
                  </a:lnTo>
                  <a:lnTo>
                    <a:pt x="1" y="288"/>
                  </a:lnTo>
                  <a:lnTo>
                    <a:pt x="0" y="267"/>
                  </a:lnTo>
                  <a:lnTo>
                    <a:pt x="0" y="207"/>
                  </a:lnTo>
                  <a:lnTo>
                    <a:pt x="0" y="148"/>
                  </a:lnTo>
                  <a:lnTo>
                    <a:pt x="2" y="123"/>
                  </a:lnTo>
                  <a:lnTo>
                    <a:pt x="6" y="100"/>
                  </a:lnTo>
                  <a:lnTo>
                    <a:pt x="14" y="81"/>
                  </a:lnTo>
                  <a:lnTo>
                    <a:pt x="24" y="64"/>
                  </a:lnTo>
                  <a:lnTo>
                    <a:pt x="30" y="56"/>
                  </a:lnTo>
                  <a:lnTo>
                    <a:pt x="38" y="49"/>
                  </a:lnTo>
                  <a:lnTo>
                    <a:pt x="46" y="43"/>
                  </a:lnTo>
                  <a:lnTo>
                    <a:pt x="55" y="37"/>
                  </a:lnTo>
                  <a:lnTo>
                    <a:pt x="66" y="31"/>
                  </a:lnTo>
                  <a:lnTo>
                    <a:pt x="77" y="26"/>
                  </a:lnTo>
                  <a:lnTo>
                    <a:pt x="103" y="16"/>
                  </a:lnTo>
                  <a:lnTo>
                    <a:pt x="131" y="9"/>
                  </a:lnTo>
                  <a:lnTo>
                    <a:pt x="162" y="4"/>
                  </a:lnTo>
                  <a:lnTo>
                    <a:pt x="194" y="1"/>
                  </a:lnTo>
                  <a:lnTo>
                    <a:pt x="229" y="0"/>
                  </a:lnTo>
                  <a:lnTo>
                    <a:pt x="271" y="1"/>
                  </a:lnTo>
                  <a:lnTo>
                    <a:pt x="309" y="5"/>
                  </a:lnTo>
                  <a:lnTo>
                    <a:pt x="343" y="11"/>
                  </a:lnTo>
                  <a:lnTo>
                    <a:pt x="373" y="20"/>
                  </a:lnTo>
                  <a:lnTo>
                    <a:pt x="387" y="25"/>
                  </a:lnTo>
                  <a:lnTo>
                    <a:pt x="399" y="31"/>
                  </a:lnTo>
                  <a:lnTo>
                    <a:pt x="411" y="36"/>
                  </a:lnTo>
                  <a:lnTo>
                    <a:pt x="422" y="43"/>
                  </a:lnTo>
                  <a:lnTo>
                    <a:pt x="431" y="49"/>
                  </a:lnTo>
                  <a:lnTo>
                    <a:pt x="440" y="56"/>
                  </a:lnTo>
                  <a:lnTo>
                    <a:pt x="447" y="64"/>
                  </a:lnTo>
                  <a:lnTo>
                    <a:pt x="453" y="72"/>
                  </a:lnTo>
                  <a:lnTo>
                    <a:pt x="463" y="90"/>
                  </a:lnTo>
                  <a:lnTo>
                    <a:pt x="470" y="112"/>
                  </a:lnTo>
                  <a:lnTo>
                    <a:pt x="474" y="136"/>
                  </a:lnTo>
                  <a:lnTo>
                    <a:pt x="475" y="164"/>
                  </a:lnTo>
                  <a:lnTo>
                    <a:pt x="475" y="218"/>
                  </a:lnTo>
                  <a:close/>
                  <a:moveTo>
                    <a:pt x="267" y="152"/>
                  </a:moveTo>
                  <a:lnTo>
                    <a:pt x="267" y="122"/>
                  </a:lnTo>
                  <a:lnTo>
                    <a:pt x="267" y="108"/>
                  </a:lnTo>
                  <a:lnTo>
                    <a:pt x="266" y="96"/>
                  </a:lnTo>
                  <a:lnTo>
                    <a:pt x="264" y="87"/>
                  </a:lnTo>
                  <a:lnTo>
                    <a:pt x="262" y="81"/>
                  </a:lnTo>
                  <a:lnTo>
                    <a:pt x="258" y="77"/>
                  </a:lnTo>
                  <a:lnTo>
                    <a:pt x="254" y="74"/>
                  </a:lnTo>
                  <a:lnTo>
                    <a:pt x="247" y="73"/>
                  </a:lnTo>
                  <a:lnTo>
                    <a:pt x="239" y="72"/>
                  </a:lnTo>
                  <a:lnTo>
                    <a:pt x="229" y="73"/>
                  </a:lnTo>
                  <a:lnTo>
                    <a:pt x="221" y="74"/>
                  </a:lnTo>
                  <a:lnTo>
                    <a:pt x="216" y="77"/>
                  </a:lnTo>
                  <a:lnTo>
                    <a:pt x="212" y="80"/>
                  </a:lnTo>
                  <a:lnTo>
                    <a:pt x="210" y="85"/>
                  </a:lnTo>
                  <a:lnTo>
                    <a:pt x="208" y="94"/>
                  </a:lnTo>
                  <a:lnTo>
                    <a:pt x="207" y="106"/>
                  </a:lnTo>
                  <a:lnTo>
                    <a:pt x="207" y="122"/>
                  </a:lnTo>
                  <a:lnTo>
                    <a:pt x="207" y="152"/>
                  </a:lnTo>
                  <a:lnTo>
                    <a:pt x="267" y="152"/>
                  </a:lnTo>
                  <a:close/>
                </a:path>
              </a:pathLst>
            </a:custGeom>
            <a:solidFill>
              <a:srgbClr val="FFFF99"/>
            </a:solidFill>
            <a:ln w="19050" cap="flat" cmpd="sng">
              <a:solidFill>
                <a:srgbClr val="99CCFF"/>
              </a:solidFill>
              <a:prstDash val="solid"/>
              <a:round/>
              <a:headEnd type="none" w="med" len="med"/>
              <a:tailEnd type="none" w="med" len="med"/>
            </a:ln>
          </p:spPr>
          <p:txBody>
            <a:bodyPr/>
            <a:p>
              <a:endParaRPr lang="zh-CN" altLang="en-US"/>
            </a:p>
          </p:txBody>
        </p:sp>
      </p:grpSp>
      <p:grpSp>
        <p:nvGrpSpPr>
          <p:cNvPr id="51223" name="组合 53271"/>
          <p:cNvGrpSpPr/>
          <p:nvPr/>
        </p:nvGrpSpPr>
        <p:grpSpPr>
          <a:xfrm>
            <a:off x="0" y="1588"/>
            <a:ext cx="9142413" cy="6856412"/>
            <a:chOff x="0" y="0"/>
            <a:chExt cx="5760" cy="4320"/>
          </a:xfrm>
        </p:grpSpPr>
        <p:sp>
          <p:nvSpPr>
            <p:cNvPr id="5122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122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122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122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1228"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标题 57345"/>
          <p:cNvSpPr/>
          <p:nvPr>
            <p:ph type="title"/>
          </p:nvPr>
        </p:nvSpPr>
        <p:spPr>
          <a:xfrm>
            <a:off x="935038" y="333375"/>
            <a:ext cx="8101013" cy="863600"/>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现场</a:t>
            </a:r>
            <a:r>
              <a:rPr lang="zh-CN" altLang="en-US" sz="3600" b="1" strike="noStrike" noProof="1" dirty="0">
                <a:solidFill>
                  <a:srgbClr val="FF0000"/>
                </a:solidFill>
                <a:ea typeface="黑体" panose="02010609060101010101" pitchFamily="49" charset="-122"/>
              </a:rPr>
              <a:t>心肺复苏的重要性及必要性</a:t>
            </a:r>
            <a:endParaRPr lang="zh-CN" altLang="en-US" sz="3600" b="1" strike="noStrike" noProof="1" dirty="0">
              <a:solidFill>
                <a:srgbClr val="FF0000"/>
              </a:solidFill>
              <a:ea typeface="黑体" panose="02010609060101010101" pitchFamily="49" charset="-122"/>
            </a:endParaRPr>
          </a:p>
        </p:txBody>
      </p:sp>
      <p:sp>
        <p:nvSpPr>
          <p:cNvPr id="57347" name="内容占位符 57346"/>
          <p:cNvSpPr>
            <a:spLocks noGrp="1"/>
          </p:cNvSpPr>
          <p:nvPr>
            <p:ph idx="1"/>
          </p:nvPr>
        </p:nvSpPr>
        <p:spPr>
          <a:xfrm>
            <a:off x="577850" y="1905000"/>
            <a:ext cx="7772400" cy="4764088"/>
          </a:xfrm>
        </p:spPr>
        <p:txBody>
          <a:bodyPr lIns="92075" tIns="46038" rIns="92075" bIns="46038" anchor="t"/>
          <a:p>
            <a:pPr>
              <a:lnSpc>
                <a:spcPct val="120000"/>
              </a:lnSpc>
              <a:buNone/>
            </a:pPr>
            <a:r>
              <a:rPr lang="zh-CN" altLang="en-US" sz="2400" dirty="0"/>
              <a:t>    因为所有的意外事故和一些突发急症都发生在医院以外的地方。也就是说可能发生在家庭、工作及公共场所、旅途中等地方，但最不可发生的地方就是医院。</a:t>
            </a:r>
            <a:endParaRPr lang="zh-CN" altLang="en-US" sz="2400" dirty="0"/>
          </a:p>
          <a:p>
            <a:pPr>
              <a:lnSpc>
                <a:spcPct val="120000"/>
              </a:lnSpc>
              <a:buNone/>
            </a:pPr>
            <a:r>
              <a:rPr lang="zh-CN" altLang="en-US" sz="2400" dirty="0"/>
              <a:t>         从拔打急救电话到救护车到达现场的平均时间看：美国纽约</a:t>
            </a:r>
            <a:r>
              <a:rPr lang="en-US" altLang="x-none" sz="2400"/>
              <a:t>6-8</a:t>
            </a:r>
            <a:r>
              <a:rPr lang="zh-CN" altLang="en-US" sz="2400" dirty="0"/>
              <a:t>分钟，中国香港及首都北京市区要</a:t>
            </a:r>
            <a:r>
              <a:rPr lang="en-US" altLang="x-none" sz="2400"/>
              <a:t>10</a:t>
            </a:r>
            <a:r>
              <a:rPr lang="zh-CN" altLang="en-US" sz="2400" dirty="0"/>
              <a:t>分钟，在太原最少也得</a:t>
            </a:r>
            <a:r>
              <a:rPr lang="en-US" altLang="x-none" sz="2400"/>
              <a:t>15-20</a:t>
            </a:r>
            <a:r>
              <a:rPr lang="zh-CN" altLang="en-US" sz="2400" dirty="0"/>
              <a:t>分钟，如果到郊区或是偏远的农村那更是可想而知，怎么也在</a:t>
            </a:r>
            <a:r>
              <a:rPr lang="en-US" altLang="x-none" sz="2400"/>
              <a:t>30</a:t>
            </a:r>
            <a:r>
              <a:rPr lang="zh-CN" altLang="en-US" sz="2400" dirty="0"/>
              <a:t>分钟以上，甚至更长，那么这样就错过了最佳的抢救时间，所以说我们学习心肺复苏及创伤救护是非常有必要的</a:t>
            </a:r>
            <a:r>
              <a:rPr lang="en-US" altLang="x-none" sz="2400"/>
              <a:t>.</a:t>
            </a:r>
            <a:endParaRPr lang="zh-CN" altLang="en-US" sz="2400" dirty="0"/>
          </a:p>
        </p:txBody>
      </p:sp>
      <p:grpSp>
        <p:nvGrpSpPr>
          <p:cNvPr id="55299" name="组合 57347"/>
          <p:cNvGrpSpPr/>
          <p:nvPr/>
        </p:nvGrpSpPr>
        <p:grpSpPr>
          <a:xfrm>
            <a:off x="0" y="1588"/>
            <a:ext cx="9142413" cy="6856412"/>
            <a:chOff x="0" y="0"/>
            <a:chExt cx="5760" cy="4320"/>
          </a:xfrm>
        </p:grpSpPr>
        <p:sp>
          <p:nvSpPr>
            <p:cNvPr id="5530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530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530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530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530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7346"/>
                                        </p:tgtEl>
                                        <p:attrNameLst>
                                          <p:attrName>style.visibility</p:attrName>
                                        </p:attrNameLst>
                                      </p:cBhvr>
                                      <p:to>
                                        <p:strVal val="visible"/>
                                      </p:to>
                                    </p:set>
                                    <p:anim by="(-#ppt_w*2)" calcmode="lin" valueType="num">
                                      <p:cBhvr rctx="PPT">
                                        <p:cTn id="7" dur="500" autoRev="1" fill="hold">
                                          <p:stCondLst>
                                            <p:cond delay="0"/>
                                          </p:stCondLst>
                                        </p:cTn>
                                        <p:tgtEl>
                                          <p:spTgt spid="57346"/>
                                        </p:tgtEl>
                                        <p:attrNameLst>
                                          <p:attrName>ppt_w</p:attrName>
                                        </p:attrNameLst>
                                      </p:cBhvr>
                                    </p:anim>
                                    <p:anim by="(#ppt_w*0.50)" calcmode="lin" valueType="num">
                                      <p:cBhvr>
                                        <p:cTn id="8" dur="500" decel="50000" autoRev="1" fill="hold">
                                          <p:stCondLst>
                                            <p:cond delay="0"/>
                                          </p:stCondLst>
                                        </p:cTn>
                                        <p:tgtEl>
                                          <p:spTgt spid="57346"/>
                                        </p:tgtEl>
                                        <p:attrNameLst>
                                          <p:attrName>ppt_x</p:attrName>
                                        </p:attrNameLst>
                                      </p:cBhvr>
                                    </p:anim>
                                    <p:anim from="(-#ppt_h/2)" to="(#ppt_y)" calcmode="lin" valueType="num">
                                      <p:cBhvr>
                                        <p:cTn id="9" dur="1000" fill="hold">
                                          <p:stCondLst>
                                            <p:cond delay="0"/>
                                          </p:stCondLst>
                                        </p:cTn>
                                        <p:tgtEl>
                                          <p:spTgt spid="57346"/>
                                        </p:tgtEl>
                                        <p:attrNameLst>
                                          <p:attrName>ppt_y</p:attrName>
                                        </p:attrNameLst>
                                      </p:cBhvr>
                                    </p:anim>
                                    <p:animRot by="21600000">
                                      <p:cBhvr>
                                        <p:cTn id="10" dur="1000" fill="hold">
                                          <p:stCondLst>
                                            <p:cond delay="0"/>
                                          </p:stCondLst>
                                        </p:cTn>
                                        <p:tgtEl>
                                          <p:spTgt spid="5734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57347">
                                            <p:txEl>
                                              <p:charRg st="0" end="74"/>
                                            </p:txEl>
                                          </p:spTgt>
                                        </p:tgtEl>
                                        <p:attrNameLst>
                                          <p:attrName>style.visibility</p:attrName>
                                        </p:attrNameLst>
                                      </p:cBhvr>
                                      <p:to>
                                        <p:strVal val="visible"/>
                                      </p:to>
                                    </p:set>
                                    <p:animEffect transition="in" filter="wedge">
                                      <p:cBhvr>
                                        <p:cTn id="15" dur="2000"/>
                                        <p:tgtEl>
                                          <p:spTgt spid="57347">
                                            <p:txEl>
                                              <p:charRg st="0" end="7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57347">
                                            <p:txEl>
                                              <p:charRg st="74" end="224"/>
                                            </p:txEl>
                                          </p:spTgt>
                                        </p:tgtEl>
                                        <p:attrNameLst>
                                          <p:attrName>style.visibility</p:attrName>
                                        </p:attrNameLst>
                                      </p:cBhvr>
                                      <p:to>
                                        <p:strVal val="visible"/>
                                      </p:to>
                                    </p:set>
                                    <p:animEffect transition="in" filter="wedge">
                                      <p:cBhvr>
                                        <p:cTn id="20" dur="2000"/>
                                        <p:tgtEl>
                                          <p:spTgt spid="57347">
                                            <p:txEl>
                                              <p:charRg st="74" end="22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矩形 58369"/>
          <p:cNvSpPr>
            <a:spLocks noGrp="1"/>
          </p:cNvSpPr>
          <p:nvPr/>
        </p:nvSpPr>
        <p:spPr>
          <a:xfrm>
            <a:off x="34925" y="312738"/>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心肺复苏的适应症</a:t>
            </a:r>
            <a:endParaRPr lang="zh-CN" altLang="en-US" sz="3600" b="1" strike="noStrike" noProof="1" dirty="0">
              <a:solidFill>
                <a:srgbClr val="FF0000"/>
              </a:solidFill>
              <a:latin typeface="+mj-lt"/>
              <a:ea typeface="黑体" panose="02010609060101010101" pitchFamily="49" charset="-122"/>
              <a:cs typeface="+mj-cs"/>
            </a:endParaRPr>
          </a:p>
        </p:txBody>
      </p:sp>
      <p:sp>
        <p:nvSpPr>
          <p:cNvPr id="58371" name="矩形 58370"/>
          <p:cNvSpPr>
            <a:spLocks noGrp="1"/>
          </p:cNvSpPr>
          <p:nvPr/>
        </p:nvSpPr>
        <p:spPr>
          <a:xfrm>
            <a:off x="357188" y="1784350"/>
            <a:ext cx="822801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90000"/>
              </a:lnSpc>
              <a:buClr>
                <a:srgbClr val="FF3300"/>
              </a:buClr>
              <a:buSzPct val="70000"/>
              <a:buFont typeface="Wingdings" panose="05000000000000000000" pitchFamily="2" charset="2"/>
              <a:buChar char="l"/>
            </a:pPr>
            <a:r>
              <a:rPr lang="en-US" altLang="x-none" sz="2800" b="1" strike="noStrike" noProof="1">
                <a:solidFill>
                  <a:srgbClr val="FF3300"/>
                </a:solidFill>
                <a:effectLst>
                  <a:outerShdw blurRad="38100" dist="38100" dir="2700000">
                    <a:srgbClr val="C0C0C0"/>
                  </a:outerShdw>
                </a:effectLst>
                <a:latin typeface="Arial" panose="020B0604020202020204" pitchFamily="34" charset="0"/>
                <a:ea typeface="楷体_GB2312" pitchFamily="49" charset="-122"/>
                <a:cs typeface="+mn-cs"/>
              </a:rPr>
              <a:t>——</a:t>
            </a:r>
            <a:r>
              <a:rPr lang="en-US" altLang="x-none" sz="2800" b="1" strike="noStrike" noProof="1">
                <a:solidFill>
                  <a:srgbClr val="CC00CC"/>
                </a:solidFill>
                <a:effectLst>
                  <a:outerShdw blurRad="38100" dist="38100" dir="2700000">
                    <a:srgbClr val="C0C0C0"/>
                  </a:outerShdw>
                </a:effectLst>
                <a:latin typeface="楷体_GB2312" pitchFamily="49" charset="-122"/>
                <a:ea typeface="楷体_GB2312" pitchFamily="49" charset="-122"/>
                <a:cs typeface="+mn-cs"/>
              </a:rPr>
              <a:t> </a:t>
            </a:r>
            <a:r>
              <a:rPr lang="zh-CN" altLang="en-US" sz="28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呼吸、心跳突然停止</a:t>
            </a:r>
            <a:endParaRPr lang="zh-CN" altLang="en-US" sz="28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solidFill>
                  <a:srgbClr val="FF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心脏疾病</a:t>
            </a:r>
            <a:endParaRPr lang="zh-CN" altLang="en-US" sz="2400" b="1" strike="noStrike" noProof="1" dirty="0">
              <a:solidFill>
                <a:srgbClr val="FF00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如冠心病</a:t>
            </a:r>
            <a:endPar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非心脏疾病</a:t>
            </a:r>
            <a:endPar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脑卒中、严重休克、电解质紊乱、药物所致心律失常等</a:t>
            </a:r>
            <a:endPar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意外伤害</a:t>
            </a:r>
            <a:endPar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溺水、触电、急性中毒、窒息、严重创伤等</a:t>
            </a:r>
            <a:endPar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灾害事故</a:t>
            </a:r>
            <a:endPar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Char char="l"/>
            </a:pPr>
            <a:r>
              <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火灾、地震、爆炸等</a:t>
            </a:r>
            <a:endParaRPr lang="zh-CN" altLang="en-US" sz="24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buClr>
                <a:srgbClr val="FF3300"/>
              </a:buClr>
              <a:buSzPct val="70000"/>
              <a:buFont typeface="Wingdings" panose="05000000000000000000" pitchFamily="2" charset="2"/>
              <a:buNone/>
            </a:pPr>
            <a:r>
              <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endParaRPr lang="zh-CN" altLang="en-US" sz="2400" b="1" strike="noStrike" noProof="1" dirty="0">
              <a:solidFill>
                <a:srgbClr val="FF33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90000"/>
              </a:lnSpc>
            </a:pPr>
            <a:endParaRPr lang="zh-CN" altLang="en-US" sz="2400" strike="noStrike" noProof="1" dirty="0"/>
          </a:p>
        </p:txBody>
      </p:sp>
      <p:grpSp>
        <p:nvGrpSpPr>
          <p:cNvPr id="56323" name="组合 58371"/>
          <p:cNvGrpSpPr/>
          <p:nvPr/>
        </p:nvGrpSpPr>
        <p:grpSpPr>
          <a:xfrm>
            <a:off x="0" y="1588"/>
            <a:ext cx="9142413" cy="6856412"/>
            <a:chOff x="0" y="0"/>
            <a:chExt cx="5760" cy="4320"/>
          </a:xfrm>
        </p:grpSpPr>
        <p:sp>
          <p:nvSpPr>
            <p:cNvPr id="5632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632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632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632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632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500" decel="50000" fill="hold">
                                          <p:stCondLst>
                                            <p:cond delay="0"/>
                                          </p:stCondLst>
                                        </p:cTn>
                                        <p:tgtEl>
                                          <p:spTgt spid="583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583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8370"/>
                                        </p:tgtEl>
                                        <p:attrNameLst>
                                          <p:attrName>ppt_w</p:attrName>
                                        </p:attrNameLst>
                                      </p:cBhvr>
                                      <p:tavLst>
                                        <p:tav tm="0">
                                          <p:val>
                                            <p:strVal val="#ppt_w*.05"/>
                                          </p:val>
                                        </p:tav>
                                        <p:tav tm="100000">
                                          <p:val>
                                            <p:strVal val="#ppt_w"/>
                                          </p:val>
                                        </p:tav>
                                      </p:tavLst>
                                    </p:anim>
                                    <p:anim calcmode="lin" valueType="num">
                                      <p:cBhvr>
                                        <p:cTn id="10" dur="1000" fill="hold"/>
                                        <p:tgtEl>
                                          <p:spTgt spid="583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83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83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83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8370"/>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58371"/>
                                        </p:tgtEl>
                                        <p:attrNameLst>
                                          <p:attrName>style.visibility</p:attrName>
                                        </p:attrNameLst>
                                      </p:cBhvr>
                                      <p:to>
                                        <p:strVal val="visible"/>
                                      </p:to>
                                    </p:set>
                                    <p:anim calcmode="lin" valueType="num">
                                      <p:cBhvr>
                                        <p:cTn id="19" dur="1" fill="hold"/>
                                        <p:tgtEl>
                                          <p:spTgt spid="5837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4" name="标题 59393"/>
          <p:cNvSpPr/>
          <p:nvPr>
            <p:ph type="title"/>
          </p:nvPr>
        </p:nvSpPr>
        <p:spPr>
          <a:xfrm>
            <a:off x="866775" y="476250"/>
            <a:ext cx="7772400" cy="1143000"/>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现场心肺复苏优点</a:t>
            </a:r>
            <a:endParaRPr lang="zh-CN" altLang="en-US" sz="4000" strike="noStrike" noProof="1">
              <a:solidFill>
                <a:srgbClr val="FFFF66"/>
              </a:solidFill>
              <a:ea typeface="华文新魏" panose="02010800040101010101" pitchFamily="2" charset="-122"/>
            </a:endParaRPr>
          </a:p>
        </p:txBody>
      </p:sp>
      <p:sp>
        <p:nvSpPr>
          <p:cNvPr id="59395" name="内容占位符 59394"/>
          <p:cNvSpPr>
            <a:spLocks noGrp="1"/>
          </p:cNvSpPr>
          <p:nvPr>
            <p:ph idx="1"/>
          </p:nvPr>
        </p:nvSpPr>
        <p:spPr>
          <a:xfrm>
            <a:off x="939800" y="2711450"/>
            <a:ext cx="7415213" cy="2859088"/>
          </a:xfrm>
        </p:spPr>
        <p:txBody>
          <a:bodyPr lIns="92075" tIns="46038" rIns="92075" bIns="46038" anchor="t"/>
          <a:p>
            <a:r>
              <a:rPr lang="zh-CN" altLang="en-US" sz="2400" dirty="0"/>
              <a:t>方法简单、易学、实用、有效；</a:t>
            </a:r>
            <a:endParaRPr lang="zh-CN" altLang="en-US" sz="2400" dirty="0"/>
          </a:p>
          <a:p>
            <a:r>
              <a:rPr lang="en-US" altLang="x-none" sz="2400"/>
              <a:t>0</a:t>
            </a:r>
            <a:r>
              <a:rPr lang="zh-CN" altLang="en-US" sz="2400" dirty="0"/>
              <a:t>器械，二手一口；</a:t>
            </a:r>
            <a:endParaRPr lang="zh-CN" altLang="en-US" sz="2400" dirty="0"/>
          </a:p>
          <a:p>
            <a:r>
              <a:rPr lang="zh-CN" altLang="en-US" sz="2400" dirty="0"/>
              <a:t>可一人操作，随时随地可应用。</a:t>
            </a:r>
            <a:endParaRPr lang="zh-CN" altLang="en-US" sz="2400" dirty="0"/>
          </a:p>
          <a:p>
            <a:r>
              <a:rPr lang="zh-CN" altLang="en-US" sz="2400" dirty="0"/>
              <a:t>心肺复苏可同进行。</a:t>
            </a:r>
            <a:endParaRPr lang="zh-CN" altLang="en-US" sz="2400" dirty="0"/>
          </a:p>
        </p:txBody>
      </p:sp>
      <p:sp>
        <p:nvSpPr>
          <p:cNvPr id="57347" name="文本框 59395"/>
          <p:cNvSpPr txBox="1"/>
          <p:nvPr/>
        </p:nvSpPr>
        <p:spPr>
          <a:xfrm>
            <a:off x="5514975" y="2914650"/>
            <a:ext cx="3352800" cy="396875"/>
          </a:xfrm>
          <a:prstGeom prst="rect">
            <a:avLst/>
          </a:prstGeom>
          <a:noFill/>
          <a:ln w="9525">
            <a:noFill/>
          </a:ln>
        </p:spPr>
        <p:txBody>
          <a:bodyPr anchor="t">
            <a:spAutoFit/>
          </a:bodyPr>
          <a:p>
            <a:pPr algn="ctr">
              <a:spcBef>
                <a:spcPct val="50000"/>
              </a:spcBef>
              <a:buClr>
                <a:srgbClr val="00FF00"/>
              </a:buClr>
              <a:buSzPct val="75000"/>
              <a:buFont typeface="Wingdings" panose="05000000000000000000" pitchFamily="2" charset="2"/>
              <a:buChar char="Ø"/>
            </a:pPr>
            <a:endParaRPr lang="zh-CN" altLang="en-US" sz="2000" dirty="0">
              <a:latin typeface="Arial" panose="020B0604020202020204" pitchFamily="34" charset="0"/>
              <a:ea typeface="宋体" panose="02010600030101010101" pitchFamily="2" charset="-122"/>
            </a:endParaRPr>
          </a:p>
        </p:txBody>
      </p:sp>
      <p:pic>
        <p:nvPicPr>
          <p:cNvPr id="59397" name="图片 59396" descr="z-zzi28"/>
          <p:cNvPicPr>
            <a:picLocks noChangeAspect="1"/>
          </p:cNvPicPr>
          <p:nvPr/>
        </p:nvPicPr>
        <p:blipFill>
          <a:blip r:embed="rId1"/>
          <a:stretch>
            <a:fillRect/>
          </a:stretch>
        </p:blipFill>
        <p:spPr>
          <a:xfrm>
            <a:off x="5832475" y="2668588"/>
            <a:ext cx="3311525" cy="2368550"/>
          </a:xfrm>
          <a:prstGeom prst="rect">
            <a:avLst/>
          </a:prstGeom>
          <a:noFill/>
          <a:ln w="9525">
            <a:noFill/>
          </a:ln>
        </p:spPr>
      </p:pic>
      <p:grpSp>
        <p:nvGrpSpPr>
          <p:cNvPr id="57349" name="组合 59397"/>
          <p:cNvGrpSpPr/>
          <p:nvPr/>
        </p:nvGrpSpPr>
        <p:grpSpPr>
          <a:xfrm>
            <a:off x="0" y="1588"/>
            <a:ext cx="9142413" cy="6856412"/>
            <a:chOff x="0" y="0"/>
            <a:chExt cx="5760" cy="4320"/>
          </a:xfrm>
        </p:grpSpPr>
        <p:sp>
          <p:nvSpPr>
            <p:cNvPr id="5735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735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735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735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7354"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decel="50000" fill="hold">
                                          <p:stCondLst>
                                            <p:cond delay="0"/>
                                          </p:stCondLst>
                                        </p:cTn>
                                        <p:tgtEl>
                                          <p:spTgt spid="593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593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9394"/>
                                        </p:tgtEl>
                                        <p:attrNameLst>
                                          <p:attrName>ppt_w</p:attrName>
                                        </p:attrNameLst>
                                      </p:cBhvr>
                                      <p:tavLst>
                                        <p:tav tm="0">
                                          <p:val>
                                            <p:strVal val="#ppt_w*.05"/>
                                          </p:val>
                                        </p:tav>
                                        <p:tav tm="100000">
                                          <p:val>
                                            <p:strVal val="#ppt_w"/>
                                          </p:val>
                                        </p:tav>
                                      </p:tavLst>
                                    </p:anim>
                                    <p:anim calcmode="lin" valueType="num">
                                      <p:cBhvr>
                                        <p:cTn id="10" dur="1000" fill="hold"/>
                                        <p:tgtEl>
                                          <p:spTgt spid="593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93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93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93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939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9395">
                                            <p:txEl>
                                              <p:charRg st="0" end="15"/>
                                            </p:txEl>
                                          </p:spTgt>
                                        </p:tgtEl>
                                        <p:attrNameLst>
                                          <p:attrName>style.visibility</p:attrName>
                                        </p:attrNameLst>
                                      </p:cBhvr>
                                      <p:to>
                                        <p:strVal val="visible"/>
                                      </p:to>
                                    </p:set>
                                    <p:animEffect transition="in" filter="wedge">
                                      <p:cBhvr>
                                        <p:cTn id="19" dur="2000"/>
                                        <p:tgtEl>
                                          <p:spTgt spid="59395">
                                            <p:txEl>
                                              <p:charRg st="0" end="1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59395">
                                            <p:txEl>
                                              <p:charRg st="15" end="25"/>
                                            </p:txEl>
                                          </p:spTgt>
                                        </p:tgtEl>
                                        <p:attrNameLst>
                                          <p:attrName>style.visibility</p:attrName>
                                        </p:attrNameLst>
                                      </p:cBhvr>
                                      <p:to>
                                        <p:strVal val="visible"/>
                                      </p:to>
                                    </p:set>
                                    <p:animEffect transition="in" filter="wedge">
                                      <p:cBhvr>
                                        <p:cTn id="24" dur="2000"/>
                                        <p:tgtEl>
                                          <p:spTgt spid="59395">
                                            <p:txEl>
                                              <p:charRg st="15" end="2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59395">
                                            <p:txEl>
                                              <p:charRg st="25" end="40"/>
                                            </p:txEl>
                                          </p:spTgt>
                                        </p:tgtEl>
                                        <p:attrNameLst>
                                          <p:attrName>style.visibility</p:attrName>
                                        </p:attrNameLst>
                                      </p:cBhvr>
                                      <p:to>
                                        <p:strVal val="visible"/>
                                      </p:to>
                                    </p:set>
                                    <p:animEffect transition="in" filter="wedge">
                                      <p:cBhvr>
                                        <p:cTn id="29" dur="2000"/>
                                        <p:tgtEl>
                                          <p:spTgt spid="59395">
                                            <p:txEl>
                                              <p:charRg st="25" end="4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59395">
                                            <p:txEl>
                                              <p:charRg st="40" end="50"/>
                                            </p:txEl>
                                          </p:spTgt>
                                        </p:tgtEl>
                                        <p:attrNameLst>
                                          <p:attrName>style.visibility</p:attrName>
                                        </p:attrNameLst>
                                      </p:cBhvr>
                                      <p:to>
                                        <p:strVal val="visible"/>
                                      </p:to>
                                    </p:set>
                                    <p:animEffect transition="in" filter="wedge">
                                      <p:cBhvr>
                                        <p:cTn id="34" dur="2000"/>
                                        <p:tgtEl>
                                          <p:spTgt spid="59395">
                                            <p:txEl>
                                              <p:charRg st="40" end="5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4" presetClass="entr" presetSubtype="0" fill="hold" nodeType="clickEffect">
                                  <p:stCondLst>
                                    <p:cond delay="0"/>
                                  </p:stCondLst>
                                  <p:childTnLst>
                                    <p:set>
                                      <p:cBhvr>
                                        <p:cTn id="38" dur="1" fill="hold">
                                          <p:stCondLst>
                                            <p:cond delay="0"/>
                                          </p:stCondLst>
                                        </p:cTn>
                                        <p:tgtEl>
                                          <p:spTgt spid="59397"/>
                                        </p:tgtEl>
                                        <p:attrNameLst>
                                          <p:attrName>style.visibility</p:attrName>
                                        </p:attrNameLst>
                                      </p:cBhvr>
                                      <p:to>
                                        <p:strVal val="visible"/>
                                      </p:to>
                                    </p:set>
                                    <p:anim calcmode="lin" valueType="num">
                                      <p:cBhvr>
                                        <p:cTn id="39" dur="1" fill="hold"/>
                                        <p:tgtEl>
                                          <p:spTgt spid="5939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3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标题 60417"/>
          <p:cNvSpPr/>
          <p:nvPr>
            <p:ph type="title"/>
          </p:nvPr>
        </p:nvSpPr>
        <p:spPr>
          <a:xfrm>
            <a:off x="865188" y="371475"/>
            <a:ext cx="7772400" cy="1143000"/>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复 苏 的 目的</a:t>
            </a:r>
            <a:endParaRPr lang="zh-CN" altLang="en-US" sz="6600" strike="noStrike" noProof="1">
              <a:solidFill>
                <a:srgbClr val="FFFF00"/>
              </a:solidFill>
              <a:ea typeface="华文新魏" panose="02010800040101010101" pitchFamily="2" charset="-122"/>
            </a:endParaRPr>
          </a:p>
        </p:txBody>
      </p:sp>
      <p:sp>
        <p:nvSpPr>
          <p:cNvPr id="60419" name="内容占位符 60418"/>
          <p:cNvSpPr>
            <a:spLocks noGrp="1"/>
          </p:cNvSpPr>
          <p:nvPr>
            <p:ph idx="1"/>
          </p:nvPr>
        </p:nvSpPr>
        <p:spPr>
          <a:xfrm>
            <a:off x="503238" y="1916113"/>
            <a:ext cx="8569325" cy="4392612"/>
          </a:xfrm>
        </p:spPr>
        <p:txBody>
          <a:bodyPr lIns="92075" tIns="46038" rIns="92075" bIns="46038" anchor="t"/>
          <a:p>
            <a:pPr>
              <a:lnSpc>
                <a:spcPct val="110000"/>
              </a:lnSpc>
              <a:buNone/>
            </a:pPr>
            <a:r>
              <a:rPr lang="zh-CN" altLang="en-US" sz="4400" b="1">
                <a:latin typeface="隶书" panose="02010509060101010101" pitchFamily="49" charset="-122"/>
                <a:ea typeface="隶书" panose="02010509060101010101" pitchFamily="49" charset="-122"/>
              </a:rPr>
              <a:t> </a:t>
            </a:r>
            <a:r>
              <a:rPr lang="zh-CN" altLang="en-US" sz="4400" b="1">
                <a:solidFill>
                  <a:srgbClr val="66FF33"/>
                </a:solidFill>
                <a:latin typeface="隶书" panose="02010509060101010101" pitchFamily="49" charset="-122"/>
                <a:ea typeface="隶书" panose="02010509060101010101" pitchFamily="49" charset="-122"/>
              </a:rPr>
              <a:t>迅速建立有效的循环和呼吸           恢复全身血氧供应</a:t>
            </a:r>
            <a:endParaRPr lang="zh-CN" altLang="en-US" sz="4400" b="1">
              <a:solidFill>
                <a:srgbClr val="66FF33"/>
              </a:solidFill>
              <a:latin typeface="隶书" panose="02010509060101010101" pitchFamily="49" charset="-122"/>
              <a:ea typeface="隶书" panose="02010509060101010101" pitchFamily="49" charset="-122"/>
            </a:endParaRPr>
          </a:p>
          <a:p>
            <a:pPr>
              <a:lnSpc>
                <a:spcPct val="110000"/>
              </a:lnSpc>
              <a:buNone/>
            </a:pPr>
            <a:r>
              <a:rPr lang="zh-CN" altLang="en-US" sz="4400" b="1">
                <a:solidFill>
                  <a:srgbClr val="66FF33"/>
                </a:solidFill>
                <a:latin typeface="隶书" panose="02010509060101010101" pitchFamily="49" charset="-122"/>
                <a:ea typeface="隶书" panose="02010509060101010101" pitchFamily="49" charset="-122"/>
              </a:rPr>
              <a:t> 防止加重脑缺氧</a:t>
            </a:r>
            <a:endParaRPr lang="zh-CN" altLang="en-US" sz="4400" b="1">
              <a:solidFill>
                <a:srgbClr val="66FF33"/>
              </a:solidFill>
              <a:latin typeface="隶书" panose="02010509060101010101" pitchFamily="49" charset="-122"/>
              <a:ea typeface="隶书" panose="02010509060101010101" pitchFamily="49" charset="-122"/>
            </a:endParaRPr>
          </a:p>
          <a:p>
            <a:pPr>
              <a:lnSpc>
                <a:spcPct val="110000"/>
              </a:lnSpc>
              <a:buNone/>
            </a:pPr>
            <a:r>
              <a:rPr lang="zh-CN" altLang="en-US" sz="4400" b="1">
                <a:solidFill>
                  <a:srgbClr val="66FF33"/>
                </a:solidFill>
                <a:latin typeface="隶书" panose="02010509060101010101" pitchFamily="49" charset="-122"/>
                <a:ea typeface="隶书" panose="02010509060101010101" pitchFamily="49" charset="-122"/>
              </a:rPr>
              <a:t> 促进脑功能的恢复</a:t>
            </a:r>
            <a:endParaRPr lang="zh-CN" altLang="en-US" sz="4400" b="1">
              <a:solidFill>
                <a:srgbClr val="66FF33"/>
              </a:solidFill>
              <a:latin typeface="隶书" panose="02010509060101010101" pitchFamily="49" charset="-122"/>
              <a:ea typeface="隶书" panose="02010509060101010101" pitchFamily="49" charset="-122"/>
            </a:endParaRPr>
          </a:p>
          <a:p>
            <a:pPr>
              <a:lnSpc>
                <a:spcPct val="110000"/>
              </a:lnSpc>
              <a:buNone/>
            </a:pPr>
            <a:r>
              <a:rPr lang="zh-CN" altLang="en-US" sz="4400" b="1">
                <a:solidFill>
                  <a:srgbClr val="66FF33"/>
                </a:solidFill>
                <a:latin typeface="隶书" panose="02010509060101010101" pitchFamily="49" charset="-122"/>
                <a:ea typeface="隶书" panose="02010509060101010101" pitchFamily="49" charset="-122"/>
              </a:rPr>
              <a:t> 挽救生命</a:t>
            </a:r>
            <a:endParaRPr lang="zh-CN" altLang="en-US" sz="4400" b="1">
              <a:solidFill>
                <a:srgbClr val="66FF33"/>
              </a:solidFill>
              <a:latin typeface="隶书" panose="02010509060101010101" pitchFamily="49" charset="-122"/>
              <a:ea typeface="隶书" panose="02010509060101010101" pitchFamily="49" charset="-122"/>
            </a:endParaRPr>
          </a:p>
        </p:txBody>
      </p:sp>
      <p:sp>
        <p:nvSpPr>
          <p:cNvPr id="60420" name="矩形 60419"/>
          <p:cNvSpPr/>
          <p:nvPr/>
        </p:nvSpPr>
        <p:spPr>
          <a:xfrm>
            <a:off x="7056438" y="763588"/>
            <a:ext cx="935038" cy="519113"/>
          </a:xfrm>
          <a:prstGeom prst="rect">
            <a:avLst/>
          </a:prstGeom>
          <a:noFill/>
          <a:ln w="9525">
            <a:noFill/>
          </a:ln>
        </p:spPr>
        <p:txBody>
          <a:bodyPr wrap="none" anchor="t">
            <a:spAutoFit/>
          </a:bodyPr>
          <a:p>
            <a:pPr algn="ctr" fontAlgn="base"/>
            <a:r>
              <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cs typeface="+mn-cs"/>
              </a:rPr>
              <a:t>CPR</a:t>
            </a:r>
            <a:endParaRPr lang="en-US" altLang="x-none" sz="2800" b="1" i="1" strike="noStrike" noProof="1">
              <a:solidFill>
                <a:srgbClr val="66FFFF"/>
              </a:solidFill>
              <a:effectLst>
                <a:outerShdw blurRad="38100" dist="38100" dir="2700000">
                  <a:srgbClr val="C0C0C0"/>
                </a:outerShdw>
              </a:effectLst>
              <a:latin typeface="Arial" panose="020B0604020202020204" pitchFamily="34" charset="0"/>
              <a:ea typeface="隶书" panose="02010509060101010101" pitchFamily="49" charset="-122"/>
            </a:endParaRPr>
          </a:p>
        </p:txBody>
      </p:sp>
      <p:pic>
        <p:nvPicPr>
          <p:cNvPr id="58372" name="图片 60420"/>
          <p:cNvPicPr>
            <a:picLocks noChangeAspect="1"/>
          </p:cNvPicPr>
          <p:nvPr/>
        </p:nvPicPr>
        <p:blipFill>
          <a:blip r:embed="rId1"/>
          <a:stretch>
            <a:fillRect/>
          </a:stretch>
        </p:blipFill>
        <p:spPr>
          <a:xfrm>
            <a:off x="8135938" y="835025"/>
            <a:ext cx="406400" cy="387350"/>
          </a:xfrm>
          <a:prstGeom prst="rect">
            <a:avLst/>
          </a:prstGeom>
          <a:noFill/>
          <a:ln w="9525">
            <a:noFill/>
          </a:ln>
        </p:spPr>
      </p:pic>
      <p:pic>
        <p:nvPicPr>
          <p:cNvPr id="58373" name="图片 60421" descr="BD06602_"/>
          <p:cNvPicPr>
            <a:picLocks noChangeAspect="1"/>
          </p:cNvPicPr>
          <p:nvPr/>
        </p:nvPicPr>
        <p:blipFill>
          <a:blip r:embed="rId2"/>
          <a:stretch>
            <a:fillRect/>
          </a:stretch>
        </p:blipFill>
        <p:spPr>
          <a:xfrm>
            <a:off x="5256213" y="2779713"/>
            <a:ext cx="3887787" cy="2736850"/>
          </a:xfrm>
          <a:prstGeom prst="rect">
            <a:avLst/>
          </a:prstGeom>
          <a:noFill/>
          <a:ln w="9525">
            <a:noFill/>
          </a:ln>
          <a:effectLst>
            <a:outerShdw dist="107763" dir="2699999" algn="ctr" rotWithShape="0">
              <a:schemeClr val="bg2"/>
            </a:outerShdw>
          </a:effectLst>
        </p:spPr>
      </p:pic>
      <p:grpSp>
        <p:nvGrpSpPr>
          <p:cNvPr id="58374" name="组合 60422"/>
          <p:cNvGrpSpPr/>
          <p:nvPr/>
        </p:nvGrpSpPr>
        <p:grpSpPr>
          <a:xfrm>
            <a:off x="0" y="-271462"/>
            <a:ext cx="9142413" cy="6854825"/>
            <a:chOff x="0" y="0"/>
            <a:chExt cx="5760" cy="4320"/>
          </a:xfrm>
        </p:grpSpPr>
        <p:sp>
          <p:nvSpPr>
            <p:cNvPr id="5837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837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837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837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8379"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arn(outHorizontal)">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0419">
                                            <p:txEl>
                                              <p:charRg st="0" end="33"/>
                                            </p:txEl>
                                          </p:spTgt>
                                        </p:tgtEl>
                                        <p:attrNameLst>
                                          <p:attrName>style.visibility</p:attrName>
                                        </p:attrNameLst>
                                      </p:cBhvr>
                                      <p:to>
                                        <p:strVal val="visible"/>
                                      </p:to>
                                    </p:set>
                                    <p:anim calcmode="lin" valueType="num">
                                      <p:cBhvr>
                                        <p:cTn id="12" dur="1000" fill="hold"/>
                                        <p:tgtEl>
                                          <p:spTgt spid="60419">
                                            <p:txEl>
                                              <p:charRg st="0" end="33"/>
                                            </p:txEl>
                                          </p:spTgt>
                                        </p:tgtEl>
                                        <p:attrNameLst>
                                          <p:attrName>ppt_w</p:attrName>
                                        </p:attrNameLst>
                                      </p:cBhvr>
                                      <p:tavLst>
                                        <p:tav tm="0">
                                          <p:val>
                                            <p:fltVal val="0.000000"/>
                                          </p:val>
                                        </p:tav>
                                        <p:tav tm="100000">
                                          <p:val>
                                            <p:strVal val="#ppt_w"/>
                                          </p:val>
                                        </p:tav>
                                      </p:tavLst>
                                    </p:anim>
                                    <p:anim calcmode="lin" valueType="num">
                                      <p:cBhvr>
                                        <p:cTn id="13" dur="1000" fill="hold"/>
                                        <p:tgtEl>
                                          <p:spTgt spid="60419">
                                            <p:txEl>
                                              <p:charRg st="0" end="33"/>
                                            </p:txEl>
                                          </p:spTgt>
                                        </p:tgtEl>
                                        <p:attrNameLst>
                                          <p:attrName>ppt_h</p:attrName>
                                        </p:attrNameLst>
                                      </p:cBhvr>
                                      <p:tavLst>
                                        <p:tav tm="0">
                                          <p:val>
                                            <p:fltVal val="0.000000"/>
                                          </p:val>
                                        </p:tav>
                                        <p:tav tm="100000">
                                          <p:val>
                                            <p:strVal val="#ppt_h"/>
                                          </p:val>
                                        </p:tav>
                                      </p:tavLst>
                                    </p:anim>
                                    <p:anim calcmode="lin" valueType="num">
                                      <p:cBhvr>
                                        <p:cTn id="14" dur="1000" fill="hold"/>
                                        <p:tgtEl>
                                          <p:spTgt spid="60419">
                                            <p:txEl>
                                              <p:charRg st="0" end="33"/>
                                            </p:txEl>
                                          </p:spTgt>
                                        </p:tgtEl>
                                        <p:attrNameLst>
                                          <p:attrName>ppt_x</p:attrName>
                                        </p:attrNameLst>
                                      </p:cBhvr>
                                      <p:tavLst>
                                        <p:tav tm="0" fmla="#ppt_x+(cos(-2*pi*(1-$))*-#ppt_x-sin(-2*pi*(1-$))*(1-#ppt_y))*(1-$)">
                                          <p:val>
                                            <p:fltVal val="0.000000"/>
                                          </p:val>
                                        </p:tav>
                                        <p:tav tm="100000">
                                          <p:val>
                                            <p:fltVal val="1.000000"/>
                                          </p:val>
                                        </p:tav>
                                      </p:tavLst>
                                    </p:anim>
                                    <p:anim calcmode="lin" valueType="num">
                                      <p:cBhvr>
                                        <p:cTn id="15" dur="1000" fill="hold"/>
                                        <p:tgtEl>
                                          <p:spTgt spid="60419">
                                            <p:txEl>
                                              <p:charRg st="0" end="33"/>
                                            </p:txEl>
                                          </p:spTgt>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60419">
                                            <p:txEl>
                                              <p:charRg st="33" end="42"/>
                                            </p:txEl>
                                          </p:spTgt>
                                        </p:tgtEl>
                                        <p:attrNameLst>
                                          <p:attrName>style.visibility</p:attrName>
                                        </p:attrNameLst>
                                      </p:cBhvr>
                                      <p:to>
                                        <p:strVal val="visible"/>
                                      </p:to>
                                    </p:set>
                                    <p:anim calcmode="lin" valueType="num">
                                      <p:cBhvr>
                                        <p:cTn id="20" dur="1000" fill="hold"/>
                                        <p:tgtEl>
                                          <p:spTgt spid="60419">
                                            <p:txEl>
                                              <p:charRg st="33" end="42"/>
                                            </p:txEl>
                                          </p:spTgt>
                                        </p:tgtEl>
                                        <p:attrNameLst>
                                          <p:attrName>ppt_w</p:attrName>
                                        </p:attrNameLst>
                                      </p:cBhvr>
                                      <p:tavLst>
                                        <p:tav tm="0">
                                          <p:val>
                                            <p:fltVal val="0.000000"/>
                                          </p:val>
                                        </p:tav>
                                        <p:tav tm="100000">
                                          <p:val>
                                            <p:strVal val="#ppt_w"/>
                                          </p:val>
                                        </p:tav>
                                      </p:tavLst>
                                    </p:anim>
                                    <p:anim calcmode="lin" valueType="num">
                                      <p:cBhvr>
                                        <p:cTn id="21" dur="1000" fill="hold"/>
                                        <p:tgtEl>
                                          <p:spTgt spid="60419">
                                            <p:txEl>
                                              <p:charRg st="33" end="42"/>
                                            </p:txEl>
                                          </p:spTgt>
                                        </p:tgtEl>
                                        <p:attrNameLst>
                                          <p:attrName>ppt_h</p:attrName>
                                        </p:attrNameLst>
                                      </p:cBhvr>
                                      <p:tavLst>
                                        <p:tav tm="0">
                                          <p:val>
                                            <p:fltVal val="0.000000"/>
                                          </p:val>
                                        </p:tav>
                                        <p:tav tm="100000">
                                          <p:val>
                                            <p:strVal val="#ppt_h"/>
                                          </p:val>
                                        </p:tav>
                                      </p:tavLst>
                                    </p:anim>
                                    <p:anim calcmode="lin" valueType="num">
                                      <p:cBhvr>
                                        <p:cTn id="22" dur="1000" fill="hold"/>
                                        <p:tgtEl>
                                          <p:spTgt spid="60419">
                                            <p:txEl>
                                              <p:charRg st="33" end="42"/>
                                            </p:txEl>
                                          </p:spTgt>
                                        </p:tgtEl>
                                        <p:attrNameLst>
                                          <p:attrName>ppt_x</p:attrName>
                                        </p:attrNameLst>
                                      </p:cBhvr>
                                      <p:tavLst>
                                        <p:tav tm="0" fmla="#ppt_x+(cos(-2*pi*(1-$))*-#ppt_x-sin(-2*pi*(1-$))*(1-#ppt_y))*(1-$)">
                                          <p:val>
                                            <p:fltVal val="0.000000"/>
                                          </p:val>
                                        </p:tav>
                                        <p:tav tm="100000">
                                          <p:val>
                                            <p:fltVal val="1.000000"/>
                                          </p:val>
                                        </p:tav>
                                      </p:tavLst>
                                    </p:anim>
                                    <p:anim calcmode="lin" valueType="num">
                                      <p:cBhvr>
                                        <p:cTn id="23" dur="1000" fill="hold"/>
                                        <p:tgtEl>
                                          <p:spTgt spid="60419">
                                            <p:txEl>
                                              <p:charRg st="33" end="42"/>
                                            </p:txEl>
                                          </p:spTgt>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60419">
                                            <p:txEl>
                                              <p:charRg st="42" end="52"/>
                                            </p:txEl>
                                          </p:spTgt>
                                        </p:tgtEl>
                                        <p:attrNameLst>
                                          <p:attrName>style.visibility</p:attrName>
                                        </p:attrNameLst>
                                      </p:cBhvr>
                                      <p:to>
                                        <p:strVal val="visible"/>
                                      </p:to>
                                    </p:set>
                                    <p:anim calcmode="lin" valueType="num">
                                      <p:cBhvr>
                                        <p:cTn id="28" dur="1000" fill="hold"/>
                                        <p:tgtEl>
                                          <p:spTgt spid="60419">
                                            <p:txEl>
                                              <p:charRg st="42" end="52"/>
                                            </p:txEl>
                                          </p:spTgt>
                                        </p:tgtEl>
                                        <p:attrNameLst>
                                          <p:attrName>ppt_w</p:attrName>
                                        </p:attrNameLst>
                                      </p:cBhvr>
                                      <p:tavLst>
                                        <p:tav tm="0">
                                          <p:val>
                                            <p:fltVal val="0.000000"/>
                                          </p:val>
                                        </p:tav>
                                        <p:tav tm="100000">
                                          <p:val>
                                            <p:strVal val="#ppt_w"/>
                                          </p:val>
                                        </p:tav>
                                      </p:tavLst>
                                    </p:anim>
                                    <p:anim calcmode="lin" valueType="num">
                                      <p:cBhvr>
                                        <p:cTn id="29" dur="1000" fill="hold"/>
                                        <p:tgtEl>
                                          <p:spTgt spid="60419">
                                            <p:txEl>
                                              <p:charRg st="42" end="52"/>
                                            </p:txEl>
                                          </p:spTgt>
                                        </p:tgtEl>
                                        <p:attrNameLst>
                                          <p:attrName>ppt_h</p:attrName>
                                        </p:attrNameLst>
                                      </p:cBhvr>
                                      <p:tavLst>
                                        <p:tav tm="0">
                                          <p:val>
                                            <p:fltVal val="0.000000"/>
                                          </p:val>
                                        </p:tav>
                                        <p:tav tm="100000">
                                          <p:val>
                                            <p:strVal val="#ppt_h"/>
                                          </p:val>
                                        </p:tav>
                                      </p:tavLst>
                                    </p:anim>
                                    <p:anim calcmode="lin" valueType="num">
                                      <p:cBhvr>
                                        <p:cTn id="30" dur="1000" fill="hold"/>
                                        <p:tgtEl>
                                          <p:spTgt spid="60419">
                                            <p:txEl>
                                              <p:charRg st="42" end="52"/>
                                            </p:txEl>
                                          </p:spTgt>
                                        </p:tgtEl>
                                        <p:attrNameLst>
                                          <p:attrName>ppt_x</p:attrName>
                                        </p:attrNameLst>
                                      </p:cBhvr>
                                      <p:tavLst>
                                        <p:tav tm="0" fmla="#ppt_x+(cos(-2*pi*(1-$))*-#ppt_x-sin(-2*pi*(1-$))*(1-#ppt_y))*(1-$)">
                                          <p:val>
                                            <p:fltVal val="0.000000"/>
                                          </p:val>
                                        </p:tav>
                                        <p:tav tm="100000">
                                          <p:val>
                                            <p:fltVal val="1.000000"/>
                                          </p:val>
                                        </p:tav>
                                      </p:tavLst>
                                    </p:anim>
                                    <p:anim calcmode="lin" valueType="num">
                                      <p:cBhvr>
                                        <p:cTn id="31" dur="1000" fill="hold"/>
                                        <p:tgtEl>
                                          <p:spTgt spid="60419">
                                            <p:txEl>
                                              <p:charRg st="42" end="52"/>
                                            </p:txEl>
                                          </p:spTgt>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60419">
                                            <p:txEl>
                                              <p:charRg st="52" end="58"/>
                                            </p:txEl>
                                          </p:spTgt>
                                        </p:tgtEl>
                                        <p:attrNameLst>
                                          <p:attrName>style.visibility</p:attrName>
                                        </p:attrNameLst>
                                      </p:cBhvr>
                                      <p:to>
                                        <p:strVal val="visible"/>
                                      </p:to>
                                    </p:set>
                                    <p:anim calcmode="lin" valueType="num">
                                      <p:cBhvr>
                                        <p:cTn id="36" dur="1000" fill="hold"/>
                                        <p:tgtEl>
                                          <p:spTgt spid="60419">
                                            <p:txEl>
                                              <p:charRg st="52" end="58"/>
                                            </p:txEl>
                                          </p:spTgt>
                                        </p:tgtEl>
                                        <p:attrNameLst>
                                          <p:attrName>ppt_w</p:attrName>
                                        </p:attrNameLst>
                                      </p:cBhvr>
                                      <p:tavLst>
                                        <p:tav tm="0">
                                          <p:val>
                                            <p:fltVal val="0.000000"/>
                                          </p:val>
                                        </p:tav>
                                        <p:tav tm="100000">
                                          <p:val>
                                            <p:strVal val="#ppt_w"/>
                                          </p:val>
                                        </p:tav>
                                      </p:tavLst>
                                    </p:anim>
                                    <p:anim calcmode="lin" valueType="num">
                                      <p:cBhvr>
                                        <p:cTn id="37" dur="1000" fill="hold"/>
                                        <p:tgtEl>
                                          <p:spTgt spid="60419">
                                            <p:txEl>
                                              <p:charRg st="52" end="58"/>
                                            </p:txEl>
                                          </p:spTgt>
                                        </p:tgtEl>
                                        <p:attrNameLst>
                                          <p:attrName>ppt_h</p:attrName>
                                        </p:attrNameLst>
                                      </p:cBhvr>
                                      <p:tavLst>
                                        <p:tav tm="0">
                                          <p:val>
                                            <p:fltVal val="0.000000"/>
                                          </p:val>
                                        </p:tav>
                                        <p:tav tm="100000">
                                          <p:val>
                                            <p:strVal val="#ppt_h"/>
                                          </p:val>
                                        </p:tav>
                                      </p:tavLst>
                                    </p:anim>
                                    <p:anim calcmode="lin" valueType="num">
                                      <p:cBhvr>
                                        <p:cTn id="38" dur="1000" fill="hold"/>
                                        <p:tgtEl>
                                          <p:spTgt spid="60419">
                                            <p:txEl>
                                              <p:charRg st="52" end="58"/>
                                            </p:txEl>
                                          </p:spTgt>
                                        </p:tgtEl>
                                        <p:attrNameLst>
                                          <p:attrName>ppt_x</p:attrName>
                                        </p:attrNameLst>
                                      </p:cBhvr>
                                      <p:tavLst>
                                        <p:tav tm="0" fmla="#ppt_x+(cos(-2*pi*(1-$))*-#ppt_x-sin(-2*pi*(1-$))*(1-#ppt_y))*(1-$)">
                                          <p:val>
                                            <p:fltVal val="0.000000"/>
                                          </p:val>
                                        </p:tav>
                                        <p:tav tm="100000">
                                          <p:val>
                                            <p:fltVal val="1.000000"/>
                                          </p:val>
                                        </p:tav>
                                      </p:tavLst>
                                    </p:anim>
                                    <p:anim calcmode="lin" valueType="num">
                                      <p:cBhvr>
                                        <p:cTn id="39" dur="1000" fill="hold"/>
                                        <p:tgtEl>
                                          <p:spTgt spid="60419">
                                            <p:txEl>
                                              <p:charRg st="52" end="58"/>
                                            </p:txEl>
                                          </p:spTgt>
                                        </p:tgtEl>
                                        <p:attrNameLst>
                                          <p:attrName>ppt_y</p:attrName>
                                        </p:attrNameLst>
                                      </p:cBhvr>
                                      <p:tavLst>
                                        <p:tav tm="0" fmla="#ppt_y+(sin(-2*pi*(1-$))*-#ppt_x+cos(-2*pi*(1-$))*(1-#ppt_y))*(1-$)">
                                          <p:val>
                                            <p:fltVal val="0.000000"/>
                                          </p:val>
                                        </p:tav>
                                        <p:tav tm="100000">
                                          <p:val>
                                            <p:fltVal val="1.000000"/>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1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2" name="矩形 61441"/>
          <p:cNvSpPr>
            <a:spLocks noGrp="1"/>
          </p:cNvSpPr>
          <p:nvPr/>
        </p:nvSpPr>
        <p:spPr>
          <a:xfrm>
            <a:off x="1258888" y="908050"/>
            <a:ext cx="7239000" cy="3529013"/>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defTabSz="0" fontAlgn="base">
              <a:spcBef>
                <a:spcPts val="135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2800" strike="noStrike" noProof="1">
                <a:latin typeface="Arial" panose="020B0604020202020204" pitchFamily="34" charset="0"/>
                <a:ea typeface="宋体" panose="02010600030101010101" pitchFamily="2" charset="-122"/>
                <a:cs typeface="+mn-cs"/>
              </a:rPr>
              <a:t>      </a:t>
            </a:r>
            <a:r>
              <a:rPr lang="en-US" altLang="x-none" sz="5400"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zh-CN" altLang="en-US" sz="54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所以，</a:t>
            </a:r>
            <a:endParaRPr lang="zh-CN" altLang="en-US" sz="54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3600" b="1" strike="noStrike" noProof="1">
                <a:latin typeface="黑体" panose="02010609060101010101" pitchFamily="49" charset="-122"/>
                <a:ea typeface="黑体" panose="02010609060101010101" pitchFamily="49" charset="-122"/>
                <a:cs typeface="+mn-cs"/>
              </a:rPr>
              <a:t>           </a:t>
            </a:r>
            <a:r>
              <a:rPr lang="zh-CN" altLang="en-US" sz="36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我们不能单纯等待医护人员到现场抢救。</a:t>
            </a:r>
            <a:endParaRPr lang="zh-CN" altLang="en-US" sz="36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r>
              <a:rPr lang="en-US" altLang="x-none" sz="3600"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zh-CN" altLang="en-US" sz="36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我们每一个人都应该学习自救互救知识，学习心肺复苏术。</a:t>
            </a:r>
            <a:endParaRPr lang="zh-CN" altLang="en-US" sz="3600"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defTabSz="0" fontAlgn="base">
              <a:spcBef>
                <a:spcPts val="900"/>
              </a:spcBef>
              <a:tabLst>
                <a:tab pos="913130" algn="l"/>
                <a:tab pos="1827530" algn="l"/>
                <a:tab pos="2741930" algn="l"/>
                <a:tab pos="3656330" algn="l"/>
                <a:tab pos="4570730" algn="l"/>
                <a:tab pos="5485130" algn="l"/>
                <a:tab pos="6399530" algn="l"/>
                <a:tab pos="7313930" algn="l"/>
                <a:tab pos="8228330" algn="l"/>
                <a:tab pos="9142730" algn="l"/>
                <a:tab pos="10057130" algn="l"/>
              </a:tabLst>
            </a:pPr>
            <a:endParaRPr lang="en-US" altLang="x-none" sz="3600" b="1" strike="noStrike" noProof="1">
              <a:effectLst>
                <a:outerShdw blurRad="38100" dist="38100" dir="2700000">
                  <a:srgbClr val="C0C0C0"/>
                </a:outerShdw>
              </a:effectLst>
              <a:latin typeface="MS Gothic" panose="020B0609070205080204" pitchFamily="49" charset="-128"/>
              <a:ea typeface="MS Gothic" panose="020B0609070205080204" pitchFamily="49" charset="-128"/>
            </a:endParaRPr>
          </a:p>
          <a:p>
            <a:pPr lvl="0" defTabSz="0" fontAlgn="base">
              <a:spcBef>
                <a:spcPts val="1100"/>
              </a:spcBef>
              <a:buNone/>
              <a:tabLst>
                <a:tab pos="913130" algn="l"/>
                <a:tab pos="1827530" algn="l"/>
                <a:tab pos="2741930" algn="l"/>
                <a:tab pos="3656330" algn="l"/>
                <a:tab pos="4570730" algn="l"/>
                <a:tab pos="5485130" algn="l"/>
                <a:tab pos="6399530" algn="l"/>
                <a:tab pos="7313930" algn="l"/>
                <a:tab pos="8228330" algn="l"/>
                <a:tab pos="9142730" algn="l"/>
                <a:tab pos="10057130" algn="l"/>
              </a:tabLst>
            </a:pPr>
            <a:endParaRPr lang="en-US" altLang="x-none" sz="4400" strike="noStrike" noProof="1">
              <a:solidFill>
                <a:srgbClr val="FF3399"/>
              </a:solidFill>
              <a:effectLst>
                <a:outerShdw blurRad="38100" dist="38100" dir="2700000">
                  <a:srgbClr val="C0C0C0"/>
                </a:outerShdw>
              </a:effectLst>
              <a:latin typeface="Rockwell Extra Bold" panose="02060903040505020403" pitchFamily="18" charset="0"/>
            </a:endParaRPr>
          </a:p>
        </p:txBody>
      </p:sp>
      <p:pic>
        <p:nvPicPr>
          <p:cNvPr id="59394" name="图片 61442"/>
          <p:cNvPicPr>
            <a:picLocks noChangeAspect="1"/>
          </p:cNvPicPr>
          <p:nvPr/>
        </p:nvPicPr>
        <p:blipFill>
          <a:blip r:embed="rId1"/>
          <a:stretch>
            <a:fillRect/>
          </a:stretch>
        </p:blipFill>
        <p:spPr>
          <a:xfrm>
            <a:off x="6746875" y="908050"/>
            <a:ext cx="1219200" cy="638175"/>
          </a:xfrm>
          <a:prstGeom prst="rect">
            <a:avLst/>
          </a:prstGeom>
          <a:noFill/>
          <a:ln w="9525">
            <a:noFill/>
          </a:ln>
        </p:spPr>
      </p:pic>
      <p:grpSp>
        <p:nvGrpSpPr>
          <p:cNvPr id="59395" name="组合 61443"/>
          <p:cNvGrpSpPr/>
          <p:nvPr/>
        </p:nvGrpSpPr>
        <p:grpSpPr>
          <a:xfrm>
            <a:off x="0" y="1588"/>
            <a:ext cx="9142413" cy="6856412"/>
            <a:chOff x="0" y="0"/>
            <a:chExt cx="5760" cy="4320"/>
          </a:xfrm>
        </p:grpSpPr>
        <p:sp>
          <p:nvSpPr>
            <p:cNvPr id="5939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939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939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939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9400"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
        <p:nvSpPr>
          <p:cNvPr id="61450" name="WordArt 11"/>
          <p:cNvSpPr>
            <a:spLocks noTextEdit="1"/>
          </p:cNvSpPr>
          <p:nvPr/>
        </p:nvSpPr>
        <p:spPr>
          <a:xfrm>
            <a:off x="1600200" y="4927600"/>
            <a:ext cx="6019800" cy="781050"/>
          </a:xfrm>
          <a:prstGeom prst="rect">
            <a:avLst/>
          </a:prstGeom>
        </p:spPr>
        <p:txBody>
          <a:bodyPr wrap="none" fromWordArt="1">
            <a:prstTxWarp prst="textPlain">
              <a:avLst>
                <a:gd name="adj" fmla="val 50000"/>
              </a:avLst>
            </a:prstTxWarp>
            <a:normAutofit/>
          </a:bodyPr>
          <a:p>
            <a:pPr algn="ctr"/>
            <a:r>
              <a:rPr lang="zh-CN" altLang="en-US" sz="3600">
                <a:ln w="19050" cap="flat" cmpd="sng">
                  <a:solidFill>
                    <a:srgbClr val="FF00FF"/>
                  </a:solidFill>
                  <a:prstDash val="solid"/>
                  <a:round/>
                  <a:headEnd type="none" w="med" len="med"/>
                  <a:tailEnd type="none" w="med" len="med"/>
                </a:ln>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宋体" panose="02010600030101010101" pitchFamily="2" charset="-122"/>
                <a:ea typeface="宋体" panose="02010600030101010101" pitchFamily="2" charset="-122"/>
              </a:rPr>
              <a:t>危险在你身边  安全在你手中</a:t>
            </a:r>
            <a:endParaRPr lang="zh-CN" altLang="en-US" sz="3600">
              <a:ln w="19050" cap="flat" cmpd="sng">
                <a:solidFill>
                  <a:srgbClr val="FF00FF"/>
                </a:solidFill>
                <a:prstDash val="solid"/>
                <a:round/>
                <a:headEnd type="none" w="med" len="med"/>
                <a:tailEnd type="none" w="med" len="med"/>
              </a:ln>
              <a:gradFill rotWithShape="1">
                <a:gsLst>
                  <a:gs pos="0">
                    <a:srgbClr val="FFFF00"/>
                  </a:gs>
                  <a:gs pos="100000">
                    <a:srgbClr val="FF9933"/>
                  </a:gs>
                </a:gsLst>
                <a:path path="rect">
                  <a:fillToRect l="50000" t="50000" r="50000" b="50000"/>
                </a:path>
                <a:tileRect/>
              </a:gradFill>
              <a:effectLst>
                <a:outerShdw dist="35921" dir="2699999" algn="ctr" rotWithShape="0">
                  <a:srgbClr val="C0C0C0">
                    <a:alpha val="79999"/>
                  </a:srgbClr>
                </a:outerShdw>
              </a:effectLst>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1442"/>
                                        </p:tgtEl>
                                        <p:attrNameLst>
                                          <p:attrName>r</p:attrName>
                                        </p:attrNameLst>
                                      </p:cBhvr>
                                    </p:animRot>
                                  </p:childTnLst>
                                </p:cTn>
                              </p:par>
                            </p:childTnLst>
                          </p:cTn>
                        </p:par>
                        <p:par>
                          <p:cTn id="7" fill="hold">
                            <p:stCondLst>
                              <p:cond delay="2000"/>
                            </p:stCondLst>
                            <p:childTnLst>
                              <p:par>
                                <p:cTn id="8" presetID="6" presetClass="entr" presetSubtype="32" fill="hold" nodeType="afterEffect">
                                  <p:stCondLst>
                                    <p:cond delay="0"/>
                                  </p:stCondLst>
                                  <p:childTnLst>
                                    <p:set>
                                      <p:cBhvr>
                                        <p:cTn id="9" dur="1" fill="hold">
                                          <p:stCondLst>
                                            <p:cond delay="0"/>
                                          </p:stCondLst>
                                        </p:cTn>
                                        <p:tgtEl>
                                          <p:spTgt spid="61450"/>
                                        </p:tgtEl>
                                        <p:attrNameLst>
                                          <p:attrName>style.visibility</p:attrName>
                                        </p:attrNameLst>
                                      </p:cBhvr>
                                      <p:to>
                                        <p:strVal val="visible"/>
                                      </p:to>
                                    </p:set>
                                    <p:animEffect transition="in" filter="circle(out)">
                                      <p:cBhvr>
                                        <p:cTn id="10" dur="50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6" name="矩形 62465"/>
          <p:cNvSpPr>
            <a:spLocks noGrp="1"/>
          </p:cNvSpPr>
          <p:nvPr/>
        </p:nvSpPr>
        <p:spPr>
          <a:xfrm>
            <a:off x="250825" y="123825"/>
            <a:ext cx="8226425"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救护培训</a:t>
            </a:r>
            <a:endParaRPr lang="zh-CN" altLang="en-US" sz="3600" b="1" strike="noStrike" noProof="1" dirty="0">
              <a:solidFill>
                <a:srgbClr val="FF0000"/>
              </a:solidFill>
              <a:latin typeface="+mj-lt"/>
              <a:ea typeface="黑体" panose="02010609060101010101" pitchFamily="49" charset="-122"/>
              <a:cs typeface="+mj-cs"/>
            </a:endParaRPr>
          </a:p>
        </p:txBody>
      </p:sp>
      <p:pic>
        <p:nvPicPr>
          <p:cNvPr id="62467" name="图片 62466" descr="CPR"/>
          <p:cNvPicPr>
            <a:picLocks noChangeAspect="1"/>
          </p:cNvPicPr>
          <p:nvPr/>
        </p:nvPicPr>
        <p:blipFill>
          <a:blip r:embed="rId1"/>
          <a:stretch>
            <a:fillRect/>
          </a:stretch>
        </p:blipFill>
        <p:spPr>
          <a:xfrm>
            <a:off x="0" y="1557338"/>
            <a:ext cx="9144000" cy="5300662"/>
          </a:xfrm>
          <a:prstGeom prst="rect">
            <a:avLst/>
          </a:prstGeom>
          <a:noFill/>
          <a:ln w="9525">
            <a:noFill/>
          </a:ln>
        </p:spPr>
      </p:pic>
      <p:grpSp>
        <p:nvGrpSpPr>
          <p:cNvPr id="60419" name="组合 62467"/>
          <p:cNvGrpSpPr/>
          <p:nvPr/>
        </p:nvGrpSpPr>
        <p:grpSpPr>
          <a:xfrm>
            <a:off x="0" y="1588"/>
            <a:ext cx="9142413" cy="6856412"/>
            <a:chOff x="0" y="0"/>
            <a:chExt cx="5760" cy="4320"/>
          </a:xfrm>
        </p:grpSpPr>
        <p:sp>
          <p:nvSpPr>
            <p:cNvPr id="6042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042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042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042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0424"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2466"/>
                                        </p:tgtEl>
                                        <p:attrNameLst>
                                          <p:attrName>style.visibility</p:attrName>
                                        </p:attrNameLst>
                                      </p:cBhvr>
                                      <p:to>
                                        <p:strVal val="visible"/>
                                      </p:to>
                                    </p:set>
                                    <p:anim calcmode="lin" valueType="num">
                                      <p:cBhvr>
                                        <p:cTn id="7" dur="500" decel="50000" fill="hold">
                                          <p:stCondLst>
                                            <p:cond delay="0"/>
                                          </p:stCondLst>
                                        </p:cTn>
                                        <p:tgtEl>
                                          <p:spTgt spid="6246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624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2466"/>
                                        </p:tgtEl>
                                        <p:attrNameLst>
                                          <p:attrName>ppt_w</p:attrName>
                                        </p:attrNameLst>
                                      </p:cBhvr>
                                      <p:tavLst>
                                        <p:tav tm="0">
                                          <p:val>
                                            <p:strVal val="#ppt_w*.05"/>
                                          </p:val>
                                        </p:tav>
                                        <p:tav tm="100000">
                                          <p:val>
                                            <p:strVal val="#ppt_w"/>
                                          </p:val>
                                        </p:tav>
                                      </p:tavLst>
                                    </p:anim>
                                    <p:anim calcmode="lin" valueType="num">
                                      <p:cBhvr>
                                        <p:cTn id="10" dur="1000" fill="hold"/>
                                        <p:tgtEl>
                                          <p:spTgt spid="624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24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24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24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246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62467"/>
                                        </p:tgtEl>
                                        <p:attrNameLst>
                                          <p:attrName>style.visibility</p:attrName>
                                        </p:attrNameLst>
                                      </p:cBhvr>
                                      <p:to>
                                        <p:strVal val="visible"/>
                                      </p:to>
                                    </p:set>
                                    <p:animEffect transition="in" filter="diamond(in)">
                                      <p:cBhvr>
                                        <p:cTn id="19" dur="20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90" name="矩形 63489"/>
          <p:cNvSpPr>
            <a:spLocks noGrp="1"/>
          </p:cNvSpPr>
          <p:nvPr/>
        </p:nvSpPr>
        <p:spPr>
          <a:xfrm>
            <a:off x="415925" y="2289175"/>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4800" b="1" strike="noStrike" noProof="1">
                <a:solidFill>
                  <a:srgbClr val="FFFF00"/>
                </a:solidFill>
                <a:latin typeface="Arial" panose="020B0604020202020204" pitchFamily="34" charset="0"/>
                <a:ea typeface="黑体" panose="02010609060101010101" pitchFamily="49" charset="-122"/>
                <a:cs typeface="+mn-cs"/>
              </a:rPr>
              <a:t>救护培训</a:t>
            </a:r>
            <a:endParaRPr lang="zh-CN" altLang="en-US" sz="4800" b="1" strike="noStrike" noProof="1">
              <a:solidFill>
                <a:srgbClr val="FFFF00"/>
              </a:solidFill>
              <a:ea typeface="黑体" panose="02010609060101010101" pitchFamily="49" charset="-122"/>
            </a:endParaRPr>
          </a:p>
        </p:txBody>
      </p:sp>
      <p:pic>
        <p:nvPicPr>
          <p:cNvPr id="63491" name="Picture 9" descr="09122413059231"/>
          <p:cNvPicPr>
            <a:picLocks noChangeAspect="1"/>
          </p:cNvPicPr>
          <p:nvPr/>
        </p:nvPicPr>
        <p:blipFill>
          <a:blip r:embed="rId1"/>
          <a:stretch>
            <a:fillRect/>
          </a:stretch>
        </p:blipFill>
        <p:spPr>
          <a:xfrm>
            <a:off x="0" y="0"/>
            <a:ext cx="9144000" cy="6858000"/>
          </a:xfrm>
          <a:prstGeom prst="rect">
            <a:avLst/>
          </a:prstGeom>
          <a:noFill/>
          <a:ln w="9525">
            <a:noFill/>
          </a:ln>
        </p:spPr>
      </p:pic>
      <p:grpSp>
        <p:nvGrpSpPr>
          <p:cNvPr id="61443" name="组合 63491"/>
          <p:cNvGrpSpPr/>
          <p:nvPr/>
        </p:nvGrpSpPr>
        <p:grpSpPr>
          <a:xfrm>
            <a:off x="215900" y="217488"/>
            <a:ext cx="9142413" cy="6856412"/>
            <a:chOff x="0" y="0"/>
            <a:chExt cx="5760" cy="4320"/>
          </a:xfrm>
        </p:grpSpPr>
        <p:sp>
          <p:nvSpPr>
            <p:cNvPr id="6144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144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144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144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1448"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wipe(up)">
                                      <p:cBhvr>
                                        <p:cTn id="7" dur="500"/>
                                        <p:tgtEl>
                                          <p:spTgt spid="634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3491"/>
                                        </p:tgtEl>
                                        <p:attrNameLst>
                                          <p:attrName>style.visibility</p:attrName>
                                        </p:attrNameLst>
                                      </p:cBhvr>
                                      <p:to>
                                        <p:strVal val="visible"/>
                                      </p:to>
                                    </p:set>
                                    <p:animEffect transition="in" filter="diamond(in)">
                                      <p:cBhvr>
                                        <p:cTn id="12" dur="2000"/>
                                        <p:tgtEl>
                                          <p:spTgt spid="63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1"/>
          <p:cNvSpPr txBox="1"/>
          <p:nvPr/>
        </p:nvSpPr>
        <p:spPr>
          <a:xfrm>
            <a:off x="447675" y="1692593"/>
            <a:ext cx="1054894" cy="672465"/>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endParaRPr kumimoji="0" lang="zh-CN" altLang="en-US" sz="3000" b="0" i="0" u="none" strike="noStrike" kern="1200" cap="none" spc="0" normalizeH="0" baseline="0" noProof="0" dirty="0">
              <a:ln>
                <a:noFill/>
              </a:ln>
              <a:solidFill>
                <a:schemeClr val="bg1"/>
              </a:solidFill>
              <a:effectLst/>
              <a:uLnTx/>
              <a:uFillTx/>
              <a:latin typeface="+mj-ea"/>
            </a:endParaRPr>
          </a:p>
        </p:txBody>
      </p:sp>
      <p:sp>
        <p:nvSpPr>
          <p:cNvPr id="2" name="文本框 1"/>
          <p:cNvSpPr txBox="1"/>
          <p:nvPr/>
        </p:nvSpPr>
        <p:spPr>
          <a:xfrm>
            <a:off x="1990725" y="1824355"/>
            <a:ext cx="5060950" cy="3169285"/>
          </a:xfrm>
          <a:prstGeom prst="rect">
            <a:avLst/>
          </a:prstGeom>
          <a:noFill/>
        </p:spPr>
        <p:txBody>
          <a:bodyPr wrap="square" rtlCol="0">
            <a:spAutoFit/>
          </a:bodyPr>
          <a:p>
            <a:r>
              <a:rPr lang="en-US" altLang="zh-CN" sz="4000">
                <a:solidFill>
                  <a:srgbClr val="FFFF00"/>
                </a:solidFill>
              </a:rPr>
              <a:t>1.</a:t>
            </a:r>
            <a:r>
              <a:rPr lang="zh-CN" altLang="en-US" sz="4000">
                <a:solidFill>
                  <a:srgbClr val="FFFF00"/>
                </a:solidFill>
              </a:rPr>
              <a:t>为什么要学</a:t>
            </a:r>
            <a:r>
              <a:rPr lang="en-US" altLang="zh-CN" sz="4000">
                <a:solidFill>
                  <a:srgbClr val="FFFF00"/>
                </a:solidFill>
              </a:rPr>
              <a:t>CPR</a:t>
            </a:r>
            <a:endParaRPr lang="en-US" altLang="zh-CN" sz="4000">
              <a:solidFill>
                <a:srgbClr val="FFFF00"/>
              </a:solidFill>
            </a:endParaRPr>
          </a:p>
          <a:p>
            <a:r>
              <a:rPr lang="en-US" altLang="zh-CN" sz="4000">
                <a:solidFill>
                  <a:srgbClr val="FFFF00"/>
                </a:solidFill>
              </a:rPr>
              <a:t>2.</a:t>
            </a:r>
            <a:r>
              <a:rPr lang="zh-CN" altLang="en-US" sz="4000">
                <a:solidFill>
                  <a:srgbClr val="FFFF00"/>
                </a:solidFill>
              </a:rPr>
              <a:t>什么是</a:t>
            </a:r>
            <a:r>
              <a:rPr lang="en-US" altLang="zh-CN" sz="4000">
                <a:solidFill>
                  <a:srgbClr val="FFFF00"/>
                </a:solidFill>
              </a:rPr>
              <a:t>CPR</a:t>
            </a:r>
            <a:endParaRPr lang="en-US" altLang="zh-CN" sz="4000">
              <a:solidFill>
                <a:srgbClr val="FFFF00"/>
              </a:solidFill>
            </a:endParaRPr>
          </a:p>
          <a:p>
            <a:r>
              <a:rPr lang="en-US" altLang="zh-CN" sz="4000">
                <a:solidFill>
                  <a:srgbClr val="FFFF00"/>
                </a:solidFill>
              </a:rPr>
              <a:t>3.CPR</a:t>
            </a:r>
            <a:r>
              <a:rPr lang="zh-CN" altLang="en-US" sz="4000">
                <a:solidFill>
                  <a:srgbClr val="FFFF00"/>
                </a:solidFill>
              </a:rPr>
              <a:t>的原理</a:t>
            </a:r>
            <a:endParaRPr lang="zh-CN" altLang="en-US" sz="4000">
              <a:solidFill>
                <a:srgbClr val="FFFF00"/>
              </a:solidFill>
            </a:endParaRPr>
          </a:p>
          <a:p>
            <a:r>
              <a:rPr lang="en-US" altLang="zh-CN" sz="4000">
                <a:solidFill>
                  <a:srgbClr val="FFFF00"/>
                </a:solidFill>
              </a:rPr>
              <a:t>4.CPR</a:t>
            </a:r>
            <a:r>
              <a:rPr lang="zh-CN" altLang="en-US" sz="4000">
                <a:solidFill>
                  <a:srgbClr val="FFFF00"/>
                </a:solidFill>
              </a:rPr>
              <a:t>适应症</a:t>
            </a:r>
            <a:endParaRPr lang="zh-CN" altLang="en-US" sz="4000">
              <a:solidFill>
                <a:srgbClr val="FFFF00"/>
              </a:solidFill>
            </a:endParaRPr>
          </a:p>
          <a:p>
            <a:r>
              <a:rPr lang="en-US" altLang="zh-CN" sz="4000">
                <a:solidFill>
                  <a:srgbClr val="FFFF00"/>
                </a:solidFill>
              </a:rPr>
              <a:t>5.</a:t>
            </a:r>
            <a:r>
              <a:rPr lang="zh-CN" altLang="en-US" sz="4000">
                <a:solidFill>
                  <a:srgbClr val="FFFF00"/>
                </a:solidFill>
              </a:rPr>
              <a:t>现场</a:t>
            </a:r>
            <a:r>
              <a:rPr lang="en-US" altLang="zh-CN" sz="4000">
                <a:solidFill>
                  <a:srgbClr val="FFFF00"/>
                </a:solidFill>
              </a:rPr>
              <a:t>CPR</a:t>
            </a:r>
            <a:r>
              <a:rPr lang="zh-CN" altLang="en-US" sz="4000">
                <a:solidFill>
                  <a:srgbClr val="FFFF00"/>
                </a:solidFill>
              </a:rPr>
              <a:t>目的</a:t>
            </a:r>
            <a:endParaRPr lang="zh-CN" altLang="en-US" sz="4000">
              <a:solidFill>
                <a:srgbClr val="FFFF00"/>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Tm="0">
        <p14:doors/>
      </p:transition>
    </mc:Choice>
    <mc:Fallback>
      <p:transition spd="slow" advTm="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4" name="Picture 4" descr="cpr2"/>
          <p:cNvPicPr>
            <a:picLocks noChangeAspect="1"/>
          </p:cNvPicPr>
          <p:nvPr/>
        </p:nvPicPr>
        <p:blipFill>
          <a:blip r:embed="rId1"/>
          <a:stretch>
            <a:fillRect/>
          </a:stretch>
        </p:blipFill>
        <p:spPr>
          <a:xfrm>
            <a:off x="0" y="0"/>
            <a:ext cx="9144000" cy="6858000"/>
          </a:xfrm>
          <a:prstGeom prst="rect">
            <a:avLst/>
          </a:prstGeom>
          <a:noFill/>
          <a:ln w="9525">
            <a:noFill/>
          </a:ln>
        </p:spPr>
      </p:pic>
      <p:grpSp>
        <p:nvGrpSpPr>
          <p:cNvPr id="62466" name="组合 64514"/>
          <p:cNvGrpSpPr/>
          <p:nvPr/>
        </p:nvGrpSpPr>
        <p:grpSpPr>
          <a:xfrm>
            <a:off x="215900" y="217488"/>
            <a:ext cx="9142413" cy="6856412"/>
            <a:chOff x="0" y="0"/>
            <a:chExt cx="5760" cy="4320"/>
          </a:xfrm>
        </p:grpSpPr>
        <p:sp>
          <p:nvSpPr>
            <p:cNvPr id="6246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246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246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247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2471"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linds(horizontal)">
                                      <p:cBhvr>
                                        <p:cTn id="7" dur="5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diamond(in)">
                                      <p:cBhvr>
                                        <p:cTn id="12" dur="20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5538" name="图片 65537" descr="5894524"/>
          <p:cNvPicPr>
            <a:picLocks noChangeAspect="1"/>
          </p:cNvPicPr>
          <p:nvPr/>
        </p:nvPicPr>
        <p:blipFill>
          <a:blip r:embed="rId1"/>
          <a:stretch>
            <a:fillRect/>
          </a:stretch>
        </p:blipFill>
        <p:spPr>
          <a:xfrm>
            <a:off x="714375" y="1557338"/>
            <a:ext cx="4073525" cy="4895850"/>
          </a:xfrm>
          <a:prstGeom prst="rect">
            <a:avLst/>
          </a:prstGeom>
          <a:noFill/>
          <a:ln w="9525" cap="flat" cmpd="sng">
            <a:solidFill>
              <a:schemeClr val="hlink"/>
            </a:solidFill>
            <a:prstDash val="solid"/>
            <a:miter/>
            <a:headEnd type="none" w="med" len="med"/>
            <a:tailEnd type="none" w="med" len="med"/>
          </a:ln>
        </p:spPr>
      </p:pic>
      <p:pic>
        <p:nvPicPr>
          <p:cNvPr id="65539" name="图片 65538" descr="5894525"/>
          <p:cNvPicPr>
            <a:picLocks noChangeAspect="1"/>
          </p:cNvPicPr>
          <p:nvPr/>
        </p:nvPicPr>
        <p:blipFill>
          <a:blip r:embed="rId2"/>
          <a:stretch>
            <a:fillRect/>
          </a:stretch>
        </p:blipFill>
        <p:spPr>
          <a:xfrm>
            <a:off x="4787900" y="1557338"/>
            <a:ext cx="3816350" cy="4824412"/>
          </a:xfrm>
          <a:prstGeom prst="rect">
            <a:avLst/>
          </a:prstGeom>
          <a:noFill/>
          <a:ln w="9525" cap="flat" cmpd="sng">
            <a:solidFill>
              <a:schemeClr val="hlink"/>
            </a:solidFill>
            <a:prstDash val="solid"/>
            <a:miter/>
            <a:headEnd type="none" w="med" len="med"/>
            <a:tailEnd type="none" w="med" len="med"/>
          </a:ln>
        </p:spPr>
      </p:pic>
      <p:sp>
        <p:nvSpPr>
          <p:cNvPr id="65540" name="文本框 65539"/>
          <p:cNvSpPr txBox="1"/>
          <p:nvPr/>
        </p:nvSpPr>
        <p:spPr>
          <a:xfrm>
            <a:off x="1690688" y="549275"/>
            <a:ext cx="6192837" cy="829945"/>
          </a:xfrm>
          <a:prstGeom prst="rect">
            <a:avLst/>
          </a:prstGeom>
          <a:noFill/>
          <a:ln w="9525">
            <a:noFill/>
          </a:ln>
        </p:spPr>
        <p:txBody>
          <a:bodyPr anchor="t">
            <a:spAutoFit/>
          </a:bodyPr>
          <a:p>
            <a:pPr>
              <a:spcBef>
                <a:spcPct val="50000"/>
              </a:spcBef>
            </a:pPr>
            <a:r>
              <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rPr>
              <a:t>女记者抢救溺水女孩</a:t>
            </a:r>
            <a:endPar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grpSp>
        <p:nvGrpSpPr>
          <p:cNvPr id="63492" name="组合 65540"/>
          <p:cNvGrpSpPr/>
          <p:nvPr/>
        </p:nvGrpSpPr>
        <p:grpSpPr>
          <a:xfrm>
            <a:off x="0" y="1588"/>
            <a:ext cx="9142413" cy="6856412"/>
            <a:chOff x="0" y="0"/>
            <a:chExt cx="5760" cy="4320"/>
          </a:xfrm>
        </p:grpSpPr>
        <p:sp>
          <p:nvSpPr>
            <p:cNvPr id="6349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349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349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349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3497"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2000"/>
                                        <p:tgtEl>
                                          <p:spTgt spid="65540"/>
                                        </p:tgtEl>
                                      </p:cBhvr>
                                    </p:animEffect>
                                    <p:anim calcmode="lin" valueType="num">
                                      <p:cBhvr>
                                        <p:cTn id="8" dur="2000" fill="hold"/>
                                        <p:tgtEl>
                                          <p:spTgt spid="65540"/>
                                        </p:tgtEl>
                                        <p:attrNameLst>
                                          <p:attrName>style.rotation</p:attrName>
                                        </p:attrNameLst>
                                      </p:cBhvr>
                                      <p:tavLst>
                                        <p:tav tm="0">
                                          <p:val>
                                            <p:fltVal val="720.000000"/>
                                          </p:val>
                                        </p:tav>
                                        <p:tav tm="100000">
                                          <p:val>
                                            <p:fltVal val="0.000000"/>
                                          </p:val>
                                        </p:tav>
                                      </p:tavLst>
                                    </p:anim>
                                    <p:anim calcmode="lin" valueType="num">
                                      <p:cBhvr>
                                        <p:cTn id="9" dur="2000" fill="hold"/>
                                        <p:tgtEl>
                                          <p:spTgt spid="65540"/>
                                        </p:tgtEl>
                                        <p:attrNameLst>
                                          <p:attrName>ppt_h</p:attrName>
                                        </p:attrNameLst>
                                      </p:cBhvr>
                                      <p:tavLst>
                                        <p:tav tm="0">
                                          <p:val>
                                            <p:fltVal val="0.000000"/>
                                          </p:val>
                                        </p:tav>
                                        <p:tav tm="100000">
                                          <p:val>
                                            <p:strVal val="#ppt_h"/>
                                          </p:val>
                                        </p:tav>
                                      </p:tavLst>
                                    </p:anim>
                                    <p:anim calcmode="lin" valueType="num">
                                      <p:cBhvr>
                                        <p:cTn id="10" dur="2000" fill="hold"/>
                                        <p:tgtEl>
                                          <p:spTgt spid="65540"/>
                                        </p:tgtEl>
                                        <p:attrNameLst>
                                          <p:attrName>ppt_w</p:attrName>
                                        </p:attrNameLst>
                                      </p:cBhvr>
                                      <p:tavLst>
                                        <p:tav tm="0">
                                          <p:val>
                                            <p:fltVal val="0.00000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5538"/>
                                        </p:tgtEl>
                                        <p:attrNameLst>
                                          <p:attrName>style.visibility</p:attrName>
                                        </p:attrNameLst>
                                      </p:cBhvr>
                                      <p:to>
                                        <p:strVal val="visible"/>
                                      </p:to>
                                    </p:set>
                                    <p:animEffect transition="in" filter="diamond(in)">
                                      <p:cBhvr>
                                        <p:cTn id="15" dur="2000"/>
                                        <p:tgtEl>
                                          <p:spTgt spid="6553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5539"/>
                                        </p:tgtEl>
                                        <p:attrNameLst>
                                          <p:attrName>style.visibility</p:attrName>
                                        </p:attrNameLst>
                                      </p:cBhvr>
                                      <p:to>
                                        <p:strVal val="visible"/>
                                      </p:to>
                                    </p:set>
                                    <p:animEffect transition="in" filter="diamond(in)">
                                      <p:cBhvr>
                                        <p:cTn id="20" dur="20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2" name="矩形 66561"/>
          <p:cNvSpPr>
            <a:spLocks noGrp="1"/>
          </p:cNvSpPr>
          <p:nvPr/>
        </p:nvSpPr>
        <p:spPr>
          <a:xfrm>
            <a:off x="539750" y="620713"/>
            <a:ext cx="8226425" cy="143192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汕头市潮阳区谷饶镇上堡五片张培雄耳机加工坊发生火灾，培训过的消防官兵抢救伤员</a:t>
            </a:r>
            <a:endParaRPr lang="zh-CN" altLang="en-US" sz="3600" b="1" strike="noStrike" noProof="1" dirty="0">
              <a:solidFill>
                <a:srgbClr val="FF0000"/>
              </a:solidFill>
              <a:latin typeface="+mj-lt"/>
              <a:ea typeface="黑体" panose="02010609060101010101" pitchFamily="49" charset="-122"/>
              <a:cs typeface="+mj-cs"/>
            </a:endParaRPr>
          </a:p>
        </p:txBody>
      </p:sp>
      <p:pic>
        <p:nvPicPr>
          <p:cNvPr id="66563" name="图片 66562"/>
          <p:cNvPicPr>
            <a:picLocks noChangeAspect="1"/>
          </p:cNvPicPr>
          <p:nvPr/>
        </p:nvPicPr>
        <p:blipFill>
          <a:blip r:embed="rId1"/>
          <a:stretch>
            <a:fillRect/>
          </a:stretch>
        </p:blipFill>
        <p:spPr>
          <a:xfrm>
            <a:off x="1042988" y="2052638"/>
            <a:ext cx="7200900" cy="4178300"/>
          </a:xfrm>
          <a:prstGeom prst="rect">
            <a:avLst/>
          </a:prstGeom>
          <a:noFill/>
          <a:ln w="9525">
            <a:noFill/>
          </a:ln>
        </p:spPr>
      </p:pic>
      <p:grpSp>
        <p:nvGrpSpPr>
          <p:cNvPr id="64515" name="组合 66563"/>
          <p:cNvGrpSpPr/>
          <p:nvPr/>
        </p:nvGrpSpPr>
        <p:grpSpPr>
          <a:xfrm>
            <a:off x="-115570" y="-196532"/>
            <a:ext cx="9142413" cy="6856412"/>
            <a:chOff x="0" y="0"/>
            <a:chExt cx="5760" cy="4320"/>
          </a:xfrm>
        </p:grpSpPr>
        <p:sp>
          <p:nvSpPr>
            <p:cNvPr id="6451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6451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6451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6451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64520"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wedge">
                                      <p:cBhvr>
                                        <p:cTn id="7" dur="2000"/>
                                        <p:tgtEl>
                                          <p:spTgt spid="6656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6563"/>
                                        </p:tgtEl>
                                        <p:attrNameLst>
                                          <p:attrName>style.visibility</p:attrName>
                                        </p:attrNameLst>
                                      </p:cBhvr>
                                      <p:to>
                                        <p:strVal val="visible"/>
                                      </p:to>
                                    </p:set>
                                    <p:animEffect transition="in" filter="diamond(in)">
                                      <p:cBhvr>
                                        <p:cTn id="12" dur="2000"/>
                                        <p:tgtEl>
                                          <p:spTgt spid="66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矩形 72705"/>
          <p:cNvSpPr>
            <a:spLocks noGrp="1"/>
          </p:cNvSpPr>
          <p:nvPr/>
        </p:nvSpPr>
        <p:spPr>
          <a:xfrm>
            <a:off x="0" y="3789363"/>
            <a:ext cx="8229600" cy="2879725"/>
          </a:xfrm>
          <a:prstGeom prst="rect">
            <a:avLst/>
          </a:prstGeom>
          <a:noFill/>
          <a:ln w="9525">
            <a:noFill/>
          </a:ln>
        </p:spPr>
        <p:txBody>
          <a:bodyPr lIns="90000" tIns="46800" rIns="90000" bIns="46800" anchor="t"/>
          <a:p>
            <a:pPr marL="342900" indent="-342900">
              <a:spcBef>
                <a:spcPct val="20000"/>
              </a:spcBef>
              <a:buClr>
                <a:schemeClr val="tx2"/>
              </a:buClr>
              <a:buChar char="•"/>
            </a:pPr>
            <a:endParaRPr lang="zh-CN" altLang="en-US" sz="5400" b="1">
              <a:solidFill>
                <a:srgbClr val="FFFF00"/>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r>
              <a:rPr lang="zh-CN" altLang="en-US" sz="5400" b="1">
                <a:solidFill>
                  <a:srgbClr val="FFFF00"/>
                </a:solidFill>
                <a:latin typeface="Arial" panose="020B0604020202020204" pitchFamily="34" charset="0"/>
                <a:ea typeface="黑体" panose="02010609060101010101" pitchFamily="49" charset="-122"/>
              </a:rPr>
              <a:t>  </a:t>
            </a:r>
            <a:endParaRPr lang="zh-CN" altLang="en-US" sz="5400" b="1">
              <a:solidFill>
                <a:srgbClr val="FFFF00"/>
              </a:solidFill>
              <a:latin typeface="Arial" panose="020B0604020202020204" pitchFamily="34" charset="0"/>
              <a:ea typeface="黑体" panose="02010609060101010101" pitchFamily="49" charset="-122"/>
            </a:endParaRPr>
          </a:p>
        </p:txBody>
      </p:sp>
      <p:sp>
        <p:nvSpPr>
          <p:cNvPr id="72707" name="矩形 72706"/>
          <p:cNvSpPr/>
          <p:nvPr/>
        </p:nvSpPr>
        <p:spPr>
          <a:xfrm>
            <a:off x="1476375" y="2771775"/>
            <a:ext cx="6048375" cy="768350"/>
          </a:xfrm>
          <a:prstGeom prst="rect">
            <a:avLst/>
          </a:prstGeom>
          <a:noFill/>
          <a:ln w="9525">
            <a:noFill/>
          </a:ln>
        </p:spPr>
        <p:txBody>
          <a:bodyPr anchor="t">
            <a:spAutoFit/>
          </a:bodyPr>
          <a:p>
            <a:r>
              <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rPr>
              <a:t>心肺复苏操作具体步骤</a:t>
            </a:r>
            <a:endParaRPr lang="zh-CN" altLang="en-US" sz="4400" b="1" dirty="0">
              <a:solidFill>
                <a:srgbClr val="FFFF00"/>
              </a:solidFill>
              <a:latin typeface="Arial" panose="020B0604020202020204" pitchFamily="34" charset="0"/>
              <a:ea typeface="宋体" panose="02010600030101010101" pitchFamily="2" charset="-122"/>
            </a:endParaRPr>
          </a:p>
        </p:txBody>
      </p:sp>
      <p:grpSp>
        <p:nvGrpSpPr>
          <p:cNvPr id="70659" name="组合 72707"/>
          <p:cNvGrpSpPr/>
          <p:nvPr/>
        </p:nvGrpSpPr>
        <p:grpSpPr>
          <a:xfrm>
            <a:off x="-74295" y="-275272"/>
            <a:ext cx="9142413" cy="6856412"/>
            <a:chOff x="0" y="0"/>
            <a:chExt cx="5760" cy="4320"/>
          </a:xfrm>
        </p:grpSpPr>
        <p:sp>
          <p:nvSpPr>
            <p:cNvPr id="7066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066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066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066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066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72707"/>
                                        </p:tgtEl>
                                        <p:attrNameLst>
                                          <p:attrName>style.visibility</p:attrName>
                                        </p:attrNameLst>
                                      </p:cBhvr>
                                      <p:to>
                                        <p:strVal val="visible"/>
                                      </p:to>
                                    </p:set>
                                    <p:set>
                                      <p:cBhvr>
                                        <p:cTn id="7" dur="455" fill="hold">
                                          <p:stCondLst>
                                            <p:cond delay="0"/>
                                          </p:stCondLst>
                                        </p:cTn>
                                        <p:tgtEl>
                                          <p:spTgt spid="72707"/>
                                        </p:tgtEl>
                                        <p:attrNameLst>
                                          <p:attrName>style.rotation</p:attrName>
                                        </p:attrNameLst>
                                      </p:cBhvr>
                                      <p:to>
                                        <p:strVal val="-45.0"/>
                                      </p:to>
                                    </p:set>
                                    <p:anim calcmode="lin" valueType="num">
                                      <p:cBhvr>
                                        <p:cTn id="8" dur="455" fill="hold">
                                          <p:stCondLst>
                                            <p:cond delay="455"/>
                                          </p:stCondLst>
                                        </p:cTn>
                                        <p:tgtEl>
                                          <p:spTgt spid="72707"/>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9" dur="455" fill="hold">
                                          <p:stCondLst>
                                            <p:cond delay="0"/>
                                          </p:stCondLst>
                                        </p:cTn>
                                        <p:tgtEl>
                                          <p:spTgt spid="7270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270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270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30" name="矩形 73729"/>
          <p:cNvSpPr>
            <a:spLocks noGrp="1"/>
          </p:cNvSpPr>
          <p:nvPr/>
        </p:nvSpPr>
        <p:spPr>
          <a:xfrm>
            <a:off x="684213" y="765175"/>
            <a:ext cx="8002588" cy="143986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br>
              <a:rPr lang="zh-CN" altLang="en-US" sz="4000" b="1" dirty="0">
                <a:solidFill>
                  <a:schemeClr val="tx1"/>
                </a:solidFill>
              </a:rPr>
            </a:br>
            <a:r>
              <a:rPr lang="zh-CN" altLang="en-US" sz="3600" b="1" strike="noStrike" noProof="1" dirty="0">
                <a:solidFill>
                  <a:srgbClr val="FF0000"/>
                </a:solidFill>
                <a:latin typeface="+mj-lt"/>
                <a:ea typeface="黑体" panose="02010609060101010101" pitchFamily="49" charset="-122"/>
                <a:cs typeface="+mj-cs"/>
              </a:rPr>
              <a:t>心肺复苏—CAB</a:t>
            </a:r>
            <a:br>
              <a:rPr lang="zh-CN" altLang="en-US" sz="3600" b="1" dirty="0">
                <a:solidFill>
                  <a:srgbClr val="FF0000"/>
                </a:solidFill>
                <a:latin typeface="+mj-lt"/>
                <a:ea typeface="黑体" panose="02010609060101010101" pitchFamily="49" charset="-122"/>
                <a:cs typeface="+mj-cs"/>
              </a:rPr>
            </a:br>
            <a:endParaRPr lang="zh-CN" altLang="en-US" sz="4800" b="1" strike="noStrike" noProof="1" dirty="0">
              <a:solidFill>
                <a:srgbClr val="FFFF00"/>
              </a:solidFill>
              <a:latin typeface="黑体" panose="02010609060101010101" pitchFamily="49" charset="-122"/>
              <a:ea typeface="黑体" panose="02010609060101010101" pitchFamily="49" charset="-122"/>
            </a:endParaRPr>
          </a:p>
        </p:txBody>
      </p:sp>
      <p:sp>
        <p:nvSpPr>
          <p:cNvPr id="73731" name="矩形 73730"/>
          <p:cNvSpPr>
            <a:spLocks noGrp="1"/>
          </p:cNvSpPr>
          <p:nvPr/>
        </p:nvSpPr>
        <p:spPr>
          <a:xfrm>
            <a:off x="684213" y="2205038"/>
            <a:ext cx="8229600"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endParaRPr lang="en-US" altLang="x-none" sz="3600" b="1" strike="noStrike" noProof="1">
              <a:solidFill>
                <a:srgbClr val="0000FF"/>
              </a:solidFill>
              <a:effectLst>
                <a:outerShdw blurRad="38100" dist="38100" dir="2700000">
                  <a:srgbClr val="C0C0C0"/>
                </a:outerShdw>
              </a:effectLst>
              <a:latin typeface="隶书" panose="02010509060101010101" pitchFamily="49" charset="-122"/>
              <a:ea typeface="隶书" panose="02010509060101010101" pitchFamily="49" charset="-122"/>
            </a:endParaRPr>
          </a:p>
          <a:p>
            <a:pPr lvl="0" fontAlgn="base"/>
            <a:r>
              <a:rPr lang="en-US" altLang="x-none"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C </a:t>
            </a:r>
            <a:r>
              <a:rPr lang="en-US" altLang="x-none" sz="36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胸外心脏按压</a:t>
            </a:r>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 </a:t>
            </a:r>
            <a:r>
              <a:rPr lang="en-US" altLang="x-none" sz="36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打开气道</a:t>
            </a:r>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B </a:t>
            </a:r>
            <a:r>
              <a:rPr lang="en-US" altLang="x-none" sz="36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人工呼吸</a:t>
            </a:r>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71683" name="组合 73731"/>
          <p:cNvGrpSpPr/>
          <p:nvPr/>
        </p:nvGrpSpPr>
        <p:grpSpPr>
          <a:xfrm>
            <a:off x="0" y="1588"/>
            <a:ext cx="9142413" cy="6856412"/>
            <a:chOff x="0" y="0"/>
            <a:chExt cx="5760" cy="4320"/>
          </a:xfrm>
        </p:grpSpPr>
        <p:sp>
          <p:nvSpPr>
            <p:cNvPr id="7168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168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168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168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168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p:cTn id="7" dur="500" decel="50000" fill="hold">
                                          <p:stCondLst>
                                            <p:cond delay="0"/>
                                          </p:stCondLst>
                                        </p:cTn>
                                        <p:tgtEl>
                                          <p:spTgt spid="7373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37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3730"/>
                                        </p:tgtEl>
                                        <p:attrNameLst>
                                          <p:attrName>ppt_w</p:attrName>
                                        </p:attrNameLst>
                                      </p:cBhvr>
                                      <p:tavLst>
                                        <p:tav tm="0">
                                          <p:val>
                                            <p:strVal val="#ppt_w*.05"/>
                                          </p:val>
                                        </p:tav>
                                        <p:tav tm="100000">
                                          <p:val>
                                            <p:strVal val="#ppt_w"/>
                                          </p:val>
                                        </p:tav>
                                      </p:tavLst>
                                    </p:anim>
                                    <p:anim calcmode="lin" valueType="num">
                                      <p:cBhvr>
                                        <p:cTn id="10" dur="1000" fill="hold"/>
                                        <p:tgtEl>
                                          <p:spTgt spid="737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37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37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37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3730"/>
                                        </p:tgtEl>
                                      </p:cBhvr>
                                    </p:animEffect>
                                  </p:childTnLst>
                                </p:cTn>
                              </p:par>
                            </p:childTnLst>
                          </p:cTn>
                        </p:par>
                      </p:childTnLst>
                    </p:cTn>
                  </p:par>
                  <p:par>
                    <p:cTn id="15" fill="hold">
                      <p:stCondLst>
                        <p:cond delay="indefinite"/>
                      </p:stCondLst>
                      <p:childTnLst>
                        <p:par>
                          <p:cTn id="16" fill="hold">
                            <p:stCondLst>
                              <p:cond delay="0"/>
                            </p:stCondLst>
                            <p:childTnLst>
                              <p:par>
                                <p:cTn id="17" presetID="56" presetClass="entr" presetSubtype="0" fill="hold" grpId="0" nodeType="clickEffect">
                                  <p:stCondLst>
                                    <p:cond delay="0"/>
                                  </p:stCondLst>
                                  <p:iterate type="lt">
                                    <p:tmPct val="10000"/>
                                  </p:iterate>
                                  <p:childTnLst>
                                    <p:set>
                                      <p:cBhvr>
                                        <p:cTn id="18" dur="1" fill="hold">
                                          <p:stCondLst>
                                            <p:cond delay="0"/>
                                          </p:stCondLst>
                                        </p:cTn>
                                        <p:tgtEl>
                                          <p:spTgt spid="73731"/>
                                        </p:tgtEl>
                                        <p:attrNameLst>
                                          <p:attrName>style.visibility</p:attrName>
                                        </p:attrNameLst>
                                      </p:cBhvr>
                                      <p:to>
                                        <p:strVal val="visible"/>
                                      </p:to>
                                    </p:set>
                                    <p:anim by="(-#ppt_w*2)" calcmode="lin" valueType="num">
                                      <p:cBhvr rctx="PPT">
                                        <p:cTn id="19" dur="500" autoRev="1" fill="hold">
                                          <p:stCondLst>
                                            <p:cond delay="0"/>
                                          </p:stCondLst>
                                        </p:cTn>
                                        <p:tgtEl>
                                          <p:spTgt spid="73731"/>
                                        </p:tgtEl>
                                        <p:attrNameLst>
                                          <p:attrName>ppt_w</p:attrName>
                                        </p:attrNameLst>
                                      </p:cBhvr>
                                    </p:anim>
                                    <p:anim by="(#ppt_w*0.50)" calcmode="lin" valueType="num">
                                      <p:cBhvr>
                                        <p:cTn id="20" dur="500" decel="50000" autoRev="1" fill="hold">
                                          <p:stCondLst>
                                            <p:cond delay="0"/>
                                          </p:stCondLst>
                                        </p:cTn>
                                        <p:tgtEl>
                                          <p:spTgt spid="73731"/>
                                        </p:tgtEl>
                                        <p:attrNameLst>
                                          <p:attrName>ppt_x</p:attrName>
                                        </p:attrNameLst>
                                      </p:cBhvr>
                                    </p:anim>
                                    <p:anim from="(-#ppt_h/2)" to="(#ppt_y)" calcmode="lin" valueType="num">
                                      <p:cBhvr>
                                        <p:cTn id="21" dur="1000" fill="hold">
                                          <p:stCondLst>
                                            <p:cond delay="0"/>
                                          </p:stCondLst>
                                        </p:cTn>
                                        <p:tgtEl>
                                          <p:spTgt spid="73731"/>
                                        </p:tgtEl>
                                        <p:attrNameLst>
                                          <p:attrName>ppt_y</p:attrName>
                                        </p:attrNameLst>
                                      </p:cBhvr>
                                    </p:anim>
                                    <p:animRot by="21600000">
                                      <p:cBhvr>
                                        <p:cTn id="22" dur="1000" fill="hold">
                                          <p:stCondLst>
                                            <p:cond delay="0"/>
                                          </p:stCondLst>
                                        </p:cTn>
                                        <p:tgtEl>
                                          <p:spTgt spid="737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图片 74753"/>
          <p:cNvPicPr/>
          <p:nvPr/>
        </p:nvPicPr>
        <p:blipFill>
          <a:blip r:embed="rId1"/>
          <a:stretch>
            <a:fillRect/>
          </a:stretch>
        </p:blipFill>
        <p:spPr>
          <a:xfrm>
            <a:off x="1133475" y="3862388"/>
            <a:ext cx="3870325" cy="2997200"/>
          </a:xfrm>
          <a:prstGeom prst="rect">
            <a:avLst/>
          </a:prstGeom>
          <a:noFill/>
          <a:ln w="9525">
            <a:noFill/>
          </a:ln>
        </p:spPr>
      </p:pic>
      <p:sp>
        <p:nvSpPr>
          <p:cNvPr id="74755" name="文本框 74754"/>
          <p:cNvSpPr txBox="1"/>
          <p:nvPr/>
        </p:nvSpPr>
        <p:spPr>
          <a:xfrm>
            <a:off x="1362075" y="1395413"/>
            <a:ext cx="7242175" cy="2465387"/>
          </a:xfrm>
          <a:prstGeom prst="rect">
            <a:avLst/>
          </a:prstGeom>
          <a:noFill/>
          <a:ln w="9525">
            <a:noFill/>
          </a:ln>
        </p:spPr>
        <p:txBody>
          <a:bodyPr anchor="t">
            <a:spAutoFit/>
          </a:bodyPr>
          <a:p>
            <a:pPr>
              <a:lnSpc>
                <a:spcPct val="130000"/>
              </a:lnSpc>
              <a:spcBef>
                <a:spcPct val="20000"/>
              </a:spcBef>
              <a:buClr>
                <a:srgbClr val="DDC1EB"/>
              </a:buClr>
              <a:buFont typeface="Monotype Sorts" pitchFamily="2" charset="2"/>
              <a:buNone/>
            </a:pPr>
            <a:r>
              <a:rPr lang="zh-CN" altLang="en-US" sz="2400" b="1" dirty="0">
                <a:latin typeface="华文行楷" panose="02010800040101010101" pitchFamily="2" charset="-122"/>
                <a:ea typeface="宋体" panose="02010600030101010101" pitchFamily="2" charset="-122"/>
              </a:rPr>
              <a:t>      </a:t>
            </a:r>
            <a:r>
              <a:rPr lang="zh-CN" altLang="en-US" sz="2400" b="1" dirty="0">
                <a:solidFill>
                  <a:srgbClr val="FFFF00"/>
                </a:solidFill>
                <a:latin typeface="华文行楷" panose="02010800040101010101" pitchFamily="2" charset="-122"/>
                <a:ea typeface="宋体" panose="02010600030101010101" pitchFamily="2" charset="-122"/>
              </a:rPr>
              <a:t>我们面对的危重伤病人都是处在医院外的各种环境中，有些意外伤害、突发事件甚至发生在动荡不安的现场 。因此，作为“第一目击者”首先要评估现场情况，注意自身安全，在确定现场对病人及自身没有危险的情况下再进行救治。</a:t>
            </a:r>
            <a:endParaRPr lang="zh-CN" altLang="en-US" sz="2400" b="1" dirty="0">
              <a:solidFill>
                <a:srgbClr val="FFFF00"/>
              </a:solidFill>
              <a:latin typeface="华文行楷" panose="02010800040101010101" pitchFamily="2" charset="-122"/>
              <a:ea typeface="宋体" panose="02010600030101010101" pitchFamily="2" charset="-122"/>
            </a:endParaRPr>
          </a:p>
        </p:txBody>
      </p:sp>
      <p:pic>
        <p:nvPicPr>
          <p:cNvPr id="74756" name="图片 74755" descr="2008515141830734"/>
          <p:cNvPicPr>
            <a:picLocks noChangeAspect="1"/>
          </p:cNvPicPr>
          <p:nvPr/>
        </p:nvPicPr>
        <p:blipFill>
          <a:blip r:embed="rId2"/>
          <a:stretch>
            <a:fillRect/>
          </a:stretch>
        </p:blipFill>
        <p:spPr>
          <a:xfrm>
            <a:off x="5003800" y="3860800"/>
            <a:ext cx="3600450" cy="2997200"/>
          </a:xfrm>
          <a:prstGeom prst="rect">
            <a:avLst/>
          </a:prstGeom>
          <a:noFill/>
          <a:ln w="9525">
            <a:noFill/>
          </a:ln>
        </p:spPr>
      </p:pic>
      <p:sp>
        <p:nvSpPr>
          <p:cNvPr id="74757" name="矩形 74756"/>
          <p:cNvSpPr/>
          <p:nvPr/>
        </p:nvSpPr>
        <p:spPr>
          <a:xfrm>
            <a:off x="1835150" y="404813"/>
            <a:ext cx="6061075" cy="811530"/>
          </a:xfrm>
          <a:prstGeom prst="rect">
            <a:avLst/>
          </a:prstGeom>
          <a:noFill/>
          <a:ln w="9525">
            <a:noFill/>
          </a:ln>
        </p:spPr>
        <p:txBody>
          <a:bodyPr anchor="t">
            <a:spAutoFit/>
          </a:bodyPr>
          <a:p>
            <a:pPr lvl="3" indent="0">
              <a:lnSpc>
                <a:spcPct val="130000"/>
              </a:lnSpc>
              <a:spcBef>
                <a:spcPct val="20000"/>
              </a:spcBef>
              <a:buClr>
                <a:srgbClr val="DDC1EB"/>
              </a:buClr>
              <a:buFont typeface="Monotype Sorts" pitchFamily="2" charset="2"/>
              <a:buNone/>
            </a:pPr>
            <a:r>
              <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rPr>
              <a:t>一、判断现场环境</a:t>
            </a:r>
            <a:endPar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grpSp>
        <p:nvGrpSpPr>
          <p:cNvPr id="72709" name="组合 74757"/>
          <p:cNvGrpSpPr/>
          <p:nvPr/>
        </p:nvGrpSpPr>
        <p:grpSpPr>
          <a:xfrm>
            <a:off x="0" y="1588"/>
            <a:ext cx="9142413" cy="6856412"/>
            <a:chOff x="0" y="0"/>
            <a:chExt cx="5760" cy="4320"/>
          </a:xfrm>
        </p:grpSpPr>
        <p:sp>
          <p:nvSpPr>
            <p:cNvPr id="7271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271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271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271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2714"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 calcmode="lin" valueType="num">
                                      <p:cBhvr>
                                        <p:cTn id="7" dur="500" decel="50000" fill="hold">
                                          <p:stCondLst>
                                            <p:cond delay="0"/>
                                          </p:stCondLst>
                                        </p:cTn>
                                        <p:tgtEl>
                                          <p:spTgt spid="74757"/>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475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4757"/>
                                        </p:tgtEl>
                                        <p:attrNameLst>
                                          <p:attrName>ppt_w</p:attrName>
                                        </p:attrNameLst>
                                      </p:cBhvr>
                                      <p:tavLst>
                                        <p:tav tm="0">
                                          <p:val>
                                            <p:strVal val="#ppt_w*.05"/>
                                          </p:val>
                                        </p:tav>
                                        <p:tav tm="100000">
                                          <p:val>
                                            <p:strVal val="#ppt_w"/>
                                          </p:val>
                                        </p:tav>
                                      </p:tavLst>
                                    </p:anim>
                                    <p:anim calcmode="lin" valueType="num">
                                      <p:cBhvr>
                                        <p:cTn id="10" dur="1000" fill="hold"/>
                                        <p:tgtEl>
                                          <p:spTgt spid="7475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475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475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475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4757"/>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74755"/>
                                        </p:tgtEl>
                                        <p:attrNameLst>
                                          <p:attrName>style.visibility</p:attrName>
                                        </p:attrNameLst>
                                      </p:cBhvr>
                                      <p:to>
                                        <p:strVal val="visible"/>
                                      </p:to>
                                    </p:set>
                                    <p:animEffect transition="in" filter="wedge">
                                      <p:cBhvr>
                                        <p:cTn id="19" dur="2000"/>
                                        <p:tgtEl>
                                          <p:spTgt spid="74755"/>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74754"/>
                                        </p:tgtEl>
                                        <p:attrNameLst>
                                          <p:attrName>style.visibility</p:attrName>
                                        </p:attrNameLst>
                                      </p:cBhvr>
                                      <p:to>
                                        <p:strVal val="visible"/>
                                      </p:to>
                                    </p:set>
                                    <p:anim calcmode="lin" valueType="num">
                                      <p:cBhvr>
                                        <p:cTn id="24" dur="1" fill="hold"/>
                                        <p:tgtEl>
                                          <p:spTgt spid="74754"/>
                                        </p:tgtEl>
                                      </p:cBhvr>
                                    </p:anim>
                                  </p:childTnLst>
                                </p:cTn>
                              </p:par>
                              <p:par>
                                <p:cTn id="25" presetID="24" presetClass="entr" presetSubtype="0" fill="hold" nodeType="withEffect">
                                  <p:stCondLst>
                                    <p:cond delay="0"/>
                                  </p:stCondLst>
                                  <p:childTnLst>
                                    <p:set>
                                      <p:cBhvr>
                                        <p:cTn id="26" dur="1" fill="hold">
                                          <p:stCondLst>
                                            <p:cond delay="0"/>
                                          </p:stCondLst>
                                        </p:cTn>
                                        <p:tgtEl>
                                          <p:spTgt spid="74756"/>
                                        </p:tgtEl>
                                        <p:attrNameLst>
                                          <p:attrName>style.visibility</p:attrName>
                                        </p:attrNameLst>
                                      </p:cBhvr>
                                      <p:to>
                                        <p:strVal val="visible"/>
                                      </p:to>
                                    </p:set>
                                    <p:anim calcmode="lin" valueType="num">
                                      <p:cBhvr>
                                        <p:cTn id="27" dur="1" fill="hold"/>
                                        <p:tgtEl>
                                          <p:spTgt spid="7475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p:bldP spid="747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78" name="图片 75777" descr="DSC00011"/>
          <p:cNvPicPr>
            <a:picLocks noChangeAspect="1"/>
          </p:cNvPicPr>
          <p:nvPr/>
        </p:nvPicPr>
        <p:blipFill>
          <a:blip r:embed="rId1"/>
          <a:stretch>
            <a:fillRect/>
          </a:stretch>
        </p:blipFill>
        <p:spPr>
          <a:xfrm>
            <a:off x="0" y="1412875"/>
            <a:ext cx="9144000" cy="5445125"/>
          </a:xfrm>
          <a:prstGeom prst="rect">
            <a:avLst/>
          </a:prstGeom>
          <a:noFill/>
          <a:ln w="9525">
            <a:noFill/>
          </a:ln>
        </p:spPr>
      </p:pic>
      <p:sp>
        <p:nvSpPr>
          <p:cNvPr id="75779" name="矩形 75778"/>
          <p:cNvSpPr>
            <a:spLocks noGrp="1"/>
          </p:cNvSpPr>
          <p:nvPr/>
        </p:nvSpPr>
        <p:spPr>
          <a:xfrm>
            <a:off x="436563" y="260350"/>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一旦发现有人倒地…</a:t>
            </a:r>
            <a:endParaRPr lang="zh-CN" altLang="en-US" sz="4000" b="1" strike="noStrike" noProof="1" dirty="0">
              <a:solidFill>
                <a:srgbClr val="FFFF00"/>
              </a:solidFill>
              <a:ea typeface="黑体" panose="02010609060101010101" pitchFamily="49" charset="-122"/>
            </a:endParaRPr>
          </a:p>
        </p:txBody>
      </p:sp>
      <p:sp>
        <p:nvSpPr>
          <p:cNvPr id="75780" name="矩形 75779"/>
          <p:cNvSpPr>
            <a:spLocks noGrp="1"/>
          </p:cNvSpPr>
          <p:nvPr/>
        </p:nvSpPr>
        <p:spPr>
          <a:xfrm>
            <a:off x="-179387" y="2019300"/>
            <a:ext cx="4062413" cy="801688"/>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buNone/>
            </a:pPr>
            <a:r>
              <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     判断意识</a:t>
            </a:r>
            <a:endPar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75781" name="矩形 75780"/>
          <p:cNvSpPr/>
          <p:nvPr/>
        </p:nvSpPr>
        <p:spPr>
          <a:xfrm>
            <a:off x="5830888" y="2189163"/>
            <a:ext cx="3313113" cy="1190625"/>
          </a:xfrm>
          <a:prstGeom prst="rect">
            <a:avLst/>
          </a:prstGeom>
          <a:noFill/>
          <a:ln w="9525">
            <a:noFill/>
          </a:ln>
        </p:spPr>
        <p:txBody>
          <a:bodyPr>
            <a:spAutoFit/>
          </a:bodyPr>
          <a:p>
            <a:pPr fontAlgn="base"/>
            <a:r>
              <a:rPr lang="zh-CN" altLang="en-US" sz="3600"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大声呼唤</a:t>
            </a:r>
            <a:endParaRPr lang="zh-CN" altLang="en-US" sz="3600"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fontAlgn="base"/>
            <a:r>
              <a:rPr lang="zh-CN" altLang="en-US" sz="3600"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拍打肩膀</a:t>
            </a:r>
            <a:r>
              <a:rPr lang="zh-CN" altLang="en-US" sz="36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a:t>
            </a:r>
            <a:endParaRPr lang="zh-CN" altLang="en-US" sz="36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73733" name="组合 75781"/>
          <p:cNvGrpSpPr/>
          <p:nvPr/>
        </p:nvGrpSpPr>
        <p:grpSpPr>
          <a:xfrm>
            <a:off x="0" y="1588"/>
            <a:ext cx="9142413" cy="6856412"/>
            <a:chOff x="0" y="0"/>
            <a:chExt cx="5760" cy="4320"/>
          </a:xfrm>
        </p:grpSpPr>
        <p:sp>
          <p:nvSpPr>
            <p:cNvPr id="7373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373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373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373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3738"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5779"/>
                                        </p:tgtEl>
                                        <p:attrNameLst>
                                          <p:attrName>style.visibility</p:attrName>
                                        </p:attrNameLst>
                                      </p:cBhvr>
                                      <p:to>
                                        <p:strVal val="visible"/>
                                      </p:to>
                                    </p:set>
                                    <p:anim calcmode="lin" valueType="num">
                                      <p:cBhvr>
                                        <p:cTn id="7" dur="500" decel="50000" fill="hold">
                                          <p:stCondLst>
                                            <p:cond delay="0"/>
                                          </p:stCondLst>
                                        </p:cTn>
                                        <p:tgtEl>
                                          <p:spTgt spid="75779"/>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577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5779"/>
                                        </p:tgtEl>
                                        <p:attrNameLst>
                                          <p:attrName>ppt_w</p:attrName>
                                        </p:attrNameLst>
                                      </p:cBhvr>
                                      <p:tavLst>
                                        <p:tav tm="0">
                                          <p:val>
                                            <p:strVal val="#ppt_w*.05"/>
                                          </p:val>
                                        </p:tav>
                                        <p:tav tm="100000">
                                          <p:val>
                                            <p:strVal val="#ppt_w"/>
                                          </p:val>
                                        </p:tav>
                                      </p:tavLst>
                                    </p:anim>
                                    <p:anim calcmode="lin" valueType="num">
                                      <p:cBhvr>
                                        <p:cTn id="10" dur="1000" fill="hold"/>
                                        <p:tgtEl>
                                          <p:spTgt spid="7577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577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577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577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5779"/>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75780"/>
                                        </p:tgtEl>
                                        <p:attrNameLst>
                                          <p:attrName>style.visibility</p:attrName>
                                        </p:attrNameLst>
                                      </p:cBhvr>
                                      <p:to>
                                        <p:strVal val="visible"/>
                                      </p:to>
                                    </p:set>
                                    <p:set>
                                      <p:cBhvr>
                                        <p:cTn id="19" dur="455" fill="hold">
                                          <p:stCondLst>
                                            <p:cond delay="0"/>
                                          </p:stCondLst>
                                        </p:cTn>
                                        <p:tgtEl>
                                          <p:spTgt spid="75780"/>
                                        </p:tgtEl>
                                        <p:attrNameLst>
                                          <p:attrName>style.rotation</p:attrName>
                                        </p:attrNameLst>
                                      </p:cBhvr>
                                      <p:to>
                                        <p:strVal val="-45.0"/>
                                      </p:to>
                                    </p:set>
                                    <p:anim calcmode="lin" valueType="num">
                                      <p:cBhvr>
                                        <p:cTn id="20" dur="455" fill="hold">
                                          <p:stCondLst>
                                            <p:cond delay="455"/>
                                          </p:stCondLst>
                                        </p:cTn>
                                        <p:tgtEl>
                                          <p:spTgt spid="75780"/>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21" dur="455" fill="hold">
                                          <p:stCondLst>
                                            <p:cond delay="0"/>
                                          </p:stCondLst>
                                        </p:cTn>
                                        <p:tgtEl>
                                          <p:spTgt spid="75780"/>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75780"/>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75780"/>
                                        </p:tgtEl>
                                        <p:attrNameLst>
                                          <p:attrName>ppt_y</p:attrName>
                                        </p:attrNameLst>
                                      </p:cBhvr>
                                      <p:tavLst>
                                        <p:tav tm="0">
                                          <p:val>
                                            <p:strVal val="#ppt_y-(0.354*#ppt_w-0.172*#ppt_h)"/>
                                          </p:val>
                                        </p:tav>
                                        <p:tav tm="100000">
                                          <p:val>
                                            <p:strVal val="#ppt_y"/>
                                          </p:val>
                                        </p:tav>
                                      </p:tavLst>
                                    </p:anim>
                                  </p:childTnLst>
                                </p:cTn>
                              </p:par>
                              <p:par>
                                <p:cTn id="24" presetID="38" presetClass="entr" presetSubtype="0" accel="50000" fill="hold" grpId="0" nodeType="withEffect">
                                  <p:stCondLst>
                                    <p:cond delay="0"/>
                                  </p:stCondLst>
                                  <p:iterate type="lt">
                                    <p:tmPct val="50000"/>
                                  </p:iterate>
                                  <p:childTnLst>
                                    <p:set>
                                      <p:cBhvr>
                                        <p:cTn id="25" dur="1" fill="hold">
                                          <p:stCondLst>
                                            <p:cond delay="0"/>
                                          </p:stCondLst>
                                        </p:cTn>
                                        <p:tgtEl>
                                          <p:spTgt spid="75781"/>
                                        </p:tgtEl>
                                        <p:attrNameLst>
                                          <p:attrName>style.visibility</p:attrName>
                                        </p:attrNameLst>
                                      </p:cBhvr>
                                      <p:to>
                                        <p:strVal val="visible"/>
                                      </p:to>
                                    </p:set>
                                    <p:set>
                                      <p:cBhvr>
                                        <p:cTn id="26" dur="455" fill="hold">
                                          <p:stCondLst>
                                            <p:cond delay="0"/>
                                          </p:stCondLst>
                                        </p:cTn>
                                        <p:tgtEl>
                                          <p:spTgt spid="75781"/>
                                        </p:tgtEl>
                                        <p:attrNameLst>
                                          <p:attrName>style.rotation</p:attrName>
                                        </p:attrNameLst>
                                      </p:cBhvr>
                                      <p:to>
                                        <p:strVal val="-45.0"/>
                                      </p:to>
                                    </p:set>
                                    <p:anim calcmode="lin" valueType="num">
                                      <p:cBhvr>
                                        <p:cTn id="27" dur="455" fill="hold">
                                          <p:stCondLst>
                                            <p:cond delay="455"/>
                                          </p:stCondLst>
                                        </p:cTn>
                                        <p:tgtEl>
                                          <p:spTgt spid="75781"/>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28" dur="455" fill="hold">
                                          <p:stCondLst>
                                            <p:cond delay="0"/>
                                          </p:stCondLst>
                                        </p:cTn>
                                        <p:tgtEl>
                                          <p:spTgt spid="75781"/>
                                        </p:tgtEl>
                                        <p:attrNameLst>
                                          <p:attrName>ppt_y</p:attrName>
                                        </p:attrNameLst>
                                      </p:cBhvr>
                                      <p:tavLst>
                                        <p:tav tm="0">
                                          <p:val>
                                            <p:strVal val="#ppt_y-1"/>
                                          </p:val>
                                        </p:tav>
                                        <p:tav tm="100000">
                                          <p:val>
                                            <p:strVal val="#ppt_y-(0.354*#ppt_w-0.172*#ppt_h)"/>
                                          </p:val>
                                        </p:tav>
                                      </p:tavLst>
                                    </p:anim>
                                    <p:anim calcmode="lin" valueType="num">
                                      <p:cBhvr>
                                        <p:cTn id="29" dur="156" decel="50000" autoRev="1" fill="hold">
                                          <p:stCondLst>
                                            <p:cond delay="455"/>
                                          </p:stCondLst>
                                        </p:cTn>
                                        <p:tgtEl>
                                          <p:spTgt spid="75781"/>
                                        </p:tgtEl>
                                        <p:attrNameLst>
                                          <p:attrName>ppt_y</p:attrName>
                                        </p:attrNameLst>
                                      </p:cBhvr>
                                      <p:tavLst>
                                        <p:tav tm="0">
                                          <p:val>
                                            <p:strVal val="#ppt_y-(0.354*#ppt_w-0.172*#ppt_h)"/>
                                          </p:val>
                                        </p:tav>
                                        <p:tav tm="100000">
                                          <p:val>
                                            <p:strVal val="#ppt_y-(0.354*#ppt_w-0.172*#ppt_h)-#ppt_h/2"/>
                                          </p:val>
                                        </p:tav>
                                      </p:tavLst>
                                    </p:anim>
                                    <p:anim calcmode="lin" valueType="num">
                                      <p:cBhvr>
                                        <p:cTn id="30" dur="136" fill="hold">
                                          <p:stCondLst>
                                            <p:cond delay="864"/>
                                          </p:stCondLst>
                                        </p:cTn>
                                        <p:tgtEl>
                                          <p:spTgt spid="75781"/>
                                        </p:tgtEl>
                                        <p:attrNameLst>
                                          <p:attrName>ppt_y</p:attrName>
                                        </p:attrNameLst>
                                      </p:cBhvr>
                                      <p:tavLst>
                                        <p:tav tm="0">
                                          <p:val>
                                            <p:strVal val="#ppt_y-(0.354*#ppt_w-0.172*#ppt_h)"/>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nodeType="clickEffect">
                                  <p:stCondLst>
                                    <p:cond delay="0"/>
                                  </p:stCondLst>
                                  <p:childTnLst>
                                    <p:set>
                                      <p:cBhvr>
                                        <p:cTn id="34" dur="1" fill="hold">
                                          <p:stCondLst>
                                            <p:cond delay="0"/>
                                          </p:stCondLst>
                                        </p:cTn>
                                        <p:tgtEl>
                                          <p:spTgt spid="75778"/>
                                        </p:tgtEl>
                                        <p:attrNameLst>
                                          <p:attrName>style.visibility</p:attrName>
                                        </p:attrNameLst>
                                      </p:cBhvr>
                                      <p:to>
                                        <p:strVal val="visible"/>
                                      </p:to>
                                    </p:set>
                                    <p:animEffect transition="in" filter="fade">
                                      <p:cBhvr>
                                        <p:cTn id="35" dur="2000"/>
                                        <p:tgtEl>
                                          <p:spTgt spid="75778"/>
                                        </p:tgtEl>
                                      </p:cBhvr>
                                    </p:animEffect>
                                    <p:anim calcmode="lin" valueType="num">
                                      <p:cBhvr>
                                        <p:cTn id="36" dur="2000" fill="hold"/>
                                        <p:tgtEl>
                                          <p:spTgt spid="75778"/>
                                        </p:tgtEl>
                                        <p:attrNameLst>
                                          <p:attrName>style.rotation</p:attrName>
                                        </p:attrNameLst>
                                      </p:cBhvr>
                                      <p:tavLst>
                                        <p:tav tm="0">
                                          <p:val>
                                            <p:fltVal val="720.000000"/>
                                          </p:val>
                                        </p:tav>
                                        <p:tav tm="100000">
                                          <p:val>
                                            <p:fltVal val="0.000000"/>
                                          </p:val>
                                        </p:tav>
                                      </p:tavLst>
                                    </p:anim>
                                    <p:anim calcmode="lin" valueType="num">
                                      <p:cBhvr>
                                        <p:cTn id="37" dur="2000" fill="hold"/>
                                        <p:tgtEl>
                                          <p:spTgt spid="75778"/>
                                        </p:tgtEl>
                                        <p:attrNameLst>
                                          <p:attrName>ppt_h</p:attrName>
                                        </p:attrNameLst>
                                      </p:cBhvr>
                                      <p:tavLst>
                                        <p:tav tm="0">
                                          <p:val>
                                            <p:fltVal val="0.000000"/>
                                          </p:val>
                                        </p:tav>
                                        <p:tav tm="100000">
                                          <p:val>
                                            <p:strVal val="#ppt_h"/>
                                          </p:val>
                                        </p:tav>
                                      </p:tavLst>
                                    </p:anim>
                                    <p:anim calcmode="lin" valueType="num">
                                      <p:cBhvr>
                                        <p:cTn id="38" dur="2000" fill="hold"/>
                                        <p:tgtEl>
                                          <p:spTgt spid="75778"/>
                                        </p:tgtEl>
                                        <p:attrNameLst>
                                          <p:attrName>ppt_w</p:attrName>
                                        </p:attrNameLst>
                                      </p:cBhvr>
                                      <p:tavLst>
                                        <p:tav tm="0">
                                          <p:val>
                                            <p:fltVal val="0.00000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780" grpId="0"/>
      <p:bldP spid="7578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6802" name="矩形 76801"/>
          <p:cNvSpPr>
            <a:spLocks noGrp="1"/>
          </p:cNvSpPr>
          <p:nvPr/>
        </p:nvSpPr>
        <p:spPr>
          <a:xfrm>
            <a:off x="539750" y="1268413"/>
            <a:ext cx="8226425" cy="4135437"/>
          </a:xfrm>
          <a:prstGeom prst="rect">
            <a:avLst/>
          </a:prstGeom>
          <a:noFill/>
          <a:ln w="9525">
            <a:noFill/>
          </a:ln>
        </p:spPr>
        <p:txBody>
          <a:bodyPr lIns="90000" tIns="46800" rIns="90000" bIns="46800" anchor="t"/>
          <a:p>
            <a:pPr marL="342900" indent="-342900">
              <a:spcBef>
                <a:spcPct val="20000"/>
              </a:spcBef>
              <a:buClr>
                <a:schemeClr val="tx2"/>
              </a:buClr>
              <a:buChar char="•"/>
            </a:pPr>
            <a:r>
              <a:rPr lang="zh-CN" altLang="en-US" sz="4000" b="1" dirty="0">
                <a:solidFill>
                  <a:srgbClr val="FFFF00"/>
                </a:solidFill>
                <a:latin typeface="Arial" panose="020B0604020202020204" pitchFamily="34" charset="0"/>
                <a:ea typeface="黑体" panose="02010609060101010101" pitchFamily="49" charset="-122"/>
              </a:rPr>
              <a:t>          </a:t>
            </a:r>
            <a:r>
              <a:rPr lang="zh-CN" altLang="en-US" sz="4400" b="1" dirty="0">
                <a:solidFill>
                  <a:srgbClr val="FFFF00"/>
                </a:solidFill>
                <a:latin typeface="黑体" panose="02010609060101010101" pitchFamily="49" charset="-122"/>
                <a:ea typeface="黑体" panose="02010609060101010101" pitchFamily="49" charset="-122"/>
              </a:rPr>
              <a:t>无反应且没有呼吸或不能</a:t>
            </a:r>
            <a:endParaRPr lang="zh-CN" altLang="en-US" sz="4400" b="1" dirty="0">
              <a:solidFill>
                <a:srgbClr val="FFFF00"/>
              </a:solidFill>
              <a:latin typeface="黑体" panose="02010609060101010101" pitchFamily="49" charset="-122"/>
              <a:ea typeface="黑体" panose="02010609060101010101" pitchFamily="49" charset="-122"/>
            </a:endParaRPr>
          </a:p>
          <a:p>
            <a:pPr marL="342900" indent="-342900">
              <a:spcBef>
                <a:spcPct val="20000"/>
              </a:spcBef>
              <a:buClr>
                <a:schemeClr val="tx2"/>
              </a:buClr>
              <a:buChar char="•"/>
            </a:pPr>
            <a:r>
              <a:rPr lang="zh-CN" altLang="en-US" sz="4400" b="1" dirty="0">
                <a:solidFill>
                  <a:srgbClr val="FFFF00"/>
                </a:solidFill>
                <a:latin typeface="黑体" panose="02010609060101010101" pitchFamily="49" charset="-122"/>
                <a:ea typeface="黑体" panose="02010609060101010101" pitchFamily="49" charset="-122"/>
              </a:rPr>
              <a:t>  正常的呼吸</a:t>
            </a:r>
            <a:r>
              <a:rPr lang="zh-CN" altLang="en-US" sz="4400" b="1" dirty="0">
                <a:solidFill>
                  <a:srgbClr val="FFFF00"/>
                </a:solidFill>
                <a:latin typeface="黑体" panose="02010609060101010101" pitchFamily="49" charset="-122"/>
                <a:ea typeface="黑体" panose="02010609060101010101" pitchFamily="49" charset="-122"/>
                <a:hlinkClick r:id="rId1" action="ppaction://hlinkfile"/>
              </a:rPr>
              <a:t>（仅仅是喘息），</a:t>
            </a:r>
            <a:r>
              <a:rPr lang="zh-CN" altLang="en-US" sz="4400" b="1" dirty="0">
                <a:solidFill>
                  <a:srgbClr val="FFFF00"/>
                </a:solidFill>
                <a:latin typeface="黑体" panose="02010609060101010101" pitchFamily="49" charset="-122"/>
                <a:ea typeface="黑体" panose="02010609060101010101" pitchFamily="49" charset="-122"/>
              </a:rPr>
              <a:t>即开始做心肺复苏</a:t>
            </a:r>
            <a:endParaRPr lang="en-US" altLang="x-none" sz="4400" b="1">
              <a:solidFill>
                <a:srgbClr val="FFFF00"/>
              </a:solidFill>
              <a:latin typeface="黑体" panose="02010609060101010101" pitchFamily="49" charset="-122"/>
              <a:ea typeface="黑体" panose="02010609060101010101" pitchFamily="49" charset="-122"/>
            </a:endParaRPr>
          </a:p>
        </p:txBody>
      </p:sp>
      <p:grpSp>
        <p:nvGrpSpPr>
          <p:cNvPr id="74754" name="组合 76802"/>
          <p:cNvGrpSpPr/>
          <p:nvPr/>
        </p:nvGrpSpPr>
        <p:grpSpPr>
          <a:xfrm>
            <a:off x="0" y="1588"/>
            <a:ext cx="9142413" cy="6856412"/>
            <a:chOff x="0" y="0"/>
            <a:chExt cx="5760" cy="4320"/>
          </a:xfrm>
        </p:grpSpPr>
        <p:sp>
          <p:nvSpPr>
            <p:cNvPr id="7475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475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475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475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475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6802"/>
                                        </p:tgtEl>
                                        <p:attrNameLst>
                                          <p:attrName>style.visibility</p:attrName>
                                        </p:attrNameLst>
                                      </p:cBhvr>
                                      <p:to>
                                        <p:strVal val="visible"/>
                                      </p:to>
                                    </p:set>
                                    <p:anim calcmode="lin" valueType="num">
                                      <p:cBhvr>
                                        <p:cTn id="7" dur="500" fill="hold"/>
                                        <p:tgtEl>
                                          <p:spTgt spid="7680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6802"/>
                                        </p:tgtEl>
                                        <p:attrNameLst>
                                          <p:attrName>ppt_y</p:attrName>
                                        </p:attrNameLst>
                                      </p:cBhvr>
                                      <p:tavLst>
                                        <p:tav tm="0">
                                          <p:val>
                                            <p:strVal val="#ppt_y"/>
                                          </p:val>
                                        </p:tav>
                                        <p:tav tm="100000">
                                          <p:val>
                                            <p:strVal val="#ppt_y"/>
                                          </p:val>
                                        </p:tav>
                                      </p:tavLst>
                                    </p:anim>
                                    <p:anim calcmode="lin" valueType="num">
                                      <p:cBhvr>
                                        <p:cTn id="9" dur="500" fill="hold"/>
                                        <p:tgtEl>
                                          <p:spTgt spid="7680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680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7826" name="图片 77825" descr="DSC00015"/>
          <p:cNvPicPr>
            <a:picLocks noChangeAspect="1"/>
          </p:cNvPicPr>
          <p:nvPr/>
        </p:nvPicPr>
        <p:blipFill>
          <a:blip r:embed="rId1"/>
          <a:stretch>
            <a:fillRect/>
          </a:stretch>
        </p:blipFill>
        <p:spPr>
          <a:xfrm>
            <a:off x="34925" y="0"/>
            <a:ext cx="9109075" cy="6858000"/>
          </a:xfrm>
          <a:prstGeom prst="rect">
            <a:avLst/>
          </a:prstGeom>
          <a:noFill/>
          <a:ln w="9525">
            <a:noFill/>
          </a:ln>
        </p:spPr>
      </p:pic>
      <p:sp>
        <p:nvSpPr>
          <p:cNvPr id="77827" name="矩形 77826"/>
          <p:cNvSpPr>
            <a:spLocks noGrp="1"/>
          </p:cNvSpPr>
          <p:nvPr/>
        </p:nvSpPr>
        <p:spPr>
          <a:xfrm>
            <a:off x="34925" y="1196975"/>
            <a:ext cx="3887788" cy="122396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迅速呼救</a:t>
            </a:r>
            <a:br>
              <a:rPr lang="zh-CN" altLang="en-US" sz="3600" b="1" dirty="0">
                <a:solidFill>
                  <a:srgbClr val="FF0000"/>
                </a:solidFill>
                <a:latin typeface="+mj-lt"/>
                <a:ea typeface="黑体" panose="02010609060101010101" pitchFamily="49" charset="-122"/>
                <a:cs typeface="+mj-cs"/>
              </a:rPr>
            </a:br>
            <a:endParaRPr lang="zh-CN" altLang="en-US" sz="4000" b="1" strike="noStrike" noProof="1">
              <a:solidFill>
                <a:schemeClr val="tx1"/>
              </a:solidFill>
            </a:endParaRPr>
          </a:p>
        </p:txBody>
      </p:sp>
      <p:sp>
        <p:nvSpPr>
          <p:cNvPr id="77828" name="矩形 77827"/>
          <p:cNvSpPr/>
          <p:nvPr/>
        </p:nvSpPr>
        <p:spPr>
          <a:xfrm>
            <a:off x="395288" y="2852738"/>
            <a:ext cx="3527425" cy="2838450"/>
          </a:xfrm>
          <a:prstGeom prst="rect">
            <a:avLst/>
          </a:prstGeom>
          <a:noFill/>
          <a:ln w="9525">
            <a:noFill/>
          </a:ln>
        </p:spPr>
        <p:txBody>
          <a:bodyPr>
            <a:spAutoFit/>
          </a:bodyPr>
          <a:p>
            <a:pPr fontAlgn="base">
              <a:buChar char="•"/>
            </a:pPr>
            <a:r>
              <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表明身份</a:t>
            </a:r>
            <a:endPar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指定专人拨打            急救电话</a:t>
            </a:r>
            <a:endPar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寻求他人帮忙</a:t>
            </a:r>
            <a:endPar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600" b="1" strike="noStrike" noProof="1" dirty="0">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  取</a:t>
            </a:r>
            <a:r>
              <a:rPr lang="en-US" altLang="x-none" sz="36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AED</a:t>
            </a:r>
            <a:endParaRPr lang="en-US" altLang="x-none" sz="36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75780" name="组合 77828"/>
          <p:cNvGrpSpPr/>
          <p:nvPr/>
        </p:nvGrpSpPr>
        <p:grpSpPr>
          <a:xfrm>
            <a:off x="0" y="1588"/>
            <a:ext cx="9142413" cy="6856412"/>
            <a:chOff x="0" y="0"/>
            <a:chExt cx="5760" cy="4320"/>
          </a:xfrm>
        </p:grpSpPr>
        <p:sp>
          <p:nvSpPr>
            <p:cNvPr id="7578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578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578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578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5785"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77827"/>
                                        </p:tgtEl>
                                        <p:attrNameLst>
                                          <p:attrName>style.visibility</p:attrName>
                                        </p:attrNameLst>
                                      </p:cBhvr>
                                      <p:to>
                                        <p:strVal val="visible"/>
                                      </p:to>
                                    </p:set>
                                    <p:anim by="(-#ppt_w*2)" calcmode="lin" valueType="num">
                                      <p:cBhvr rctx="PPT">
                                        <p:cTn id="7" dur="500" autoRev="1" fill="hold">
                                          <p:stCondLst>
                                            <p:cond delay="0"/>
                                          </p:stCondLst>
                                        </p:cTn>
                                        <p:tgtEl>
                                          <p:spTgt spid="77827"/>
                                        </p:tgtEl>
                                        <p:attrNameLst>
                                          <p:attrName>ppt_w</p:attrName>
                                        </p:attrNameLst>
                                      </p:cBhvr>
                                    </p:anim>
                                    <p:anim by="(#ppt_w*0.50)" calcmode="lin" valueType="num">
                                      <p:cBhvr>
                                        <p:cTn id="8" dur="500" decel="50000" autoRev="1" fill="hold">
                                          <p:stCondLst>
                                            <p:cond delay="0"/>
                                          </p:stCondLst>
                                        </p:cTn>
                                        <p:tgtEl>
                                          <p:spTgt spid="77827"/>
                                        </p:tgtEl>
                                        <p:attrNameLst>
                                          <p:attrName>ppt_x</p:attrName>
                                        </p:attrNameLst>
                                      </p:cBhvr>
                                    </p:anim>
                                    <p:anim from="(-#ppt_h/2)" to="(#ppt_y)" calcmode="lin" valueType="num">
                                      <p:cBhvr>
                                        <p:cTn id="9" dur="1000" fill="hold">
                                          <p:stCondLst>
                                            <p:cond delay="0"/>
                                          </p:stCondLst>
                                        </p:cTn>
                                        <p:tgtEl>
                                          <p:spTgt spid="77827"/>
                                        </p:tgtEl>
                                        <p:attrNameLst>
                                          <p:attrName>ppt_y</p:attrName>
                                        </p:attrNameLst>
                                      </p:cBhvr>
                                    </p:anim>
                                    <p:animRot by="21600000">
                                      <p:cBhvr>
                                        <p:cTn id="10" dur="1000" fill="hold">
                                          <p:stCondLst>
                                            <p:cond delay="0"/>
                                          </p:stCondLst>
                                        </p:cTn>
                                        <p:tgtEl>
                                          <p:spTgt spid="778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77828"/>
                                        </p:tgtEl>
                                        <p:attrNameLst>
                                          <p:attrName>style.visibility</p:attrName>
                                        </p:attrNameLst>
                                      </p:cBhvr>
                                      <p:to>
                                        <p:strVal val="visible"/>
                                      </p:to>
                                    </p:set>
                                    <p:anim calcmode="lin" valueType="num">
                                      <p:cBhvr>
                                        <p:cTn id="15" dur="500" fill="hold"/>
                                        <p:tgtEl>
                                          <p:spTgt spid="7782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77828"/>
                                        </p:tgtEl>
                                        <p:attrNameLst>
                                          <p:attrName>ppt_y</p:attrName>
                                        </p:attrNameLst>
                                      </p:cBhvr>
                                      <p:tavLst>
                                        <p:tav tm="0">
                                          <p:val>
                                            <p:strVal val="#ppt_y"/>
                                          </p:val>
                                        </p:tav>
                                        <p:tav tm="100000">
                                          <p:val>
                                            <p:strVal val="#ppt_y"/>
                                          </p:val>
                                        </p:tav>
                                      </p:tavLst>
                                    </p:anim>
                                    <p:anim calcmode="lin" valueType="num">
                                      <p:cBhvr>
                                        <p:cTn id="17" dur="500" fill="hold"/>
                                        <p:tgtEl>
                                          <p:spTgt spid="7782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7782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77828"/>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77826"/>
                                        </p:tgtEl>
                                        <p:attrNameLst>
                                          <p:attrName>style.visibility</p:attrName>
                                        </p:attrNameLst>
                                      </p:cBhvr>
                                      <p:to>
                                        <p:strVal val="visible"/>
                                      </p:to>
                                    </p:set>
                                    <p:animEffect transition="in" filter="fade">
                                      <p:cBhvr>
                                        <p:cTn id="24" dur="2000"/>
                                        <p:tgtEl>
                                          <p:spTgt spid="77826"/>
                                        </p:tgtEl>
                                      </p:cBhvr>
                                    </p:animEffect>
                                    <p:anim calcmode="lin" valueType="num">
                                      <p:cBhvr>
                                        <p:cTn id="25" dur="2000" fill="hold"/>
                                        <p:tgtEl>
                                          <p:spTgt spid="77826"/>
                                        </p:tgtEl>
                                        <p:attrNameLst>
                                          <p:attrName>style.rotation</p:attrName>
                                        </p:attrNameLst>
                                      </p:cBhvr>
                                      <p:tavLst>
                                        <p:tav tm="0">
                                          <p:val>
                                            <p:fltVal val="720.000000"/>
                                          </p:val>
                                        </p:tav>
                                        <p:tav tm="100000">
                                          <p:val>
                                            <p:fltVal val="0.000000"/>
                                          </p:val>
                                        </p:tav>
                                      </p:tavLst>
                                    </p:anim>
                                    <p:anim calcmode="lin" valueType="num">
                                      <p:cBhvr>
                                        <p:cTn id="26" dur="2000" fill="hold"/>
                                        <p:tgtEl>
                                          <p:spTgt spid="77826"/>
                                        </p:tgtEl>
                                        <p:attrNameLst>
                                          <p:attrName>ppt_h</p:attrName>
                                        </p:attrNameLst>
                                      </p:cBhvr>
                                      <p:tavLst>
                                        <p:tav tm="0">
                                          <p:val>
                                            <p:fltVal val="0.000000"/>
                                          </p:val>
                                        </p:tav>
                                        <p:tav tm="100000">
                                          <p:val>
                                            <p:strVal val="#ppt_h"/>
                                          </p:val>
                                        </p:tav>
                                      </p:tavLst>
                                    </p:anim>
                                    <p:anim calcmode="lin" valueType="num">
                                      <p:cBhvr>
                                        <p:cTn id="27" dur="2000" fill="hold"/>
                                        <p:tgtEl>
                                          <p:spTgt spid="77826"/>
                                        </p:tgtEl>
                                        <p:attrNameLst>
                                          <p:attrName>ppt_w</p:attrName>
                                        </p:attrNameLst>
                                      </p:cBhvr>
                                      <p:tavLst>
                                        <p:tav tm="0">
                                          <p:val>
                                            <p:fltVal val="0.00000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p:bldP spid="778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图片 78849" descr="DSC00032"/>
          <p:cNvPicPr>
            <a:picLocks noChangeAspect="1"/>
          </p:cNvPicPr>
          <p:nvPr/>
        </p:nvPicPr>
        <p:blipFill>
          <a:blip r:embed="rId1"/>
          <a:stretch>
            <a:fillRect/>
          </a:stretch>
        </p:blipFill>
        <p:spPr>
          <a:xfrm>
            <a:off x="0" y="0"/>
            <a:ext cx="9144000" cy="6858000"/>
          </a:xfrm>
          <a:prstGeom prst="rect">
            <a:avLst/>
          </a:prstGeom>
          <a:noFill/>
          <a:ln w="9525">
            <a:noFill/>
          </a:ln>
        </p:spPr>
      </p:pic>
      <p:sp>
        <p:nvSpPr>
          <p:cNvPr id="78851" name="矩形 78850"/>
          <p:cNvSpPr>
            <a:spLocks noGrp="1"/>
          </p:cNvSpPr>
          <p:nvPr/>
        </p:nvSpPr>
        <p:spPr>
          <a:xfrm>
            <a:off x="320675" y="679450"/>
            <a:ext cx="8228013" cy="143192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复苏体位（仰卧位）</a:t>
            </a:r>
            <a:endParaRPr lang="zh-CN" altLang="en-US" b="1" strike="noStrike" noProof="1">
              <a:solidFill>
                <a:srgbClr val="FFFF00"/>
              </a:solidFill>
              <a:latin typeface="黑体" panose="02010609060101010101" pitchFamily="49" charset="-122"/>
              <a:ea typeface="黑体" panose="02010609060101010101" pitchFamily="49" charset="-122"/>
            </a:endParaRPr>
          </a:p>
        </p:txBody>
      </p:sp>
      <p:sp>
        <p:nvSpPr>
          <p:cNvPr id="78852" name="矩形 78851"/>
          <p:cNvSpPr/>
          <p:nvPr/>
        </p:nvSpPr>
        <p:spPr>
          <a:xfrm>
            <a:off x="1260475" y="5884863"/>
            <a:ext cx="6937375" cy="696913"/>
          </a:xfrm>
          <a:prstGeom prst="rect">
            <a:avLst/>
          </a:prstGeom>
          <a:noFill/>
          <a:ln w="9525">
            <a:noFill/>
          </a:ln>
        </p:spPr>
        <p:txBody>
          <a:bodyPr>
            <a:spAutoFit/>
          </a:bodyPr>
          <a:p>
            <a:pPr fontAlgn="base">
              <a:lnSpc>
                <a:spcPct val="110000"/>
              </a:lnSpc>
              <a:spcBef>
                <a:spcPts val="800"/>
              </a:spcBef>
            </a:pPr>
            <a:r>
              <a:rPr lang="zh-CN" altLang="en-US" sz="36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cs typeface="+mn-cs"/>
              </a:rPr>
              <a:t>将病人仰卧在坚硬的平面上</a:t>
            </a:r>
            <a:endParaRPr lang="zh-CN" altLang="en-US" sz="36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76804" name="组合 78852"/>
          <p:cNvGrpSpPr/>
          <p:nvPr/>
        </p:nvGrpSpPr>
        <p:grpSpPr>
          <a:xfrm>
            <a:off x="215900" y="217488"/>
            <a:ext cx="9142413" cy="6856412"/>
            <a:chOff x="0" y="0"/>
            <a:chExt cx="5760" cy="4320"/>
          </a:xfrm>
        </p:grpSpPr>
        <p:sp>
          <p:nvSpPr>
            <p:cNvPr id="7680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680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680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680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680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8851"/>
                                        </p:tgtEl>
                                        <p:attrNameLst>
                                          <p:attrName>style.visibility</p:attrName>
                                        </p:attrNameLst>
                                      </p:cBhvr>
                                      <p:to>
                                        <p:strVal val="visible"/>
                                      </p:to>
                                    </p:set>
                                    <p:anim calcmode="lin" valueType="num">
                                      <p:cBhvr>
                                        <p:cTn id="7" dur="500" decel="50000" fill="hold">
                                          <p:stCondLst>
                                            <p:cond delay="0"/>
                                          </p:stCondLst>
                                        </p:cTn>
                                        <p:tgtEl>
                                          <p:spTgt spid="78851"/>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7885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8851"/>
                                        </p:tgtEl>
                                        <p:attrNameLst>
                                          <p:attrName>ppt_w</p:attrName>
                                        </p:attrNameLst>
                                      </p:cBhvr>
                                      <p:tavLst>
                                        <p:tav tm="0">
                                          <p:val>
                                            <p:strVal val="#ppt_w*.05"/>
                                          </p:val>
                                        </p:tav>
                                        <p:tav tm="100000">
                                          <p:val>
                                            <p:strVal val="#ppt_w"/>
                                          </p:val>
                                        </p:tav>
                                      </p:tavLst>
                                    </p:anim>
                                    <p:anim calcmode="lin" valueType="num">
                                      <p:cBhvr>
                                        <p:cTn id="10" dur="1000" fill="hold"/>
                                        <p:tgtEl>
                                          <p:spTgt spid="7885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885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885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885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8851"/>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78850"/>
                                        </p:tgtEl>
                                        <p:attrNameLst>
                                          <p:attrName>style.visibility</p:attrName>
                                        </p:attrNameLst>
                                      </p:cBhvr>
                                      <p:to>
                                        <p:strVal val="visible"/>
                                      </p:to>
                                    </p:set>
                                    <p:animEffect transition="in" filter="fade">
                                      <p:cBhvr>
                                        <p:cTn id="19" dur="2000"/>
                                        <p:tgtEl>
                                          <p:spTgt spid="78850"/>
                                        </p:tgtEl>
                                      </p:cBhvr>
                                    </p:animEffect>
                                    <p:anim calcmode="lin" valueType="num">
                                      <p:cBhvr>
                                        <p:cTn id="20" dur="2000" fill="hold"/>
                                        <p:tgtEl>
                                          <p:spTgt spid="78850"/>
                                        </p:tgtEl>
                                        <p:attrNameLst>
                                          <p:attrName>style.rotation</p:attrName>
                                        </p:attrNameLst>
                                      </p:cBhvr>
                                      <p:tavLst>
                                        <p:tav tm="0">
                                          <p:val>
                                            <p:fltVal val="720.000000"/>
                                          </p:val>
                                        </p:tav>
                                        <p:tav tm="100000">
                                          <p:val>
                                            <p:fltVal val="0.000000"/>
                                          </p:val>
                                        </p:tav>
                                      </p:tavLst>
                                    </p:anim>
                                    <p:anim calcmode="lin" valueType="num">
                                      <p:cBhvr>
                                        <p:cTn id="21" dur="2000" fill="hold"/>
                                        <p:tgtEl>
                                          <p:spTgt spid="78850"/>
                                        </p:tgtEl>
                                        <p:attrNameLst>
                                          <p:attrName>ppt_h</p:attrName>
                                        </p:attrNameLst>
                                      </p:cBhvr>
                                      <p:tavLst>
                                        <p:tav tm="0">
                                          <p:val>
                                            <p:fltVal val="0.000000"/>
                                          </p:val>
                                        </p:tav>
                                        <p:tav tm="100000">
                                          <p:val>
                                            <p:strVal val="#ppt_h"/>
                                          </p:val>
                                        </p:tav>
                                      </p:tavLst>
                                    </p:anim>
                                    <p:anim calcmode="lin" valueType="num">
                                      <p:cBhvr>
                                        <p:cTn id="22" dur="2000" fill="hold"/>
                                        <p:tgtEl>
                                          <p:spTgt spid="78850"/>
                                        </p:tgtEl>
                                        <p:attrNameLst>
                                          <p:attrName>ppt_w</p:attrName>
                                        </p:attrNameLst>
                                      </p:cBhvr>
                                      <p:tavLst>
                                        <p:tav tm="0">
                                          <p:val>
                                            <p:fltVal val="0.00000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38" presetClass="entr" presetSubtype="0" accel="50000" fill="hold" grpId="0" nodeType="clickEffect">
                                  <p:stCondLst>
                                    <p:cond delay="0"/>
                                  </p:stCondLst>
                                  <p:iterate type="lt">
                                    <p:tmPct val="50000"/>
                                  </p:iterate>
                                  <p:childTnLst>
                                    <p:set>
                                      <p:cBhvr>
                                        <p:cTn id="26" dur="1" fill="hold">
                                          <p:stCondLst>
                                            <p:cond delay="0"/>
                                          </p:stCondLst>
                                        </p:cTn>
                                        <p:tgtEl>
                                          <p:spTgt spid="78852"/>
                                        </p:tgtEl>
                                        <p:attrNameLst>
                                          <p:attrName>style.visibility</p:attrName>
                                        </p:attrNameLst>
                                      </p:cBhvr>
                                      <p:to>
                                        <p:strVal val="visible"/>
                                      </p:to>
                                    </p:set>
                                    <p:set>
                                      <p:cBhvr>
                                        <p:cTn id="27" dur="455" fill="hold">
                                          <p:stCondLst>
                                            <p:cond delay="0"/>
                                          </p:stCondLst>
                                        </p:cTn>
                                        <p:tgtEl>
                                          <p:spTgt spid="78852"/>
                                        </p:tgtEl>
                                        <p:attrNameLst>
                                          <p:attrName>style.rotation</p:attrName>
                                        </p:attrNameLst>
                                      </p:cBhvr>
                                      <p:to>
                                        <p:strVal val="-45.0"/>
                                      </p:to>
                                    </p:set>
                                    <p:anim calcmode="lin" valueType="num">
                                      <p:cBhvr>
                                        <p:cTn id="28" dur="455" fill="hold">
                                          <p:stCondLst>
                                            <p:cond delay="455"/>
                                          </p:stCondLst>
                                        </p:cTn>
                                        <p:tgtEl>
                                          <p:spTgt spid="78852"/>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29" dur="455" fill="hold">
                                          <p:stCondLst>
                                            <p:cond delay="0"/>
                                          </p:stCondLst>
                                        </p:cTn>
                                        <p:tgtEl>
                                          <p:spTgt spid="78852"/>
                                        </p:tgtEl>
                                        <p:attrNameLst>
                                          <p:attrName>ppt_y</p:attrName>
                                        </p:attrNameLst>
                                      </p:cBhvr>
                                      <p:tavLst>
                                        <p:tav tm="0">
                                          <p:val>
                                            <p:strVal val="#ppt_y-1"/>
                                          </p:val>
                                        </p:tav>
                                        <p:tav tm="100000">
                                          <p:val>
                                            <p:strVal val="#ppt_y-(0.354*#ppt_w-0.172*#ppt_h)"/>
                                          </p:val>
                                        </p:tav>
                                      </p:tavLst>
                                    </p:anim>
                                    <p:anim calcmode="lin" valueType="num">
                                      <p:cBhvr>
                                        <p:cTn id="30" dur="156" decel="50000" autoRev="1" fill="hold">
                                          <p:stCondLst>
                                            <p:cond delay="455"/>
                                          </p:stCondLst>
                                        </p:cTn>
                                        <p:tgtEl>
                                          <p:spTgt spid="78852"/>
                                        </p:tgtEl>
                                        <p:attrNameLst>
                                          <p:attrName>ppt_y</p:attrName>
                                        </p:attrNameLst>
                                      </p:cBhvr>
                                      <p:tavLst>
                                        <p:tav tm="0">
                                          <p:val>
                                            <p:strVal val="#ppt_y-(0.354*#ppt_w-0.172*#ppt_h)"/>
                                          </p:val>
                                        </p:tav>
                                        <p:tav tm="100000">
                                          <p:val>
                                            <p:strVal val="#ppt_y-(0.354*#ppt_w-0.172*#ppt_h)-#ppt_h/2"/>
                                          </p:val>
                                        </p:tav>
                                      </p:tavLst>
                                    </p:anim>
                                    <p:anim calcmode="lin" valueType="num">
                                      <p:cBhvr>
                                        <p:cTn id="31" dur="136" fill="hold">
                                          <p:stCondLst>
                                            <p:cond delay="864"/>
                                          </p:stCondLst>
                                        </p:cTn>
                                        <p:tgtEl>
                                          <p:spTgt spid="7885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p:bldP spid="788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3127958" y="3110004"/>
            <a:ext cx="2888084" cy="645160"/>
          </a:xfrm>
          <a:prstGeom prst="rect">
            <a:avLst/>
          </a:prstGeom>
        </p:spPr>
        <p:txBody>
          <a:bodyPr wrap="square">
            <a:spAutoFit/>
          </a:bodyPr>
          <a:lstStyle/>
          <a:p>
            <a:pPr algn="ctr">
              <a:lnSpc>
                <a:spcPct val="150000"/>
              </a:lnSpc>
              <a:spcAft>
                <a:spcPts val="600"/>
              </a:spcAft>
              <a:buClr>
                <a:schemeClr val="accent1"/>
              </a:buClr>
            </a:pPr>
            <a:r>
              <a:rPr lang="zh-CN" altLang="en-US" sz="2400" b="1" dirty="0">
                <a:solidFill>
                  <a:srgbClr val="FFFF00"/>
                </a:solidFill>
                <a:effectLst>
                  <a:outerShdw blurRad="38100" dist="19050" dir="2700000" algn="tl" rotWithShape="0">
                    <a:schemeClr val="dk1">
                      <a:alpha val="40000"/>
                    </a:schemeClr>
                  </a:outerShdw>
                </a:effectLst>
                <a:latin typeface="+mj-ea"/>
                <a:ea typeface="+mj-ea"/>
                <a:cs typeface="+mj-ea"/>
              </a:rPr>
              <a:t>为什么要学</a:t>
            </a:r>
            <a:r>
              <a:rPr lang="en-US" altLang="zh-CN" sz="2400" b="1" dirty="0">
                <a:solidFill>
                  <a:srgbClr val="FFFF00"/>
                </a:solidFill>
                <a:effectLst>
                  <a:outerShdw blurRad="38100" dist="19050" dir="2700000" algn="tl" rotWithShape="0">
                    <a:schemeClr val="dk1">
                      <a:alpha val="40000"/>
                    </a:schemeClr>
                  </a:outerShdw>
                </a:effectLst>
                <a:latin typeface="+mj-ea"/>
                <a:ea typeface="+mj-ea"/>
                <a:cs typeface="+mj-ea"/>
              </a:rPr>
              <a:t>CPR</a:t>
            </a:r>
            <a:endParaRPr lang="en-US" altLang="zh-CN" sz="2400" b="1" dirty="0">
              <a:solidFill>
                <a:srgbClr val="FFFF00"/>
              </a:solidFill>
              <a:effectLst>
                <a:outerShdw blurRad="38100" dist="19050" dir="2700000" algn="tl" rotWithShape="0">
                  <a:schemeClr val="dk1">
                    <a:alpha val="40000"/>
                  </a:schemeClr>
                </a:outerShdw>
              </a:effectLst>
              <a:latin typeface="+mj-ea"/>
              <a:ea typeface="+mj-ea"/>
              <a:cs typeface="+mj-ea"/>
            </a:endParaRPr>
          </a:p>
        </p:txBody>
      </p:sp>
      <p:sp>
        <p:nvSpPr>
          <p:cNvPr id="28" name="矩形 27"/>
          <p:cNvSpPr/>
          <p:nvPr/>
        </p:nvSpPr>
        <p:spPr>
          <a:xfrm>
            <a:off x="3815622" y="2728852"/>
            <a:ext cx="1512756" cy="114300"/>
          </a:xfrm>
          <a:prstGeom prst="rect">
            <a:avLst/>
          </a:prstGeom>
        </p:spPr>
        <p:txBody>
          <a:bodyPr wrap="square">
            <a:spAutoFit/>
          </a:bodyPr>
          <a:lstStyle/>
          <a:p>
            <a:pPr algn="ctr">
              <a:lnSpc>
                <a:spcPct val="150000"/>
              </a:lnSpc>
              <a:spcAft>
                <a:spcPts val="600"/>
              </a:spcAft>
              <a:buClr>
                <a:schemeClr val="accent1"/>
              </a:buClr>
            </a:pPr>
            <a:r>
              <a:rPr lang="en-US" altLang="zh-CN" sz="100" dirty="0" smtClean="0">
                <a:solidFill>
                  <a:srgbClr val="5A6478"/>
                </a:solidFill>
                <a:latin typeface="+mj-ea"/>
                <a:ea typeface="+mj-ea"/>
              </a:rPr>
              <a:t>PART ONE</a:t>
            </a:r>
            <a:endParaRPr lang="zh-CN" altLang="en-US" sz="100" dirty="0">
              <a:solidFill>
                <a:srgbClr val="5A6478"/>
              </a:solidFill>
              <a:latin typeface="+mj-ea"/>
              <a:ea typeface="+mj-ea"/>
            </a:endParaRPr>
          </a:p>
        </p:txBody>
      </p:sp>
      <p:cxnSp>
        <p:nvCxnSpPr>
          <p:cNvPr id="30" name="直接连接符 29"/>
          <p:cNvCxnSpPr/>
          <p:nvPr/>
        </p:nvCxnSpPr>
        <p:spPr>
          <a:xfrm>
            <a:off x="3181818" y="3751285"/>
            <a:ext cx="2780365" cy="0"/>
          </a:xfrm>
          <a:prstGeom prst="line">
            <a:avLst/>
          </a:prstGeom>
          <a:ln>
            <a:solidFill>
              <a:schemeClr val="tx1">
                <a:lumMod val="65000"/>
                <a:lumOff val="35000"/>
              </a:schemeClr>
            </a:solidFill>
            <a:prstDash val="dashDot"/>
          </a:ln>
        </p:spPr>
        <p:style>
          <a:lnRef idx="1">
            <a:schemeClr val="dk1"/>
          </a:lnRef>
          <a:fillRef idx="0">
            <a:schemeClr val="dk1"/>
          </a:fillRef>
          <a:effectRef idx="0">
            <a:schemeClr val="dk1"/>
          </a:effectRef>
          <a:fontRef idx="minor">
            <a:schemeClr val="tx1"/>
          </a:fontRef>
        </p:style>
      </p:cxnSp>
      <p:sp>
        <p:nvSpPr>
          <p:cNvPr id="35" name="十字形 34"/>
          <p:cNvSpPr/>
          <p:nvPr/>
        </p:nvSpPr>
        <p:spPr>
          <a:xfrm>
            <a:off x="3715481" y="2816315"/>
            <a:ext cx="200282" cy="200282"/>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6" name="十字形 35"/>
          <p:cNvSpPr/>
          <p:nvPr/>
        </p:nvSpPr>
        <p:spPr>
          <a:xfrm>
            <a:off x="5227313" y="2099653"/>
            <a:ext cx="114046" cy="114046"/>
          </a:xfrm>
          <a:prstGeom prst="plus">
            <a:avLst>
              <a:gd name="adj" fmla="val 4173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37" name="任意多边形 36"/>
          <p:cNvSpPr/>
          <p:nvPr/>
        </p:nvSpPr>
        <p:spPr bwMode="auto">
          <a:xfrm>
            <a:off x="4026715" y="1447432"/>
            <a:ext cx="1090571" cy="1256667"/>
          </a:xfrm>
          <a:custGeom>
            <a:avLst/>
            <a:gdLst>
              <a:gd name="connsiteX0" fmla="*/ 4983955 w 5951537"/>
              <a:gd name="connsiteY0" fmla="*/ 1685925 h 6858000"/>
              <a:gd name="connsiteX1" fmla="*/ 4963318 w 5951537"/>
              <a:gd name="connsiteY1" fmla="*/ 1688306 h 6858000"/>
              <a:gd name="connsiteX2" fmla="*/ 4943474 w 5951537"/>
              <a:gd name="connsiteY2" fmla="*/ 1689894 h 6858000"/>
              <a:gd name="connsiteX3" fmla="*/ 4922837 w 5951537"/>
              <a:gd name="connsiteY3" fmla="*/ 1693863 h 6858000"/>
              <a:gd name="connsiteX4" fmla="*/ 4903787 w 5951537"/>
              <a:gd name="connsiteY4" fmla="*/ 1697831 h 6858000"/>
              <a:gd name="connsiteX5" fmla="*/ 4884737 w 5951537"/>
              <a:gd name="connsiteY5" fmla="*/ 1704181 h 6858000"/>
              <a:gd name="connsiteX6" fmla="*/ 4866481 w 5951537"/>
              <a:gd name="connsiteY6" fmla="*/ 1710531 h 6858000"/>
              <a:gd name="connsiteX7" fmla="*/ 4848224 w 5951537"/>
              <a:gd name="connsiteY7" fmla="*/ 1717675 h 6858000"/>
              <a:gd name="connsiteX8" fmla="*/ 4829968 w 5951537"/>
              <a:gd name="connsiteY8" fmla="*/ 1725613 h 6858000"/>
              <a:gd name="connsiteX9" fmla="*/ 4812506 w 5951537"/>
              <a:gd name="connsiteY9" fmla="*/ 1734344 h 6858000"/>
              <a:gd name="connsiteX10" fmla="*/ 4795043 w 5951537"/>
              <a:gd name="connsiteY10" fmla="*/ 1743869 h 6858000"/>
              <a:gd name="connsiteX11" fmla="*/ 4779168 w 5951537"/>
              <a:gd name="connsiteY11" fmla="*/ 1754981 h 6858000"/>
              <a:gd name="connsiteX12" fmla="*/ 4764087 w 5951537"/>
              <a:gd name="connsiteY12" fmla="*/ 1766094 h 6858000"/>
              <a:gd name="connsiteX13" fmla="*/ 4749006 w 5951537"/>
              <a:gd name="connsiteY13" fmla="*/ 1778000 h 6858000"/>
              <a:gd name="connsiteX14" fmla="*/ 4733131 w 5951537"/>
              <a:gd name="connsiteY14" fmla="*/ 1789906 h 6858000"/>
              <a:gd name="connsiteX15" fmla="*/ 4719637 w 5951537"/>
              <a:gd name="connsiteY15" fmla="*/ 1803400 h 6858000"/>
              <a:gd name="connsiteX16" fmla="*/ 4706143 w 5951537"/>
              <a:gd name="connsiteY16" fmla="*/ 1817688 h 6858000"/>
              <a:gd name="connsiteX17" fmla="*/ 4694237 w 5951537"/>
              <a:gd name="connsiteY17" fmla="*/ 1831975 h 6858000"/>
              <a:gd name="connsiteX18" fmla="*/ 4681537 w 5951537"/>
              <a:gd name="connsiteY18" fmla="*/ 1847057 h 6858000"/>
              <a:gd name="connsiteX19" fmla="*/ 4670424 w 5951537"/>
              <a:gd name="connsiteY19" fmla="*/ 1862932 h 6858000"/>
              <a:gd name="connsiteX20" fmla="*/ 4659312 w 5951537"/>
              <a:gd name="connsiteY20" fmla="*/ 1879600 h 6858000"/>
              <a:gd name="connsiteX21" fmla="*/ 4650581 w 5951537"/>
              <a:gd name="connsiteY21" fmla="*/ 1896269 h 6858000"/>
              <a:gd name="connsiteX22" fmla="*/ 4641056 w 5951537"/>
              <a:gd name="connsiteY22" fmla="*/ 1913732 h 6858000"/>
              <a:gd name="connsiteX23" fmla="*/ 4633118 w 5951537"/>
              <a:gd name="connsiteY23" fmla="*/ 1931988 h 6858000"/>
              <a:gd name="connsiteX24" fmla="*/ 4625974 w 5951537"/>
              <a:gd name="connsiteY24" fmla="*/ 1950244 h 6858000"/>
              <a:gd name="connsiteX25" fmla="*/ 4620418 w 5951537"/>
              <a:gd name="connsiteY25" fmla="*/ 1968500 h 6858000"/>
              <a:gd name="connsiteX26" fmla="*/ 4614068 w 5951537"/>
              <a:gd name="connsiteY26" fmla="*/ 1987550 h 6858000"/>
              <a:gd name="connsiteX27" fmla="*/ 4610099 w 5951537"/>
              <a:gd name="connsiteY27" fmla="*/ 2006600 h 6858000"/>
              <a:gd name="connsiteX28" fmla="*/ 4606131 w 5951537"/>
              <a:gd name="connsiteY28" fmla="*/ 2027238 h 6858000"/>
              <a:gd name="connsiteX29" fmla="*/ 4603749 w 5951537"/>
              <a:gd name="connsiteY29" fmla="*/ 2047082 h 6858000"/>
              <a:gd name="connsiteX30" fmla="*/ 4602162 w 5951537"/>
              <a:gd name="connsiteY30" fmla="*/ 2067719 h 6858000"/>
              <a:gd name="connsiteX31" fmla="*/ 4602162 w 5951537"/>
              <a:gd name="connsiteY31" fmla="*/ 2088357 h 6858000"/>
              <a:gd name="connsiteX32" fmla="*/ 4602162 w 5951537"/>
              <a:gd name="connsiteY32" fmla="*/ 2108994 h 6858000"/>
              <a:gd name="connsiteX33" fmla="*/ 4603749 w 5951537"/>
              <a:gd name="connsiteY33" fmla="*/ 2129632 h 6858000"/>
              <a:gd name="connsiteX34" fmla="*/ 4606131 w 5951537"/>
              <a:gd name="connsiteY34" fmla="*/ 2149476 h 6858000"/>
              <a:gd name="connsiteX35" fmla="*/ 4610099 w 5951537"/>
              <a:gd name="connsiteY35" fmla="*/ 2170113 h 6858000"/>
              <a:gd name="connsiteX36" fmla="*/ 4614068 w 5951537"/>
              <a:gd name="connsiteY36" fmla="*/ 2189163 h 6858000"/>
              <a:gd name="connsiteX37" fmla="*/ 4620418 w 5951537"/>
              <a:gd name="connsiteY37" fmla="*/ 2208213 h 6858000"/>
              <a:gd name="connsiteX38" fmla="*/ 4625974 w 5951537"/>
              <a:gd name="connsiteY38" fmla="*/ 2226469 h 6858000"/>
              <a:gd name="connsiteX39" fmla="*/ 4633118 w 5951537"/>
              <a:gd name="connsiteY39" fmla="*/ 2244726 h 6858000"/>
              <a:gd name="connsiteX40" fmla="*/ 4641056 w 5951537"/>
              <a:gd name="connsiteY40" fmla="*/ 2262982 h 6858000"/>
              <a:gd name="connsiteX41" fmla="*/ 4650581 w 5951537"/>
              <a:gd name="connsiteY41" fmla="*/ 2280444 h 6858000"/>
              <a:gd name="connsiteX42" fmla="*/ 4659312 w 5951537"/>
              <a:gd name="connsiteY42" fmla="*/ 2297907 h 6858000"/>
              <a:gd name="connsiteX43" fmla="*/ 4670424 w 5951537"/>
              <a:gd name="connsiteY43" fmla="*/ 2313782 h 6858000"/>
              <a:gd name="connsiteX44" fmla="*/ 4681537 w 5951537"/>
              <a:gd name="connsiteY44" fmla="*/ 2328863 h 6858000"/>
              <a:gd name="connsiteX45" fmla="*/ 4694237 w 5951537"/>
              <a:gd name="connsiteY45" fmla="*/ 2343944 h 6858000"/>
              <a:gd name="connsiteX46" fmla="*/ 4706143 w 5951537"/>
              <a:gd name="connsiteY46" fmla="*/ 2359026 h 6858000"/>
              <a:gd name="connsiteX47" fmla="*/ 4719637 w 5951537"/>
              <a:gd name="connsiteY47" fmla="*/ 2373313 h 6858000"/>
              <a:gd name="connsiteX48" fmla="*/ 4733131 w 5951537"/>
              <a:gd name="connsiteY48" fmla="*/ 2386807 h 6858000"/>
              <a:gd name="connsiteX49" fmla="*/ 4749006 w 5951537"/>
              <a:gd name="connsiteY49" fmla="*/ 2398713 h 6858000"/>
              <a:gd name="connsiteX50" fmla="*/ 4764087 w 5951537"/>
              <a:gd name="connsiteY50" fmla="*/ 2411413 h 6858000"/>
              <a:gd name="connsiteX51" fmla="*/ 4779168 w 5951537"/>
              <a:gd name="connsiteY51" fmla="*/ 2422526 h 6858000"/>
              <a:gd name="connsiteX52" fmla="*/ 4795043 w 5951537"/>
              <a:gd name="connsiteY52" fmla="*/ 2432051 h 6858000"/>
              <a:gd name="connsiteX53" fmla="*/ 4812506 w 5951537"/>
              <a:gd name="connsiteY53" fmla="*/ 2442369 h 6858000"/>
              <a:gd name="connsiteX54" fmla="*/ 4829968 w 5951537"/>
              <a:gd name="connsiteY54" fmla="*/ 2451895 h 6858000"/>
              <a:gd name="connsiteX55" fmla="*/ 4848224 w 5951537"/>
              <a:gd name="connsiteY55" fmla="*/ 2459832 h 6858000"/>
              <a:gd name="connsiteX56" fmla="*/ 4866481 w 5951537"/>
              <a:gd name="connsiteY56" fmla="*/ 2466976 h 6858000"/>
              <a:gd name="connsiteX57" fmla="*/ 4884737 w 5951537"/>
              <a:gd name="connsiteY57" fmla="*/ 2472532 h 6858000"/>
              <a:gd name="connsiteX58" fmla="*/ 4903787 w 5951537"/>
              <a:gd name="connsiteY58" fmla="*/ 2478882 h 6858000"/>
              <a:gd name="connsiteX59" fmla="*/ 4922837 w 5951537"/>
              <a:gd name="connsiteY59" fmla="*/ 2482851 h 6858000"/>
              <a:gd name="connsiteX60" fmla="*/ 4943474 w 5951537"/>
              <a:gd name="connsiteY60" fmla="*/ 2486026 h 6858000"/>
              <a:gd name="connsiteX61" fmla="*/ 4963318 w 5951537"/>
              <a:gd name="connsiteY61" fmla="*/ 2489201 h 6858000"/>
              <a:gd name="connsiteX62" fmla="*/ 4983955 w 5951537"/>
              <a:gd name="connsiteY62" fmla="*/ 2490788 h 6858000"/>
              <a:gd name="connsiteX63" fmla="*/ 5004593 w 5951537"/>
              <a:gd name="connsiteY63" fmla="*/ 2490788 h 6858000"/>
              <a:gd name="connsiteX64" fmla="*/ 5025231 w 5951537"/>
              <a:gd name="connsiteY64" fmla="*/ 2490788 h 6858000"/>
              <a:gd name="connsiteX65" fmla="*/ 5045074 w 5951537"/>
              <a:gd name="connsiteY65" fmla="*/ 2489201 h 6858000"/>
              <a:gd name="connsiteX66" fmla="*/ 5065712 w 5951537"/>
              <a:gd name="connsiteY66" fmla="*/ 2486026 h 6858000"/>
              <a:gd name="connsiteX67" fmla="*/ 5085555 w 5951537"/>
              <a:gd name="connsiteY67" fmla="*/ 2482851 h 6858000"/>
              <a:gd name="connsiteX68" fmla="*/ 5105399 w 5951537"/>
              <a:gd name="connsiteY68" fmla="*/ 2478882 h 6858000"/>
              <a:gd name="connsiteX69" fmla="*/ 5124449 w 5951537"/>
              <a:gd name="connsiteY69" fmla="*/ 2472532 h 6858000"/>
              <a:gd name="connsiteX70" fmla="*/ 5142705 w 5951537"/>
              <a:gd name="connsiteY70" fmla="*/ 2466976 h 6858000"/>
              <a:gd name="connsiteX71" fmla="*/ 5160962 w 5951537"/>
              <a:gd name="connsiteY71" fmla="*/ 2459832 h 6858000"/>
              <a:gd name="connsiteX72" fmla="*/ 5179218 w 5951537"/>
              <a:gd name="connsiteY72" fmla="*/ 2451895 h 6858000"/>
              <a:gd name="connsiteX73" fmla="*/ 5196680 w 5951537"/>
              <a:gd name="connsiteY73" fmla="*/ 2442369 h 6858000"/>
              <a:gd name="connsiteX74" fmla="*/ 5213349 w 5951537"/>
              <a:gd name="connsiteY74" fmla="*/ 2432051 h 6858000"/>
              <a:gd name="connsiteX75" fmla="*/ 5230018 w 5951537"/>
              <a:gd name="connsiteY75" fmla="*/ 2422526 h 6858000"/>
              <a:gd name="connsiteX76" fmla="*/ 5245099 w 5951537"/>
              <a:gd name="connsiteY76" fmla="*/ 2411413 h 6858000"/>
              <a:gd name="connsiteX77" fmla="*/ 5260180 w 5951537"/>
              <a:gd name="connsiteY77" fmla="*/ 2398713 h 6858000"/>
              <a:gd name="connsiteX78" fmla="*/ 5275262 w 5951537"/>
              <a:gd name="connsiteY78" fmla="*/ 2386807 h 6858000"/>
              <a:gd name="connsiteX79" fmla="*/ 5289549 w 5951537"/>
              <a:gd name="connsiteY79" fmla="*/ 2373313 h 6858000"/>
              <a:gd name="connsiteX80" fmla="*/ 5302249 w 5951537"/>
              <a:gd name="connsiteY80" fmla="*/ 2359026 h 6858000"/>
              <a:gd name="connsiteX81" fmla="*/ 5314949 w 5951537"/>
              <a:gd name="connsiteY81" fmla="*/ 2343944 h 6858000"/>
              <a:gd name="connsiteX82" fmla="*/ 5326855 w 5951537"/>
              <a:gd name="connsiteY82" fmla="*/ 2328863 h 6858000"/>
              <a:gd name="connsiteX83" fmla="*/ 5337968 w 5951537"/>
              <a:gd name="connsiteY83" fmla="*/ 2313782 h 6858000"/>
              <a:gd name="connsiteX84" fmla="*/ 5349080 w 5951537"/>
              <a:gd name="connsiteY84" fmla="*/ 2297907 h 6858000"/>
              <a:gd name="connsiteX85" fmla="*/ 5358605 w 5951537"/>
              <a:gd name="connsiteY85" fmla="*/ 2280444 h 6858000"/>
              <a:gd name="connsiteX86" fmla="*/ 5367337 w 5951537"/>
              <a:gd name="connsiteY86" fmla="*/ 2262982 h 6858000"/>
              <a:gd name="connsiteX87" fmla="*/ 5375274 w 5951537"/>
              <a:gd name="connsiteY87" fmla="*/ 2244726 h 6858000"/>
              <a:gd name="connsiteX88" fmla="*/ 5382418 w 5951537"/>
              <a:gd name="connsiteY88" fmla="*/ 2226469 h 6858000"/>
              <a:gd name="connsiteX89" fmla="*/ 5388768 w 5951537"/>
              <a:gd name="connsiteY89" fmla="*/ 2208213 h 6858000"/>
              <a:gd name="connsiteX90" fmla="*/ 5395118 w 5951537"/>
              <a:gd name="connsiteY90" fmla="*/ 2189163 h 6858000"/>
              <a:gd name="connsiteX91" fmla="*/ 5399087 w 5951537"/>
              <a:gd name="connsiteY91" fmla="*/ 2170113 h 6858000"/>
              <a:gd name="connsiteX92" fmla="*/ 5403055 w 5951537"/>
              <a:gd name="connsiteY92" fmla="*/ 2149476 h 6858000"/>
              <a:gd name="connsiteX93" fmla="*/ 5404643 w 5951537"/>
              <a:gd name="connsiteY93" fmla="*/ 2129632 h 6858000"/>
              <a:gd name="connsiteX94" fmla="*/ 5407024 w 5951537"/>
              <a:gd name="connsiteY94" fmla="*/ 2108994 h 6858000"/>
              <a:gd name="connsiteX95" fmla="*/ 5407024 w 5951537"/>
              <a:gd name="connsiteY95" fmla="*/ 2088357 h 6858000"/>
              <a:gd name="connsiteX96" fmla="*/ 5407024 w 5951537"/>
              <a:gd name="connsiteY96" fmla="*/ 2067719 h 6858000"/>
              <a:gd name="connsiteX97" fmla="*/ 5404643 w 5951537"/>
              <a:gd name="connsiteY97" fmla="*/ 2047082 h 6858000"/>
              <a:gd name="connsiteX98" fmla="*/ 5403055 w 5951537"/>
              <a:gd name="connsiteY98" fmla="*/ 2027238 h 6858000"/>
              <a:gd name="connsiteX99" fmla="*/ 5399087 w 5951537"/>
              <a:gd name="connsiteY99" fmla="*/ 2006600 h 6858000"/>
              <a:gd name="connsiteX100" fmla="*/ 5395118 w 5951537"/>
              <a:gd name="connsiteY100" fmla="*/ 1987550 h 6858000"/>
              <a:gd name="connsiteX101" fmla="*/ 5388768 w 5951537"/>
              <a:gd name="connsiteY101" fmla="*/ 1968500 h 6858000"/>
              <a:gd name="connsiteX102" fmla="*/ 5382418 w 5951537"/>
              <a:gd name="connsiteY102" fmla="*/ 1950244 h 6858000"/>
              <a:gd name="connsiteX103" fmla="*/ 5375274 w 5951537"/>
              <a:gd name="connsiteY103" fmla="*/ 1931988 h 6858000"/>
              <a:gd name="connsiteX104" fmla="*/ 5367337 w 5951537"/>
              <a:gd name="connsiteY104" fmla="*/ 1913732 h 6858000"/>
              <a:gd name="connsiteX105" fmla="*/ 5358605 w 5951537"/>
              <a:gd name="connsiteY105" fmla="*/ 1896269 h 6858000"/>
              <a:gd name="connsiteX106" fmla="*/ 5349080 w 5951537"/>
              <a:gd name="connsiteY106" fmla="*/ 1879600 h 6858000"/>
              <a:gd name="connsiteX107" fmla="*/ 5337968 w 5951537"/>
              <a:gd name="connsiteY107" fmla="*/ 1862932 h 6858000"/>
              <a:gd name="connsiteX108" fmla="*/ 5326855 w 5951537"/>
              <a:gd name="connsiteY108" fmla="*/ 1847057 h 6858000"/>
              <a:gd name="connsiteX109" fmla="*/ 5314949 w 5951537"/>
              <a:gd name="connsiteY109" fmla="*/ 1831975 h 6858000"/>
              <a:gd name="connsiteX110" fmla="*/ 5302249 w 5951537"/>
              <a:gd name="connsiteY110" fmla="*/ 1817688 h 6858000"/>
              <a:gd name="connsiteX111" fmla="*/ 5289549 w 5951537"/>
              <a:gd name="connsiteY111" fmla="*/ 1803400 h 6858000"/>
              <a:gd name="connsiteX112" fmla="*/ 5275262 w 5951537"/>
              <a:gd name="connsiteY112" fmla="*/ 1789906 h 6858000"/>
              <a:gd name="connsiteX113" fmla="*/ 5260180 w 5951537"/>
              <a:gd name="connsiteY113" fmla="*/ 1778000 h 6858000"/>
              <a:gd name="connsiteX114" fmla="*/ 5245099 w 5951537"/>
              <a:gd name="connsiteY114" fmla="*/ 1766094 h 6858000"/>
              <a:gd name="connsiteX115" fmla="*/ 5230018 w 5951537"/>
              <a:gd name="connsiteY115" fmla="*/ 1754981 h 6858000"/>
              <a:gd name="connsiteX116" fmla="*/ 5213349 w 5951537"/>
              <a:gd name="connsiteY116" fmla="*/ 1743869 h 6858000"/>
              <a:gd name="connsiteX117" fmla="*/ 5196680 w 5951537"/>
              <a:gd name="connsiteY117" fmla="*/ 1734344 h 6858000"/>
              <a:gd name="connsiteX118" fmla="*/ 5179218 w 5951537"/>
              <a:gd name="connsiteY118" fmla="*/ 1725613 h 6858000"/>
              <a:gd name="connsiteX119" fmla="*/ 5160962 w 5951537"/>
              <a:gd name="connsiteY119" fmla="*/ 1717675 h 6858000"/>
              <a:gd name="connsiteX120" fmla="*/ 5142705 w 5951537"/>
              <a:gd name="connsiteY120" fmla="*/ 1710531 h 6858000"/>
              <a:gd name="connsiteX121" fmla="*/ 5124449 w 5951537"/>
              <a:gd name="connsiteY121" fmla="*/ 1704181 h 6858000"/>
              <a:gd name="connsiteX122" fmla="*/ 5105399 w 5951537"/>
              <a:gd name="connsiteY122" fmla="*/ 1697831 h 6858000"/>
              <a:gd name="connsiteX123" fmla="*/ 5085555 w 5951537"/>
              <a:gd name="connsiteY123" fmla="*/ 1693863 h 6858000"/>
              <a:gd name="connsiteX124" fmla="*/ 5065712 w 5951537"/>
              <a:gd name="connsiteY124" fmla="*/ 1689894 h 6858000"/>
              <a:gd name="connsiteX125" fmla="*/ 5045074 w 5951537"/>
              <a:gd name="connsiteY125" fmla="*/ 1688306 h 6858000"/>
              <a:gd name="connsiteX126" fmla="*/ 5025231 w 5951537"/>
              <a:gd name="connsiteY126" fmla="*/ 1685925 h 6858000"/>
              <a:gd name="connsiteX127" fmla="*/ 5004593 w 5951537"/>
              <a:gd name="connsiteY127" fmla="*/ 1685925 h 6858000"/>
              <a:gd name="connsiteX128" fmla="*/ 1211262 w 5951537"/>
              <a:gd name="connsiteY128" fmla="*/ 0 h 6858000"/>
              <a:gd name="connsiteX129" fmla="*/ 1227137 w 5951537"/>
              <a:gd name="connsiteY129" fmla="*/ 0 h 6858000"/>
              <a:gd name="connsiteX130" fmla="*/ 1243806 w 5951537"/>
              <a:gd name="connsiteY130" fmla="*/ 0 h 6858000"/>
              <a:gd name="connsiteX131" fmla="*/ 1259681 w 5951537"/>
              <a:gd name="connsiteY131" fmla="*/ 794 h 6858000"/>
              <a:gd name="connsiteX132" fmla="*/ 1276350 w 5951537"/>
              <a:gd name="connsiteY132" fmla="*/ 3175 h 6858000"/>
              <a:gd name="connsiteX133" fmla="*/ 1291431 w 5951537"/>
              <a:gd name="connsiteY133" fmla="*/ 6350 h 6858000"/>
              <a:gd name="connsiteX134" fmla="*/ 1306512 w 5951537"/>
              <a:gd name="connsiteY134" fmla="*/ 10319 h 6858000"/>
              <a:gd name="connsiteX135" fmla="*/ 1321593 w 5951537"/>
              <a:gd name="connsiteY135" fmla="*/ 15081 h 6858000"/>
              <a:gd name="connsiteX136" fmla="*/ 1335881 w 5951537"/>
              <a:gd name="connsiteY136" fmla="*/ 21431 h 6858000"/>
              <a:gd name="connsiteX137" fmla="*/ 1350168 w 5951537"/>
              <a:gd name="connsiteY137" fmla="*/ 28575 h 6858000"/>
              <a:gd name="connsiteX138" fmla="*/ 1362868 w 5951537"/>
              <a:gd name="connsiteY138" fmla="*/ 37306 h 6858000"/>
              <a:gd name="connsiteX139" fmla="*/ 1377156 w 5951537"/>
              <a:gd name="connsiteY139" fmla="*/ 47625 h 6858000"/>
              <a:gd name="connsiteX140" fmla="*/ 1390650 w 5951537"/>
              <a:gd name="connsiteY140" fmla="*/ 58737 h 6858000"/>
              <a:gd name="connsiteX141" fmla="*/ 1402556 w 5951537"/>
              <a:gd name="connsiteY141" fmla="*/ 70644 h 6858000"/>
              <a:gd name="connsiteX142" fmla="*/ 1414462 w 5951537"/>
              <a:gd name="connsiteY142" fmla="*/ 84931 h 6858000"/>
              <a:gd name="connsiteX143" fmla="*/ 1427162 w 5951537"/>
              <a:gd name="connsiteY143" fmla="*/ 100012 h 6858000"/>
              <a:gd name="connsiteX144" fmla="*/ 1438275 w 5951537"/>
              <a:gd name="connsiteY144" fmla="*/ 116681 h 6858000"/>
              <a:gd name="connsiteX145" fmla="*/ 1449387 w 5951537"/>
              <a:gd name="connsiteY145" fmla="*/ 135731 h 6858000"/>
              <a:gd name="connsiteX146" fmla="*/ 1458912 w 5951537"/>
              <a:gd name="connsiteY146" fmla="*/ 154781 h 6858000"/>
              <a:gd name="connsiteX147" fmla="*/ 1469231 w 5951537"/>
              <a:gd name="connsiteY147" fmla="*/ 177006 h 6858000"/>
              <a:gd name="connsiteX148" fmla="*/ 1479550 w 5951537"/>
              <a:gd name="connsiteY148" fmla="*/ 200819 h 6858000"/>
              <a:gd name="connsiteX149" fmla="*/ 1488281 w 5951537"/>
              <a:gd name="connsiteY149" fmla="*/ 226219 h 6858000"/>
              <a:gd name="connsiteX150" fmla="*/ 1497012 w 5951537"/>
              <a:gd name="connsiteY150" fmla="*/ 250825 h 6858000"/>
              <a:gd name="connsiteX151" fmla="*/ 1504156 w 5951537"/>
              <a:gd name="connsiteY151" fmla="*/ 275431 h 6858000"/>
              <a:gd name="connsiteX152" fmla="*/ 1508918 w 5951537"/>
              <a:gd name="connsiteY152" fmla="*/ 298450 h 6858000"/>
              <a:gd name="connsiteX153" fmla="*/ 1512887 w 5951537"/>
              <a:gd name="connsiteY153" fmla="*/ 320675 h 6858000"/>
              <a:gd name="connsiteX154" fmla="*/ 1516062 w 5951537"/>
              <a:gd name="connsiteY154" fmla="*/ 342106 h 6858000"/>
              <a:gd name="connsiteX155" fmla="*/ 1516856 w 5951537"/>
              <a:gd name="connsiteY155" fmla="*/ 362744 h 6858000"/>
              <a:gd name="connsiteX156" fmla="*/ 1517650 w 5951537"/>
              <a:gd name="connsiteY156" fmla="*/ 381794 h 6858000"/>
              <a:gd name="connsiteX157" fmla="*/ 1516856 w 5951537"/>
              <a:gd name="connsiteY157" fmla="*/ 400050 h 6858000"/>
              <a:gd name="connsiteX158" fmla="*/ 1513681 w 5951537"/>
              <a:gd name="connsiteY158" fmla="*/ 417512 h 6858000"/>
              <a:gd name="connsiteX159" fmla="*/ 1511300 w 5951537"/>
              <a:gd name="connsiteY159" fmla="*/ 434181 h 6858000"/>
              <a:gd name="connsiteX160" fmla="*/ 1506537 w 5951537"/>
              <a:gd name="connsiteY160" fmla="*/ 450850 h 6858000"/>
              <a:gd name="connsiteX161" fmla="*/ 1500981 w 5951537"/>
              <a:gd name="connsiteY161" fmla="*/ 465931 h 6858000"/>
              <a:gd name="connsiteX162" fmla="*/ 1494631 w 5951537"/>
              <a:gd name="connsiteY162" fmla="*/ 480219 h 6858000"/>
              <a:gd name="connsiteX163" fmla="*/ 1486693 w 5951537"/>
              <a:gd name="connsiteY163" fmla="*/ 494506 h 6858000"/>
              <a:gd name="connsiteX164" fmla="*/ 1478756 w 5951537"/>
              <a:gd name="connsiteY164" fmla="*/ 507206 h 6858000"/>
              <a:gd name="connsiteX165" fmla="*/ 1469231 w 5951537"/>
              <a:gd name="connsiteY165" fmla="*/ 519906 h 6858000"/>
              <a:gd name="connsiteX166" fmla="*/ 1458912 w 5951537"/>
              <a:gd name="connsiteY166" fmla="*/ 531812 h 6858000"/>
              <a:gd name="connsiteX167" fmla="*/ 1447800 w 5951537"/>
              <a:gd name="connsiteY167" fmla="*/ 542925 h 6858000"/>
              <a:gd name="connsiteX168" fmla="*/ 1435893 w 5951537"/>
              <a:gd name="connsiteY168" fmla="*/ 554038 h 6858000"/>
              <a:gd name="connsiteX169" fmla="*/ 1423193 w 5951537"/>
              <a:gd name="connsiteY169" fmla="*/ 564356 h 6858000"/>
              <a:gd name="connsiteX170" fmla="*/ 1409700 w 5951537"/>
              <a:gd name="connsiteY170" fmla="*/ 573881 h 6858000"/>
              <a:gd name="connsiteX171" fmla="*/ 1395412 w 5951537"/>
              <a:gd name="connsiteY171" fmla="*/ 583406 h 6858000"/>
              <a:gd name="connsiteX172" fmla="*/ 1381125 w 5951537"/>
              <a:gd name="connsiteY172" fmla="*/ 592138 h 6858000"/>
              <a:gd name="connsiteX173" fmla="*/ 1365250 w 5951537"/>
              <a:gd name="connsiteY173" fmla="*/ 601662 h 6858000"/>
              <a:gd name="connsiteX174" fmla="*/ 1332706 w 5951537"/>
              <a:gd name="connsiteY174" fmla="*/ 617538 h 6858000"/>
              <a:gd name="connsiteX175" fmla="*/ 1298575 w 5951537"/>
              <a:gd name="connsiteY175" fmla="*/ 632619 h 6858000"/>
              <a:gd name="connsiteX176" fmla="*/ 1262062 w 5951537"/>
              <a:gd name="connsiteY176" fmla="*/ 646113 h 6858000"/>
              <a:gd name="connsiteX177" fmla="*/ 1223962 w 5951537"/>
              <a:gd name="connsiteY177" fmla="*/ 660400 h 6858000"/>
              <a:gd name="connsiteX178" fmla="*/ 1201737 w 5951537"/>
              <a:gd name="connsiteY178" fmla="*/ 666750 h 6858000"/>
              <a:gd name="connsiteX179" fmla="*/ 1177925 w 5951537"/>
              <a:gd name="connsiteY179" fmla="*/ 671513 h 6858000"/>
              <a:gd name="connsiteX180" fmla="*/ 1153318 w 5951537"/>
              <a:gd name="connsiteY180" fmla="*/ 673100 h 6858000"/>
              <a:gd name="connsiteX181" fmla="*/ 1127918 w 5951537"/>
              <a:gd name="connsiteY181" fmla="*/ 674688 h 6858000"/>
              <a:gd name="connsiteX182" fmla="*/ 1101725 w 5951537"/>
              <a:gd name="connsiteY182" fmla="*/ 673100 h 6858000"/>
              <a:gd name="connsiteX183" fmla="*/ 1075531 w 5951537"/>
              <a:gd name="connsiteY183" fmla="*/ 671513 h 6858000"/>
              <a:gd name="connsiteX184" fmla="*/ 1047750 w 5951537"/>
              <a:gd name="connsiteY184" fmla="*/ 667544 h 6858000"/>
              <a:gd name="connsiteX185" fmla="*/ 1020762 w 5951537"/>
              <a:gd name="connsiteY185" fmla="*/ 663575 h 6858000"/>
              <a:gd name="connsiteX186" fmla="*/ 993775 w 5951537"/>
              <a:gd name="connsiteY186" fmla="*/ 657225 h 6858000"/>
              <a:gd name="connsiteX187" fmla="*/ 965993 w 5951537"/>
              <a:gd name="connsiteY187" fmla="*/ 650081 h 6858000"/>
              <a:gd name="connsiteX188" fmla="*/ 939006 w 5951537"/>
              <a:gd name="connsiteY188" fmla="*/ 642144 h 6858000"/>
              <a:gd name="connsiteX189" fmla="*/ 911225 w 5951537"/>
              <a:gd name="connsiteY189" fmla="*/ 634206 h 6858000"/>
              <a:gd name="connsiteX190" fmla="*/ 885031 w 5951537"/>
              <a:gd name="connsiteY190" fmla="*/ 624681 h 6858000"/>
              <a:gd name="connsiteX191" fmla="*/ 859631 w 5951537"/>
              <a:gd name="connsiteY191" fmla="*/ 615950 h 6858000"/>
              <a:gd name="connsiteX192" fmla="*/ 810418 w 5951537"/>
              <a:gd name="connsiteY192" fmla="*/ 595313 h 6858000"/>
              <a:gd name="connsiteX193" fmla="*/ 788987 w 5951537"/>
              <a:gd name="connsiteY193" fmla="*/ 609600 h 6858000"/>
              <a:gd name="connsiteX194" fmla="*/ 768350 w 5951537"/>
              <a:gd name="connsiteY194" fmla="*/ 624681 h 6858000"/>
              <a:gd name="connsiteX195" fmla="*/ 746125 w 5951537"/>
              <a:gd name="connsiteY195" fmla="*/ 641350 h 6858000"/>
              <a:gd name="connsiteX196" fmla="*/ 724693 w 5951537"/>
              <a:gd name="connsiteY196" fmla="*/ 658019 h 6858000"/>
              <a:gd name="connsiteX197" fmla="*/ 704056 w 5951537"/>
              <a:gd name="connsiteY197" fmla="*/ 677863 h 6858000"/>
              <a:gd name="connsiteX198" fmla="*/ 682625 w 5951537"/>
              <a:gd name="connsiteY198" fmla="*/ 696913 h 6858000"/>
              <a:gd name="connsiteX199" fmla="*/ 661987 w 5951537"/>
              <a:gd name="connsiteY199" fmla="*/ 719138 h 6858000"/>
              <a:gd name="connsiteX200" fmla="*/ 641350 w 5951537"/>
              <a:gd name="connsiteY200" fmla="*/ 741363 h 6858000"/>
              <a:gd name="connsiteX201" fmla="*/ 619918 w 5951537"/>
              <a:gd name="connsiteY201" fmla="*/ 765969 h 6858000"/>
              <a:gd name="connsiteX202" fmla="*/ 599281 w 5951537"/>
              <a:gd name="connsiteY202" fmla="*/ 792163 h 6858000"/>
              <a:gd name="connsiteX203" fmla="*/ 580231 w 5951537"/>
              <a:gd name="connsiteY203" fmla="*/ 819150 h 6858000"/>
              <a:gd name="connsiteX204" fmla="*/ 560387 w 5951537"/>
              <a:gd name="connsiteY204" fmla="*/ 848519 h 6858000"/>
              <a:gd name="connsiteX205" fmla="*/ 542131 w 5951537"/>
              <a:gd name="connsiteY205" fmla="*/ 878681 h 6858000"/>
              <a:gd name="connsiteX206" fmla="*/ 523875 w 5951537"/>
              <a:gd name="connsiteY206" fmla="*/ 911225 h 6858000"/>
              <a:gd name="connsiteX207" fmla="*/ 505618 w 5951537"/>
              <a:gd name="connsiteY207" fmla="*/ 946150 h 6858000"/>
              <a:gd name="connsiteX208" fmla="*/ 488156 w 5951537"/>
              <a:gd name="connsiteY208" fmla="*/ 981075 h 6858000"/>
              <a:gd name="connsiteX209" fmla="*/ 472281 w 5951537"/>
              <a:gd name="connsiteY209" fmla="*/ 1019969 h 6858000"/>
              <a:gd name="connsiteX210" fmla="*/ 456406 w 5951537"/>
              <a:gd name="connsiteY210" fmla="*/ 1059656 h 6858000"/>
              <a:gd name="connsiteX211" fmla="*/ 441325 w 5951537"/>
              <a:gd name="connsiteY211" fmla="*/ 1100931 h 6858000"/>
              <a:gd name="connsiteX212" fmla="*/ 428625 w 5951537"/>
              <a:gd name="connsiteY212" fmla="*/ 1144588 h 6858000"/>
              <a:gd name="connsiteX213" fmla="*/ 415131 w 5951537"/>
              <a:gd name="connsiteY213" fmla="*/ 1189831 h 6858000"/>
              <a:gd name="connsiteX214" fmla="*/ 404018 w 5951537"/>
              <a:gd name="connsiteY214" fmla="*/ 1237456 h 6858000"/>
              <a:gd name="connsiteX215" fmla="*/ 393700 w 5951537"/>
              <a:gd name="connsiteY215" fmla="*/ 1288256 h 6858000"/>
              <a:gd name="connsiteX216" fmla="*/ 384968 w 5951537"/>
              <a:gd name="connsiteY216" fmla="*/ 1339850 h 6858000"/>
              <a:gd name="connsiteX217" fmla="*/ 377031 w 5951537"/>
              <a:gd name="connsiteY217" fmla="*/ 1393825 h 6858000"/>
              <a:gd name="connsiteX218" fmla="*/ 369887 w 5951537"/>
              <a:gd name="connsiteY218" fmla="*/ 1450181 h 6858000"/>
              <a:gd name="connsiteX219" fmla="*/ 364331 w 5951537"/>
              <a:gd name="connsiteY219" fmla="*/ 1508919 h 6858000"/>
              <a:gd name="connsiteX220" fmla="*/ 361156 w 5951537"/>
              <a:gd name="connsiteY220" fmla="*/ 1570831 h 6858000"/>
              <a:gd name="connsiteX221" fmla="*/ 358775 w 5951537"/>
              <a:gd name="connsiteY221" fmla="*/ 1633538 h 6858000"/>
              <a:gd name="connsiteX222" fmla="*/ 358775 w 5951537"/>
              <a:gd name="connsiteY222" fmla="*/ 1699419 h 6858000"/>
              <a:gd name="connsiteX223" fmla="*/ 359568 w 5951537"/>
              <a:gd name="connsiteY223" fmla="*/ 1768475 h 6858000"/>
              <a:gd name="connsiteX224" fmla="*/ 361156 w 5951537"/>
              <a:gd name="connsiteY224" fmla="*/ 1839119 h 6858000"/>
              <a:gd name="connsiteX225" fmla="*/ 502443 w 5951537"/>
              <a:gd name="connsiteY225" fmla="*/ 1839119 h 6858000"/>
              <a:gd name="connsiteX226" fmla="*/ 503237 w 5951537"/>
              <a:gd name="connsiteY226" fmla="*/ 1871663 h 6858000"/>
              <a:gd name="connsiteX227" fmla="*/ 506412 w 5951537"/>
              <a:gd name="connsiteY227" fmla="*/ 1913731 h 6858000"/>
              <a:gd name="connsiteX228" fmla="*/ 509587 w 5951537"/>
              <a:gd name="connsiteY228" fmla="*/ 1965325 h 6858000"/>
              <a:gd name="connsiteX229" fmla="*/ 516731 w 5951537"/>
              <a:gd name="connsiteY229" fmla="*/ 2025650 h 6858000"/>
              <a:gd name="connsiteX230" fmla="*/ 524668 w 5951537"/>
              <a:gd name="connsiteY230" fmla="*/ 2091531 h 6858000"/>
              <a:gd name="connsiteX231" fmla="*/ 531018 w 5951537"/>
              <a:gd name="connsiteY231" fmla="*/ 2126457 h 6858000"/>
              <a:gd name="connsiteX232" fmla="*/ 536575 w 5951537"/>
              <a:gd name="connsiteY232" fmla="*/ 2162969 h 6858000"/>
              <a:gd name="connsiteX233" fmla="*/ 543718 w 5951537"/>
              <a:gd name="connsiteY233" fmla="*/ 2201863 h 6858000"/>
              <a:gd name="connsiteX234" fmla="*/ 551656 w 5951537"/>
              <a:gd name="connsiteY234" fmla="*/ 2239963 h 6858000"/>
              <a:gd name="connsiteX235" fmla="*/ 561181 w 5951537"/>
              <a:gd name="connsiteY235" fmla="*/ 2280444 h 6858000"/>
              <a:gd name="connsiteX236" fmla="*/ 571500 w 5951537"/>
              <a:gd name="connsiteY236" fmla="*/ 2320925 h 6858000"/>
              <a:gd name="connsiteX237" fmla="*/ 582612 w 5951537"/>
              <a:gd name="connsiteY237" fmla="*/ 2362994 h 6858000"/>
              <a:gd name="connsiteX238" fmla="*/ 594518 w 5951537"/>
              <a:gd name="connsiteY238" fmla="*/ 2405063 h 6858000"/>
              <a:gd name="connsiteX239" fmla="*/ 608806 w 5951537"/>
              <a:gd name="connsiteY239" fmla="*/ 2447925 h 6858000"/>
              <a:gd name="connsiteX240" fmla="*/ 623887 w 5951537"/>
              <a:gd name="connsiteY240" fmla="*/ 2489994 h 6858000"/>
              <a:gd name="connsiteX241" fmla="*/ 639762 w 5951537"/>
              <a:gd name="connsiteY241" fmla="*/ 2533650 h 6858000"/>
              <a:gd name="connsiteX242" fmla="*/ 657225 w 5951537"/>
              <a:gd name="connsiteY242" fmla="*/ 2577306 h 6858000"/>
              <a:gd name="connsiteX243" fmla="*/ 676275 w 5951537"/>
              <a:gd name="connsiteY243" fmla="*/ 2620169 h 6858000"/>
              <a:gd name="connsiteX244" fmla="*/ 696912 w 5951537"/>
              <a:gd name="connsiteY244" fmla="*/ 2663031 h 6858000"/>
              <a:gd name="connsiteX245" fmla="*/ 719137 w 5951537"/>
              <a:gd name="connsiteY245" fmla="*/ 2705894 h 6858000"/>
              <a:gd name="connsiteX246" fmla="*/ 742950 w 5951537"/>
              <a:gd name="connsiteY246" fmla="*/ 2748757 h 6858000"/>
              <a:gd name="connsiteX247" fmla="*/ 768350 w 5951537"/>
              <a:gd name="connsiteY247" fmla="*/ 2790032 h 6858000"/>
              <a:gd name="connsiteX248" fmla="*/ 796131 w 5951537"/>
              <a:gd name="connsiteY248" fmla="*/ 2831306 h 6858000"/>
              <a:gd name="connsiteX249" fmla="*/ 824706 w 5951537"/>
              <a:gd name="connsiteY249" fmla="*/ 2871788 h 6858000"/>
              <a:gd name="connsiteX250" fmla="*/ 855662 w 5951537"/>
              <a:gd name="connsiteY250" fmla="*/ 2911475 h 6858000"/>
              <a:gd name="connsiteX251" fmla="*/ 888206 w 5951537"/>
              <a:gd name="connsiteY251" fmla="*/ 2948781 h 6858000"/>
              <a:gd name="connsiteX252" fmla="*/ 923925 w 5951537"/>
              <a:gd name="connsiteY252" fmla="*/ 2986088 h 6858000"/>
              <a:gd name="connsiteX253" fmla="*/ 944562 w 5951537"/>
              <a:gd name="connsiteY253" fmla="*/ 3007519 h 6858000"/>
              <a:gd name="connsiteX254" fmla="*/ 966787 w 5951537"/>
              <a:gd name="connsiteY254" fmla="*/ 3028950 h 6858000"/>
              <a:gd name="connsiteX255" fmla="*/ 989012 w 5951537"/>
              <a:gd name="connsiteY255" fmla="*/ 3049588 h 6858000"/>
              <a:gd name="connsiteX256" fmla="*/ 1012825 w 5951537"/>
              <a:gd name="connsiteY256" fmla="*/ 3068638 h 6858000"/>
              <a:gd name="connsiteX257" fmla="*/ 1035843 w 5951537"/>
              <a:gd name="connsiteY257" fmla="*/ 3087688 h 6858000"/>
              <a:gd name="connsiteX258" fmla="*/ 1060450 w 5951537"/>
              <a:gd name="connsiteY258" fmla="*/ 3105944 h 6858000"/>
              <a:gd name="connsiteX259" fmla="*/ 1085850 w 5951537"/>
              <a:gd name="connsiteY259" fmla="*/ 3123406 h 6858000"/>
              <a:gd name="connsiteX260" fmla="*/ 1111250 w 5951537"/>
              <a:gd name="connsiteY260" fmla="*/ 3139282 h 6858000"/>
              <a:gd name="connsiteX261" fmla="*/ 1135856 w 5951537"/>
              <a:gd name="connsiteY261" fmla="*/ 3155950 h 6858000"/>
              <a:gd name="connsiteX262" fmla="*/ 1162843 w 5951537"/>
              <a:gd name="connsiteY262" fmla="*/ 3171032 h 6858000"/>
              <a:gd name="connsiteX263" fmla="*/ 1189831 w 5951537"/>
              <a:gd name="connsiteY263" fmla="*/ 3186113 h 6858000"/>
              <a:gd name="connsiteX264" fmla="*/ 1217612 w 5951537"/>
              <a:gd name="connsiteY264" fmla="*/ 3200400 h 6858000"/>
              <a:gd name="connsiteX265" fmla="*/ 1245393 w 5951537"/>
              <a:gd name="connsiteY265" fmla="*/ 3213100 h 6858000"/>
              <a:gd name="connsiteX266" fmla="*/ 1273968 w 5951537"/>
              <a:gd name="connsiteY266" fmla="*/ 3226594 h 6858000"/>
              <a:gd name="connsiteX267" fmla="*/ 1302543 w 5951537"/>
              <a:gd name="connsiteY267" fmla="*/ 3237706 h 6858000"/>
              <a:gd name="connsiteX268" fmla="*/ 1331912 w 5951537"/>
              <a:gd name="connsiteY268" fmla="*/ 3249613 h 6858000"/>
              <a:gd name="connsiteX269" fmla="*/ 1362075 w 5951537"/>
              <a:gd name="connsiteY269" fmla="*/ 3259931 h 6858000"/>
              <a:gd name="connsiteX270" fmla="*/ 1392237 w 5951537"/>
              <a:gd name="connsiteY270" fmla="*/ 3270250 h 6858000"/>
              <a:gd name="connsiteX271" fmla="*/ 1423987 w 5951537"/>
              <a:gd name="connsiteY271" fmla="*/ 3278981 h 6858000"/>
              <a:gd name="connsiteX272" fmla="*/ 1454943 w 5951537"/>
              <a:gd name="connsiteY272" fmla="*/ 3288507 h 6858000"/>
              <a:gd name="connsiteX273" fmla="*/ 1487487 w 5951537"/>
              <a:gd name="connsiteY273" fmla="*/ 3295650 h 6858000"/>
              <a:gd name="connsiteX274" fmla="*/ 1520031 w 5951537"/>
              <a:gd name="connsiteY274" fmla="*/ 3303588 h 6858000"/>
              <a:gd name="connsiteX275" fmla="*/ 1552575 w 5951537"/>
              <a:gd name="connsiteY275" fmla="*/ 3309144 h 6858000"/>
              <a:gd name="connsiteX276" fmla="*/ 1585912 w 5951537"/>
              <a:gd name="connsiteY276" fmla="*/ 3315494 h 6858000"/>
              <a:gd name="connsiteX277" fmla="*/ 1620043 w 5951537"/>
              <a:gd name="connsiteY277" fmla="*/ 3320256 h 6858000"/>
              <a:gd name="connsiteX278" fmla="*/ 1654968 w 5951537"/>
              <a:gd name="connsiteY278" fmla="*/ 3325019 h 6858000"/>
              <a:gd name="connsiteX279" fmla="*/ 1689893 w 5951537"/>
              <a:gd name="connsiteY279" fmla="*/ 3328988 h 6858000"/>
              <a:gd name="connsiteX280" fmla="*/ 1725612 w 5951537"/>
              <a:gd name="connsiteY280" fmla="*/ 3332163 h 6858000"/>
              <a:gd name="connsiteX281" fmla="*/ 1762125 w 5951537"/>
              <a:gd name="connsiteY281" fmla="*/ 3334544 h 6858000"/>
              <a:gd name="connsiteX282" fmla="*/ 1798637 w 5951537"/>
              <a:gd name="connsiteY282" fmla="*/ 3336132 h 6858000"/>
              <a:gd name="connsiteX283" fmla="*/ 1835150 w 5951537"/>
              <a:gd name="connsiteY283" fmla="*/ 3336925 h 6858000"/>
              <a:gd name="connsiteX284" fmla="*/ 1872456 w 5951537"/>
              <a:gd name="connsiteY284" fmla="*/ 3337719 h 6858000"/>
              <a:gd name="connsiteX285" fmla="*/ 1909762 w 5951537"/>
              <a:gd name="connsiteY285" fmla="*/ 3336925 h 6858000"/>
              <a:gd name="connsiteX286" fmla="*/ 1947068 w 5951537"/>
              <a:gd name="connsiteY286" fmla="*/ 3336132 h 6858000"/>
              <a:gd name="connsiteX287" fmla="*/ 1983581 w 5951537"/>
              <a:gd name="connsiteY287" fmla="*/ 3334544 h 6858000"/>
              <a:gd name="connsiteX288" fmla="*/ 2019300 w 5951537"/>
              <a:gd name="connsiteY288" fmla="*/ 3332163 h 6858000"/>
              <a:gd name="connsiteX289" fmla="*/ 2055812 w 5951537"/>
              <a:gd name="connsiteY289" fmla="*/ 3328988 h 6858000"/>
              <a:gd name="connsiteX290" fmla="*/ 2089944 w 5951537"/>
              <a:gd name="connsiteY290" fmla="*/ 3325019 h 6858000"/>
              <a:gd name="connsiteX291" fmla="*/ 2124869 w 5951537"/>
              <a:gd name="connsiteY291" fmla="*/ 3320256 h 6858000"/>
              <a:gd name="connsiteX292" fmla="*/ 2159000 w 5951537"/>
              <a:gd name="connsiteY292" fmla="*/ 3315494 h 6858000"/>
              <a:gd name="connsiteX293" fmla="*/ 2192337 w 5951537"/>
              <a:gd name="connsiteY293" fmla="*/ 3309144 h 6858000"/>
              <a:gd name="connsiteX294" fmla="*/ 2225675 w 5951537"/>
              <a:gd name="connsiteY294" fmla="*/ 3303588 h 6858000"/>
              <a:gd name="connsiteX295" fmla="*/ 2258219 w 5951537"/>
              <a:gd name="connsiteY295" fmla="*/ 3295650 h 6858000"/>
              <a:gd name="connsiteX296" fmla="*/ 2289969 w 5951537"/>
              <a:gd name="connsiteY296" fmla="*/ 3288507 h 6858000"/>
              <a:gd name="connsiteX297" fmla="*/ 2321719 w 5951537"/>
              <a:gd name="connsiteY297" fmla="*/ 3278981 h 6858000"/>
              <a:gd name="connsiteX298" fmla="*/ 2352675 w 5951537"/>
              <a:gd name="connsiteY298" fmla="*/ 3270250 h 6858000"/>
              <a:gd name="connsiteX299" fmla="*/ 2382837 w 5951537"/>
              <a:gd name="connsiteY299" fmla="*/ 3259931 h 6858000"/>
              <a:gd name="connsiteX300" fmla="*/ 2413000 w 5951537"/>
              <a:gd name="connsiteY300" fmla="*/ 3249613 h 6858000"/>
              <a:gd name="connsiteX301" fmla="*/ 2442369 w 5951537"/>
              <a:gd name="connsiteY301" fmla="*/ 3237706 h 6858000"/>
              <a:gd name="connsiteX302" fmla="*/ 2471737 w 5951537"/>
              <a:gd name="connsiteY302" fmla="*/ 3226594 h 6858000"/>
              <a:gd name="connsiteX303" fmla="*/ 2500312 w 5951537"/>
              <a:gd name="connsiteY303" fmla="*/ 3213100 h 6858000"/>
              <a:gd name="connsiteX304" fmla="*/ 2527300 w 5951537"/>
              <a:gd name="connsiteY304" fmla="*/ 3200400 h 6858000"/>
              <a:gd name="connsiteX305" fmla="*/ 2555081 w 5951537"/>
              <a:gd name="connsiteY305" fmla="*/ 3186113 h 6858000"/>
              <a:gd name="connsiteX306" fmla="*/ 2582069 w 5951537"/>
              <a:gd name="connsiteY306" fmla="*/ 3171032 h 6858000"/>
              <a:gd name="connsiteX307" fmla="*/ 2609056 w 5951537"/>
              <a:gd name="connsiteY307" fmla="*/ 3155950 h 6858000"/>
              <a:gd name="connsiteX308" fmla="*/ 2635250 w 5951537"/>
              <a:gd name="connsiteY308" fmla="*/ 3139282 h 6858000"/>
              <a:gd name="connsiteX309" fmla="*/ 2660650 w 5951537"/>
              <a:gd name="connsiteY309" fmla="*/ 3123406 h 6858000"/>
              <a:gd name="connsiteX310" fmla="*/ 2684462 w 5951537"/>
              <a:gd name="connsiteY310" fmla="*/ 3105944 h 6858000"/>
              <a:gd name="connsiteX311" fmla="*/ 2709069 w 5951537"/>
              <a:gd name="connsiteY311" fmla="*/ 3087688 h 6858000"/>
              <a:gd name="connsiteX312" fmla="*/ 2732087 w 5951537"/>
              <a:gd name="connsiteY312" fmla="*/ 3068638 h 6858000"/>
              <a:gd name="connsiteX313" fmla="*/ 2755900 w 5951537"/>
              <a:gd name="connsiteY313" fmla="*/ 3049588 h 6858000"/>
              <a:gd name="connsiteX314" fmla="*/ 2778919 w 5951537"/>
              <a:gd name="connsiteY314" fmla="*/ 3028950 h 6858000"/>
              <a:gd name="connsiteX315" fmla="*/ 2800350 w 5951537"/>
              <a:gd name="connsiteY315" fmla="*/ 3007519 h 6858000"/>
              <a:gd name="connsiteX316" fmla="*/ 2822575 w 5951537"/>
              <a:gd name="connsiteY316" fmla="*/ 2986088 h 6858000"/>
              <a:gd name="connsiteX317" fmla="*/ 2856706 w 5951537"/>
              <a:gd name="connsiteY317" fmla="*/ 2948781 h 6858000"/>
              <a:gd name="connsiteX318" fmla="*/ 2889250 w 5951537"/>
              <a:gd name="connsiteY318" fmla="*/ 2911475 h 6858000"/>
              <a:gd name="connsiteX319" fmla="*/ 2920206 w 5951537"/>
              <a:gd name="connsiteY319" fmla="*/ 2871788 h 6858000"/>
              <a:gd name="connsiteX320" fmla="*/ 2949575 w 5951537"/>
              <a:gd name="connsiteY320" fmla="*/ 2831306 h 6858000"/>
              <a:gd name="connsiteX321" fmla="*/ 2976562 w 5951537"/>
              <a:gd name="connsiteY321" fmla="*/ 2790032 h 6858000"/>
              <a:gd name="connsiteX322" fmla="*/ 3002756 w 5951537"/>
              <a:gd name="connsiteY322" fmla="*/ 2748757 h 6858000"/>
              <a:gd name="connsiteX323" fmla="*/ 3025775 w 5951537"/>
              <a:gd name="connsiteY323" fmla="*/ 2705894 h 6858000"/>
              <a:gd name="connsiteX324" fmla="*/ 3048000 w 5951537"/>
              <a:gd name="connsiteY324" fmla="*/ 2663031 h 6858000"/>
              <a:gd name="connsiteX325" fmla="*/ 3068637 w 5951537"/>
              <a:gd name="connsiteY325" fmla="*/ 2620169 h 6858000"/>
              <a:gd name="connsiteX326" fmla="*/ 3087687 w 5951537"/>
              <a:gd name="connsiteY326" fmla="*/ 2577306 h 6858000"/>
              <a:gd name="connsiteX327" fmla="*/ 3105943 w 5951537"/>
              <a:gd name="connsiteY327" fmla="*/ 2533650 h 6858000"/>
              <a:gd name="connsiteX328" fmla="*/ 3121819 w 5951537"/>
              <a:gd name="connsiteY328" fmla="*/ 2489994 h 6858000"/>
              <a:gd name="connsiteX329" fmla="*/ 3136900 w 5951537"/>
              <a:gd name="connsiteY329" fmla="*/ 2447925 h 6858000"/>
              <a:gd name="connsiteX330" fmla="*/ 3150393 w 5951537"/>
              <a:gd name="connsiteY330" fmla="*/ 2405063 h 6858000"/>
              <a:gd name="connsiteX331" fmla="*/ 3162300 w 5951537"/>
              <a:gd name="connsiteY331" fmla="*/ 2362994 h 6858000"/>
              <a:gd name="connsiteX332" fmla="*/ 3175000 w 5951537"/>
              <a:gd name="connsiteY332" fmla="*/ 2320925 h 6858000"/>
              <a:gd name="connsiteX333" fmla="*/ 3184525 w 5951537"/>
              <a:gd name="connsiteY333" fmla="*/ 2280444 h 6858000"/>
              <a:gd name="connsiteX334" fmla="*/ 3194050 w 5951537"/>
              <a:gd name="connsiteY334" fmla="*/ 2239963 h 6858000"/>
              <a:gd name="connsiteX335" fmla="*/ 3201987 w 5951537"/>
              <a:gd name="connsiteY335" fmla="*/ 2201863 h 6858000"/>
              <a:gd name="connsiteX336" fmla="*/ 3209131 w 5951537"/>
              <a:gd name="connsiteY336" fmla="*/ 2162969 h 6858000"/>
              <a:gd name="connsiteX337" fmla="*/ 3215481 w 5951537"/>
              <a:gd name="connsiteY337" fmla="*/ 2126457 h 6858000"/>
              <a:gd name="connsiteX338" fmla="*/ 3220243 w 5951537"/>
              <a:gd name="connsiteY338" fmla="*/ 2091531 h 6858000"/>
              <a:gd name="connsiteX339" fmla="*/ 3229769 w 5951537"/>
              <a:gd name="connsiteY339" fmla="*/ 2025650 h 6858000"/>
              <a:gd name="connsiteX340" fmla="*/ 3235325 w 5951537"/>
              <a:gd name="connsiteY340" fmla="*/ 1965325 h 6858000"/>
              <a:gd name="connsiteX341" fmla="*/ 3239293 w 5951537"/>
              <a:gd name="connsiteY341" fmla="*/ 1913731 h 6858000"/>
              <a:gd name="connsiteX342" fmla="*/ 3241675 w 5951537"/>
              <a:gd name="connsiteY342" fmla="*/ 1871663 h 6858000"/>
              <a:gd name="connsiteX343" fmla="*/ 3242469 w 5951537"/>
              <a:gd name="connsiteY343" fmla="*/ 1839119 h 6858000"/>
              <a:gd name="connsiteX344" fmla="*/ 3383756 w 5951537"/>
              <a:gd name="connsiteY344" fmla="*/ 1839119 h 6858000"/>
              <a:gd name="connsiteX345" fmla="*/ 3386137 w 5951537"/>
              <a:gd name="connsiteY345" fmla="*/ 1768475 h 6858000"/>
              <a:gd name="connsiteX346" fmla="*/ 3387725 w 5951537"/>
              <a:gd name="connsiteY346" fmla="*/ 1699419 h 6858000"/>
              <a:gd name="connsiteX347" fmla="*/ 3386137 w 5951537"/>
              <a:gd name="connsiteY347" fmla="*/ 1633538 h 6858000"/>
              <a:gd name="connsiteX348" fmla="*/ 3384550 w 5951537"/>
              <a:gd name="connsiteY348" fmla="*/ 1570831 h 6858000"/>
              <a:gd name="connsiteX349" fmla="*/ 3380581 w 5951537"/>
              <a:gd name="connsiteY349" fmla="*/ 1508919 h 6858000"/>
              <a:gd name="connsiteX350" fmla="*/ 3375025 w 5951537"/>
              <a:gd name="connsiteY350" fmla="*/ 1450181 h 6858000"/>
              <a:gd name="connsiteX351" fmla="*/ 3367881 w 5951537"/>
              <a:gd name="connsiteY351" fmla="*/ 1393825 h 6858000"/>
              <a:gd name="connsiteX352" fmla="*/ 3360737 w 5951537"/>
              <a:gd name="connsiteY352" fmla="*/ 1339850 h 6858000"/>
              <a:gd name="connsiteX353" fmla="*/ 3352006 w 5951537"/>
              <a:gd name="connsiteY353" fmla="*/ 1288256 h 6858000"/>
              <a:gd name="connsiteX354" fmla="*/ 3340893 w 5951537"/>
              <a:gd name="connsiteY354" fmla="*/ 1237456 h 6858000"/>
              <a:gd name="connsiteX355" fmla="*/ 3329781 w 5951537"/>
              <a:gd name="connsiteY355" fmla="*/ 1189831 h 6858000"/>
              <a:gd name="connsiteX356" fmla="*/ 3316287 w 5951537"/>
              <a:gd name="connsiteY356" fmla="*/ 1144588 h 6858000"/>
              <a:gd name="connsiteX357" fmla="*/ 3303587 w 5951537"/>
              <a:gd name="connsiteY357" fmla="*/ 1100931 h 6858000"/>
              <a:gd name="connsiteX358" fmla="*/ 3289300 w 5951537"/>
              <a:gd name="connsiteY358" fmla="*/ 1059656 h 6858000"/>
              <a:gd name="connsiteX359" fmla="*/ 3272631 w 5951537"/>
              <a:gd name="connsiteY359" fmla="*/ 1019969 h 6858000"/>
              <a:gd name="connsiteX360" fmla="*/ 3256756 w 5951537"/>
              <a:gd name="connsiteY360" fmla="*/ 981075 h 6858000"/>
              <a:gd name="connsiteX361" fmla="*/ 3239293 w 5951537"/>
              <a:gd name="connsiteY361" fmla="*/ 946150 h 6858000"/>
              <a:gd name="connsiteX362" fmla="*/ 3222625 w 5951537"/>
              <a:gd name="connsiteY362" fmla="*/ 911225 h 6858000"/>
              <a:gd name="connsiteX363" fmla="*/ 3204369 w 5951537"/>
              <a:gd name="connsiteY363" fmla="*/ 878681 h 6858000"/>
              <a:gd name="connsiteX364" fmla="*/ 3184525 w 5951537"/>
              <a:gd name="connsiteY364" fmla="*/ 848519 h 6858000"/>
              <a:gd name="connsiteX365" fmla="*/ 3165475 w 5951537"/>
              <a:gd name="connsiteY365" fmla="*/ 819150 h 6858000"/>
              <a:gd name="connsiteX366" fmla="*/ 3145631 w 5951537"/>
              <a:gd name="connsiteY366" fmla="*/ 792163 h 6858000"/>
              <a:gd name="connsiteX367" fmla="*/ 3124993 w 5951537"/>
              <a:gd name="connsiteY367" fmla="*/ 765969 h 6858000"/>
              <a:gd name="connsiteX368" fmla="*/ 3105150 w 5951537"/>
              <a:gd name="connsiteY368" fmla="*/ 741363 h 6858000"/>
              <a:gd name="connsiteX369" fmla="*/ 3083719 w 5951537"/>
              <a:gd name="connsiteY369" fmla="*/ 719138 h 6858000"/>
              <a:gd name="connsiteX370" fmla="*/ 3062287 w 5951537"/>
              <a:gd name="connsiteY370" fmla="*/ 696913 h 6858000"/>
              <a:gd name="connsiteX371" fmla="*/ 3040856 w 5951537"/>
              <a:gd name="connsiteY371" fmla="*/ 677863 h 6858000"/>
              <a:gd name="connsiteX372" fmla="*/ 3019425 w 5951537"/>
              <a:gd name="connsiteY372" fmla="*/ 658019 h 6858000"/>
              <a:gd name="connsiteX373" fmla="*/ 2998787 w 5951537"/>
              <a:gd name="connsiteY373" fmla="*/ 641350 h 6858000"/>
              <a:gd name="connsiteX374" fmla="*/ 2977356 w 5951537"/>
              <a:gd name="connsiteY374" fmla="*/ 624681 h 6858000"/>
              <a:gd name="connsiteX375" fmla="*/ 2955925 w 5951537"/>
              <a:gd name="connsiteY375" fmla="*/ 609600 h 6858000"/>
              <a:gd name="connsiteX376" fmla="*/ 2934493 w 5951537"/>
              <a:gd name="connsiteY376" fmla="*/ 595313 h 6858000"/>
              <a:gd name="connsiteX377" fmla="*/ 2886075 w 5951537"/>
              <a:gd name="connsiteY377" fmla="*/ 615950 h 6858000"/>
              <a:gd name="connsiteX378" fmla="*/ 2859881 w 5951537"/>
              <a:gd name="connsiteY378" fmla="*/ 624681 h 6858000"/>
              <a:gd name="connsiteX379" fmla="*/ 2833687 w 5951537"/>
              <a:gd name="connsiteY379" fmla="*/ 634206 h 6858000"/>
              <a:gd name="connsiteX380" fmla="*/ 2807493 w 5951537"/>
              <a:gd name="connsiteY380" fmla="*/ 642144 h 6858000"/>
              <a:gd name="connsiteX381" fmla="*/ 2779712 w 5951537"/>
              <a:gd name="connsiteY381" fmla="*/ 650081 h 6858000"/>
              <a:gd name="connsiteX382" fmla="*/ 2752725 w 5951537"/>
              <a:gd name="connsiteY382" fmla="*/ 657225 h 6858000"/>
              <a:gd name="connsiteX383" fmla="*/ 2724943 w 5951537"/>
              <a:gd name="connsiteY383" fmla="*/ 663575 h 6858000"/>
              <a:gd name="connsiteX384" fmla="*/ 2697956 w 5951537"/>
              <a:gd name="connsiteY384" fmla="*/ 667544 h 6858000"/>
              <a:gd name="connsiteX385" fmla="*/ 2670175 w 5951537"/>
              <a:gd name="connsiteY385" fmla="*/ 671513 h 6858000"/>
              <a:gd name="connsiteX386" fmla="*/ 2643187 w 5951537"/>
              <a:gd name="connsiteY386" fmla="*/ 673100 h 6858000"/>
              <a:gd name="connsiteX387" fmla="*/ 2617787 w 5951537"/>
              <a:gd name="connsiteY387" fmla="*/ 674688 h 6858000"/>
              <a:gd name="connsiteX388" fmla="*/ 2591593 w 5951537"/>
              <a:gd name="connsiteY388" fmla="*/ 673100 h 6858000"/>
              <a:gd name="connsiteX389" fmla="*/ 2566987 w 5951537"/>
              <a:gd name="connsiteY389" fmla="*/ 671513 h 6858000"/>
              <a:gd name="connsiteX390" fmla="*/ 2543969 w 5951537"/>
              <a:gd name="connsiteY390" fmla="*/ 666750 h 6858000"/>
              <a:gd name="connsiteX391" fmla="*/ 2520950 w 5951537"/>
              <a:gd name="connsiteY391" fmla="*/ 660400 h 6858000"/>
              <a:gd name="connsiteX392" fmla="*/ 2482850 w 5951537"/>
              <a:gd name="connsiteY392" fmla="*/ 646113 h 6858000"/>
              <a:gd name="connsiteX393" fmla="*/ 2446337 w 5951537"/>
              <a:gd name="connsiteY393" fmla="*/ 632619 h 6858000"/>
              <a:gd name="connsiteX394" fmla="*/ 2412206 w 5951537"/>
              <a:gd name="connsiteY394" fmla="*/ 617538 h 6858000"/>
              <a:gd name="connsiteX395" fmla="*/ 2379662 w 5951537"/>
              <a:gd name="connsiteY395" fmla="*/ 601662 h 6858000"/>
              <a:gd name="connsiteX396" fmla="*/ 2364581 w 5951537"/>
              <a:gd name="connsiteY396" fmla="*/ 592138 h 6858000"/>
              <a:gd name="connsiteX397" fmla="*/ 2349500 w 5951537"/>
              <a:gd name="connsiteY397" fmla="*/ 583406 h 6858000"/>
              <a:gd name="connsiteX398" fmla="*/ 2335212 w 5951537"/>
              <a:gd name="connsiteY398" fmla="*/ 573881 h 6858000"/>
              <a:gd name="connsiteX399" fmla="*/ 2321719 w 5951537"/>
              <a:gd name="connsiteY399" fmla="*/ 564356 h 6858000"/>
              <a:gd name="connsiteX400" fmla="*/ 2309812 w 5951537"/>
              <a:gd name="connsiteY400" fmla="*/ 554038 h 6858000"/>
              <a:gd name="connsiteX401" fmla="*/ 2297906 w 5951537"/>
              <a:gd name="connsiteY401" fmla="*/ 542925 h 6858000"/>
              <a:gd name="connsiteX402" fmla="*/ 2286793 w 5951537"/>
              <a:gd name="connsiteY402" fmla="*/ 531812 h 6858000"/>
              <a:gd name="connsiteX403" fmla="*/ 2276475 w 5951537"/>
              <a:gd name="connsiteY403" fmla="*/ 519906 h 6858000"/>
              <a:gd name="connsiteX404" fmla="*/ 2266156 w 5951537"/>
              <a:gd name="connsiteY404" fmla="*/ 507206 h 6858000"/>
              <a:gd name="connsiteX405" fmla="*/ 2258219 w 5951537"/>
              <a:gd name="connsiteY405" fmla="*/ 494506 h 6858000"/>
              <a:gd name="connsiteX406" fmla="*/ 2251075 w 5951537"/>
              <a:gd name="connsiteY406" fmla="*/ 480219 h 6858000"/>
              <a:gd name="connsiteX407" fmla="*/ 2243931 w 5951537"/>
              <a:gd name="connsiteY407" fmla="*/ 465931 h 6858000"/>
              <a:gd name="connsiteX408" fmla="*/ 2239169 w 5951537"/>
              <a:gd name="connsiteY408" fmla="*/ 450850 h 6858000"/>
              <a:gd name="connsiteX409" fmla="*/ 2233612 w 5951537"/>
              <a:gd name="connsiteY409" fmla="*/ 434181 h 6858000"/>
              <a:gd name="connsiteX410" fmla="*/ 2231231 w 5951537"/>
              <a:gd name="connsiteY410" fmla="*/ 417512 h 6858000"/>
              <a:gd name="connsiteX411" fmla="*/ 2228850 w 5951537"/>
              <a:gd name="connsiteY411" fmla="*/ 400050 h 6858000"/>
              <a:gd name="connsiteX412" fmla="*/ 2228056 w 5951537"/>
              <a:gd name="connsiteY412" fmla="*/ 381794 h 6858000"/>
              <a:gd name="connsiteX413" fmla="*/ 2228056 w 5951537"/>
              <a:gd name="connsiteY413" fmla="*/ 362744 h 6858000"/>
              <a:gd name="connsiteX414" fmla="*/ 2228850 w 5951537"/>
              <a:gd name="connsiteY414" fmla="*/ 342106 h 6858000"/>
              <a:gd name="connsiteX415" fmla="*/ 2232025 w 5951537"/>
              <a:gd name="connsiteY415" fmla="*/ 320675 h 6858000"/>
              <a:gd name="connsiteX416" fmla="*/ 2235993 w 5951537"/>
              <a:gd name="connsiteY416" fmla="*/ 298450 h 6858000"/>
              <a:gd name="connsiteX417" fmla="*/ 2240756 w 5951537"/>
              <a:gd name="connsiteY417" fmla="*/ 275431 h 6858000"/>
              <a:gd name="connsiteX418" fmla="*/ 2247900 w 5951537"/>
              <a:gd name="connsiteY418" fmla="*/ 250825 h 6858000"/>
              <a:gd name="connsiteX419" fmla="*/ 2256631 w 5951537"/>
              <a:gd name="connsiteY419" fmla="*/ 226219 h 6858000"/>
              <a:gd name="connsiteX420" fmla="*/ 2265362 w 5951537"/>
              <a:gd name="connsiteY420" fmla="*/ 200819 h 6858000"/>
              <a:gd name="connsiteX421" fmla="*/ 2275681 w 5951537"/>
              <a:gd name="connsiteY421" fmla="*/ 177006 h 6858000"/>
              <a:gd name="connsiteX422" fmla="*/ 2286000 w 5951537"/>
              <a:gd name="connsiteY422" fmla="*/ 154781 h 6858000"/>
              <a:gd name="connsiteX423" fmla="*/ 2295525 w 5951537"/>
              <a:gd name="connsiteY423" fmla="*/ 135731 h 6858000"/>
              <a:gd name="connsiteX424" fmla="*/ 2306637 w 5951537"/>
              <a:gd name="connsiteY424" fmla="*/ 116681 h 6858000"/>
              <a:gd name="connsiteX425" fmla="*/ 2319337 w 5951537"/>
              <a:gd name="connsiteY425" fmla="*/ 100012 h 6858000"/>
              <a:gd name="connsiteX426" fmla="*/ 2330450 w 5951537"/>
              <a:gd name="connsiteY426" fmla="*/ 84931 h 6858000"/>
              <a:gd name="connsiteX427" fmla="*/ 2342356 w 5951537"/>
              <a:gd name="connsiteY427" fmla="*/ 70644 h 6858000"/>
              <a:gd name="connsiteX428" fmla="*/ 2355850 w 5951537"/>
              <a:gd name="connsiteY428" fmla="*/ 58737 h 6858000"/>
              <a:gd name="connsiteX429" fmla="*/ 2368550 w 5951537"/>
              <a:gd name="connsiteY429" fmla="*/ 47625 h 6858000"/>
              <a:gd name="connsiteX430" fmla="*/ 2382043 w 5951537"/>
              <a:gd name="connsiteY430" fmla="*/ 37306 h 6858000"/>
              <a:gd name="connsiteX431" fmla="*/ 2396331 w 5951537"/>
              <a:gd name="connsiteY431" fmla="*/ 28575 h 6858000"/>
              <a:gd name="connsiteX432" fmla="*/ 2409825 w 5951537"/>
              <a:gd name="connsiteY432" fmla="*/ 21431 h 6858000"/>
              <a:gd name="connsiteX433" fmla="*/ 2424112 w 5951537"/>
              <a:gd name="connsiteY433" fmla="*/ 15081 h 6858000"/>
              <a:gd name="connsiteX434" fmla="*/ 2438400 w 5951537"/>
              <a:gd name="connsiteY434" fmla="*/ 10319 h 6858000"/>
              <a:gd name="connsiteX435" fmla="*/ 2453481 w 5951537"/>
              <a:gd name="connsiteY435" fmla="*/ 6350 h 6858000"/>
              <a:gd name="connsiteX436" fmla="*/ 2470150 w 5951537"/>
              <a:gd name="connsiteY436" fmla="*/ 3175 h 6858000"/>
              <a:gd name="connsiteX437" fmla="*/ 2485231 w 5951537"/>
              <a:gd name="connsiteY437" fmla="*/ 794 h 6858000"/>
              <a:gd name="connsiteX438" fmla="*/ 2501106 w 5951537"/>
              <a:gd name="connsiteY438" fmla="*/ 0 h 6858000"/>
              <a:gd name="connsiteX439" fmla="*/ 2517775 w 5951537"/>
              <a:gd name="connsiteY439" fmla="*/ 0 h 6858000"/>
              <a:gd name="connsiteX440" fmla="*/ 2534443 w 5951537"/>
              <a:gd name="connsiteY440" fmla="*/ 0 h 6858000"/>
              <a:gd name="connsiteX441" fmla="*/ 2551112 w 5951537"/>
              <a:gd name="connsiteY441" fmla="*/ 794 h 6858000"/>
              <a:gd name="connsiteX442" fmla="*/ 2567781 w 5951537"/>
              <a:gd name="connsiteY442" fmla="*/ 3969 h 6858000"/>
              <a:gd name="connsiteX443" fmla="*/ 2586037 w 5951537"/>
              <a:gd name="connsiteY443" fmla="*/ 6350 h 6858000"/>
              <a:gd name="connsiteX444" fmla="*/ 2621756 w 5951537"/>
              <a:gd name="connsiteY444" fmla="*/ 14288 h 6858000"/>
              <a:gd name="connsiteX445" fmla="*/ 2658269 w 5951537"/>
              <a:gd name="connsiteY445" fmla="*/ 23019 h 6858000"/>
              <a:gd name="connsiteX446" fmla="*/ 2695575 w 5951537"/>
              <a:gd name="connsiteY446" fmla="*/ 34131 h 6858000"/>
              <a:gd name="connsiteX447" fmla="*/ 2732881 w 5951537"/>
              <a:gd name="connsiteY447" fmla="*/ 47625 h 6858000"/>
              <a:gd name="connsiteX448" fmla="*/ 2755900 w 5951537"/>
              <a:gd name="connsiteY448" fmla="*/ 55562 h 6858000"/>
              <a:gd name="connsiteX449" fmla="*/ 2776537 w 5951537"/>
              <a:gd name="connsiteY449" fmla="*/ 67469 h 6858000"/>
              <a:gd name="connsiteX450" fmla="*/ 2797969 w 5951537"/>
              <a:gd name="connsiteY450" fmla="*/ 80963 h 6858000"/>
              <a:gd name="connsiteX451" fmla="*/ 2818606 w 5951537"/>
              <a:gd name="connsiteY451" fmla="*/ 96044 h 6858000"/>
              <a:gd name="connsiteX452" fmla="*/ 2838450 w 5951537"/>
              <a:gd name="connsiteY452" fmla="*/ 112713 h 6858000"/>
              <a:gd name="connsiteX453" fmla="*/ 2857500 w 5951537"/>
              <a:gd name="connsiteY453" fmla="*/ 131763 h 6858000"/>
              <a:gd name="connsiteX454" fmla="*/ 2877343 w 5951537"/>
              <a:gd name="connsiteY454" fmla="*/ 150813 h 6858000"/>
              <a:gd name="connsiteX455" fmla="*/ 2895600 w 5951537"/>
              <a:gd name="connsiteY455" fmla="*/ 172244 h 6858000"/>
              <a:gd name="connsiteX456" fmla="*/ 2913856 w 5951537"/>
              <a:gd name="connsiteY456" fmla="*/ 193675 h 6858000"/>
              <a:gd name="connsiteX457" fmla="*/ 2930525 w 5951537"/>
              <a:gd name="connsiteY457" fmla="*/ 216694 h 6858000"/>
              <a:gd name="connsiteX458" fmla="*/ 2947987 w 5951537"/>
              <a:gd name="connsiteY458" fmla="*/ 238919 h 6858000"/>
              <a:gd name="connsiteX459" fmla="*/ 2963069 w 5951537"/>
              <a:gd name="connsiteY459" fmla="*/ 261938 h 6858000"/>
              <a:gd name="connsiteX460" fmla="*/ 2978150 w 5951537"/>
              <a:gd name="connsiteY460" fmla="*/ 286544 h 6858000"/>
              <a:gd name="connsiteX461" fmla="*/ 2993231 w 5951537"/>
              <a:gd name="connsiteY461" fmla="*/ 309563 h 6858000"/>
              <a:gd name="connsiteX462" fmla="*/ 3019425 w 5951537"/>
              <a:gd name="connsiteY462" fmla="*/ 355600 h 6858000"/>
              <a:gd name="connsiteX463" fmla="*/ 3053556 w 5951537"/>
              <a:gd name="connsiteY463" fmla="*/ 374650 h 6858000"/>
              <a:gd name="connsiteX464" fmla="*/ 3087687 w 5951537"/>
              <a:gd name="connsiteY464" fmla="*/ 396875 h 6858000"/>
              <a:gd name="connsiteX465" fmla="*/ 3121819 w 5951537"/>
              <a:gd name="connsiteY465" fmla="*/ 419894 h 6858000"/>
              <a:gd name="connsiteX466" fmla="*/ 3157537 w 5951537"/>
              <a:gd name="connsiteY466" fmla="*/ 446881 h 6858000"/>
              <a:gd name="connsiteX467" fmla="*/ 3191669 w 5951537"/>
              <a:gd name="connsiteY467" fmla="*/ 476250 h 6858000"/>
              <a:gd name="connsiteX468" fmla="*/ 3226593 w 5951537"/>
              <a:gd name="connsiteY468" fmla="*/ 506413 h 6858000"/>
              <a:gd name="connsiteX469" fmla="*/ 3260725 w 5951537"/>
              <a:gd name="connsiteY469" fmla="*/ 540544 h 6858000"/>
              <a:gd name="connsiteX470" fmla="*/ 3294062 w 5951537"/>
              <a:gd name="connsiteY470" fmla="*/ 577056 h 6858000"/>
              <a:gd name="connsiteX471" fmla="*/ 3317875 w 5951537"/>
              <a:gd name="connsiteY471" fmla="*/ 604837 h 6858000"/>
              <a:gd name="connsiteX472" fmla="*/ 3340100 w 5951537"/>
              <a:gd name="connsiteY472" fmla="*/ 631825 h 6858000"/>
              <a:gd name="connsiteX473" fmla="*/ 3362325 w 5951537"/>
              <a:gd name="connsiteY473" fmla="*/ 661194 h 6858000"/>
              <a:gd name="connsiteX474" fmla="*/ 3382169 w 5951537"/>
              <a:gd name="connsiteY474" fmla="*/ 690563 h 6858000"/>
              <a:gd name="connsiteX475" fmla="*/ 3402806 w 5951537"/>
              <a:gd name="connsiteY475" fmla="*/ 720725 h 6858000"/>
              <a:gd name="connsiteX476" fmla="*/ 3421856 w 5951537"/>
              <a:gd name="connsiteY476" fmla="*/ 752475 h 6858000"/>
              <a:gd name="connsiteX477" fmla="*/ 3440112 w 5951537"/>
              <a:gd name="connsiteY477" fmla="*/ 785019 h 6858000"/>
              <a:gd name="connsiteX478" fmla="*/ 3457575 w 5951537"/>
              <a:gd name="connsiteY478" fmla="*/ 817563 h 6858000"/>
              <a:gd name="connsiteX479" fmla="*/ 3473450 w 5951537"/>
              <a:gd name="connsiteY479" fmla="*/ 850900 h 6858000"/>
              <a:gd name="connsiteX480" fmla="*/ 3489325 w 5951537"/>
              <a:gd name="connsiteY480" fmla="*/ 885031 h 6858000"/>
              <a:gd name="connsiteX481" fmla="*/ 3505200 w 5951537"/>
              <a:gd name="connsiteY481" fmla="*/ 920750 h 6858000"/>
              <a:gd name="connsiteX482" fmla="*/ 3518693 w 5951537"/>
              <a:gd name="connsiteY482" fmla="*/ 957263 h 6858000"/>
              <a:gd name="connsiteX483" fmla="*/ 3532187 w 5951537"/>
              <a:gd name="connsiteY483" fmla="*/ 993775 h 6858000"/>
              <a:gd name="connsiteX484" fmla="*/ 3545681 w 5951537"/>
              <a:gd name="connsiteY484" fmla="*/ 1031081 h 6858000"/>
              <a:gd name="connsiteX485" fmla="*/ 3556793 w 5951537"/>
              <a:gd name="connsiteY485" fmla="*/ 1069181 h 6858000"/>
              <a:gd name="connsiteX486" fmla="*/ 3567906 w 5951537"/>
              <a:gd name="connsiteY486" fmla="*/ 1108869 h 6858000"/>
              <a:gd name="connsiteX487" fmla="*/ 3577431 w 5951537"/>
              <a:gd name="connsiteY487" fmla="*/ 1148556 h 6858000"/>
              <a:gd name="connsiteX488" fmla="*/ 3587750 w 5951537"/>
              <a:gd name="connsiteY488" fmla="*/ 1189038 h 6858000"/>
              <a:gd name="connsiteX489" fmla="*/ 3595687 w 5951537"/>
              <a:gd name="connsiteY489" fmla="*/ 1230313 h 6858000"/>
              <a:gd name="connsiteX490" fmla="*/ 3604419 w 5951537"/>
              <a:gd name="connsiteY490" fmla="*/ 1273175 h 6858000"/>
              <a:gd name="connsiteX491" fmla="*/ 3609975 w 5951537"/>
              <a:gd name="connsiteY491" fmla="*/ 1315244 h 6858000"/>
              <a:gd name="connsiteX492" fmla="*/ 3617119 w 5951537"/>
              <a:gd name="connsiteY492" fmla="*/ 1359694 h 6858000"/>
              <a:gd name="connsiteX493" fmla="*/ 3622675 w 5951537"/>
              <a:gd name="connsiteY493" fmla="*/ 1404938 h 6858000"/>
              <a:gd name="connsiteX494" fmla="*/ 3626643 w 5951537"/>
              <a:gd name="connsiteY494" fmla="*/ 1449388 h 6858000"/>
              <a:gd name="connsiteX495" fmla="*/ 3630612 w 5951537"/>
              <a:gd name="connsiteY495" fmla="*/ 1495425 h 6858000"/>
              <a:gd name="connsiteX496" fmla="*/ 3633787 w 5951537"/>
              <a:gd name="connsiteY496" fmla="*/ 1542256 h 6858000"/>
              <a:gd name="connsiteX497" fmla="*/ 3635375 w 5951537"/>
              <a:gd name="connsiteY497" fmla="*/ 1589881 h 6858000"/>
              <a:gd name="connsiteX498" fmla="*/ 3636169 w 5951537"/>
              <a:gd name="connsiteY498" fmla="*/ 1638300 h 6858000"/>
              <a:gd name="connsiteX499" fmla="*/ 3637756 w 5951537"/>
              <a:gd name="connsiteY499" fmla="*/ 1687513 h 6858000"/>
              <a:gd name="connsiteX500" fmla="*/ 3636169 w 5951537"/>
              <a:gd name="connsiteY500" fmla="*/ 1736725 h 6858000"/>
              <a:gd name="connsiteX501" fmla="*/ 3635375 w 5951537"/>
              <a:gd name="connsiteY501" fmla="*/ 1787525 h 6858000"/>
              <a:gd name="connsiteX502" fmla="*/ 3633787 w 5951537"/>
              <a:gd name="connsiteY502" fmla="*/ 1839119 h 6858000"/>
              <a:gd name="connsiteX503" fmla="*/ 3744912 w 5951537"/>
              <a:gd name="connsiteY503" fmla="*/ 1839119 h 6858000"/>
              <a:gd name="connsiteX504" fmla="*/ 3744119 w 5951537"/>
              <a:gd name="connsiteY504" fmla="*/ 1882775 h 6858000"/>
              <a:gd name="connsiteX505" fmla="*/ 3740943 w 5951537"/>
              <a:gd name="connsiteY505" fmla="*/ 1938338 h 6858000"/>
              <a:gd name="connsiteX506" fmla="*/ 3736975 w 5951537"/>
              <a:gd name="connsiteY506" fmla="*/ 2004219 h 6858000"/>
              <a:gd name="connsiteX507" fmla="*/ 3729037 w 5951537"/>
              <a:gd name="connsiteY507" fmla="*/ 2081213 h 6858000"/>
              <a:gd name="connsiteX508" fmla="*/ 3723481 w 5951537"/>
              <a:gd name="connsiteY508" fmla="*/ 2122488 h 6858000"/>
              <a:gd name="connsiteX509" fmla="*/ 3717925 w 5951537"/>
              <a:gd name="connsiteY509" fmla="*/ 2166144 h 6858000"/>
              <a:gd name="connsiteX510" fmla="*/ 3710781 w 5951537"/>
              <a:gd name="connsiteY510" fmla="*/ 2211388 h 6858000"/>
              <a:gd name="connsiteX511" fmla="*/ 3702050 w 5951537"/>
              <a:gd name="connsiteY511" fmla="*/ 2258219 h 6858000"/>
              <a:gd name="connsiteX512" fmla="*/ 3693319 w 5951537"/>
              <a:gd name="connsiteY512" fmla="*/ 2306638 h 6858000"/>
              <a:gd name="connsiteX513" fmla="*/ 3682206 w 5951537"/>
              <a:gd name="connsiteY513" fmla="*/ 2357438 h 6858000"/>
              <a:gd name="connsiteX514" fmla="*/ 3670300 w 5951537"/>
              <a:gd name="connsiteY514" fmla="*/ 2409031 h 6858000"/>
              <a:gd name="connsiteX515" fmla="*/ 3656806 w 5951537"/>
              <a:gd name="connsiteY515" fmla="*/ 2462213 h 6858000"/>
              <a:gd name="connsiteX516" fmla="*/ 3641725 w 5951537"/>
              <a:gd name="connsiteY516" fmla="*/ 2514600 h 6858000"/>
              <a:gd name="connsiteX517" fmla="*/ 3625056 w 5951537"/>
              <a:gd name="connsiteY517" fmla="*/ 2569369 h 6858000"/>
              <a:gd name="connsiteX518" fmla="*/ 3606800 w 5951537"/>
              <a:gd name="connsiteY518" fmla="*/ 2624138 h 6858000"/>
              <a:gd name="connsiteX519" fmla="*/ 3586956 w 5951537"/>
              <a:gd name="connsiteY519" fmla="*/ 2679700 h 6858000"/>
              <a:gd name="connsiteX520" fmla="*/ 3565525 w 5951537"/>
              <a:gd name="connsiteY520" fmla="*/ 2736056 h 6858000"/>
              <a:gd name="connsiteX521" fmla="*/ 3542506 w 5951537"/>
              <a:gd name="connsiteY521" fmla="*/ 2791619 h 6858000"/>
              <a:gd name="connsiteX522" fmla="*/ 3516312 w 5951537"/>
              <a:gd name="connsiteY522" fmla="*/ 2848769 h 6858000"/>
              <a:gd name="connsiteX523" fmla="*/ 3488531 w 5951537"/>
              <a:gd name="connsiteY523" fmla="*/ 2904332 h 6858000"/>
              <a:gd name="connsiteX524" fmla="*/ 3459162 w 5951537"/>
              <a:gd name="connsiteY524" fmla="*/ 2961481 h 6858000"/>
              <a:gd name="connsiteX525" fmla="*/ 3426619 w 5951537"/>
              <a:gd name="connsiteY525" fmla="*/ 3017044 h 6858000"/>
              <a:gd name="connsiteX526" fmla="*/ 3392487 w 5951537"/>
              <a:gd name="connsiteY526" fmla="*/ 3071813 h 6858000"/>
              <a:gd name="connsiteX527" fmla="*/ 3375025 w 5951537"/>
              <a:gd name="connsiteY527" fmla="*/ 3098800 h 6858000"/>
              <a:gd name="connsiteX528" fmla="*/ 3355975 w 5951537"/>
              <a:gd name="connsiteY528" fmla="*/ 3126581 h 6858000"/>
              <a:gd name="connsiteX529" fmla="*/ 3336925 w 5951537"/>
              <a:gd name="connsiteY529" fmla="*/ 3152775 h 6858000"/>
              <a:gd name="connsiteX530" fmla="*/ 3317875 w 5951537"/>
              <a:gd name="connsiteY530" fmla="*/ 3179763 h 6858000"/>
              <a:gd name="connsiteX531" fmla="*/ 3296443 w 5951537"/>
              <a:gd name="connsiteY531" fmla="*/ 3205956 h 6858000"/>
              <a:gd name="connsiteX532" fmla="*/ 3275012 w 5951537"/>
              <a:gd name="connsiteY532" fmla="*/ 3232150 h 6858000"/>
              <a:gd name="connsiteX533" fmla="*/ 3253581 w 5951537"/>
              <a:gd name="connsiteY533" fmla="*/ 3257550 h 6858000"/>
              <a:gd name="connsiteX534" fmla="*/ 3231356 w 5951537"/>
              <a:gd name="connsiteY534" fmla="*/ 3284538 h 6858000"/>
              <a:gd name="connsiteX535" fmla="*/ 3208337 w 5951537"/>
              <a:gd name="connsiteY535" fmla="*/ 3309144 h 6858000"/>
              <a:gd name="connsiteX536" fmla="*/ 3184525 w 5951537"/>
              <a:gd name="connsiteY536" fmla="*/ 3334544 h 6858000"/>
              <a:gd name="connsiteX537" fmla="*/ 3159919 w 5951537"/>
              <a:gd name="connsiteY537" fmla="*/ 3359944 h 6858000"/>
              <a:gd name="connsiteX538" fmla="*/ 3132931 w 5951537"/>
              <a:gd name="connsiteY538" fmla="*/ 3384550 h 6858000"/>
              <a:gd name="connsiteX539" fmla="*/ 3106737 w 5951537"/>
              <a:gd name="connsiteY539" fmla="*/ 3408363 h 6858000"/>
              <a:gd name="connsiteX540" fmla="*/ 3080543 w 5951537"/>
              <a:gd name="connsiteY540" fmla="*/ 3432175 h 6858000"/>
              <a:gd name="connsiteX541" fmla="*/ 3053556 w 5951537"/>
              <a:gd name="connsiteY541" fmla="*/ 3455194 h 6858000"/>
              <a:gd name="connsiteX542" fmla="*/ 3025775 w 5951537"/>
              <a:gd name="connsiteY542" fmla="*/ 3477419 h 6858000"/>
              <a:gd name="connsiteX543" fmla="*/ 2997200 w 5951537"/>
              <a:gd name="connsiteY543" fmla="*/ 3498850 h 6858000"/>
              <a:gd name="connsiteX544" fmla="*/ 2969419 w 5951537"/>
              <a:gd name="connsiteY544" fmla="*/ 3520281 h 6858000"/>
              <a:gd name="connsiteX545" fmla="*/ 2940050 w 5951537"/>
              <a:gd name="connsiteY545" fmla="*/ 3540125 h 6858000"/>
              <a:gd name="connsiteX546" fmla="*/ 2910681 w 5951537"/>
              <a:gd name="connsiteY546" fmla="*/ 3559969 h 6858000"/>
              <a:gd name="connsiteX547" fmla="*/ 2879725 w 5951537"/>
              <a:gd name="connsiteY547" fmla="*/ 3579019 h 6858000"/>
              <a:gd name="connsiteX548" fmla="*/ 2849562 w 5951537"/>
              <a:gd name="connsiteY548" fmla="*/ 3597275 h 6858000"/>
              <a:gd name="connsiteX549" fmla="*/ 2819400 w 5951537"/>
              <a:gd name="connsiteY549" fmla="*/ 3613944 h 6858000"/>
              <a:gd name="connsiteX550" fmla="*/ 2787650 w 5951537"/>
              <a:gd name="connsiteY550" fmla="*/ 3631406 h 6858000"/>
              <a:gd name="connsiteX551" fmla="*/ 2756693 w 5951537"/>
              <a:gd name="connsiteY551" fmla="*/ 3648075 h 6858000"/>
              <a:gd name="connsiteX552" fmla="*/ 2724150 w 5951537"/>
              <a:gd name="connsiteY552" fmla="*/ 3663156 h 6858000"/>
              <a:gd name="connsiteX553" fmla="*/ 2691606 w 5951537"/>
              <a:gd name="connsiteY553" fmla="*/ 3678238 h 6858000"/>
              <a:gd name="connsiteX554" fmla="*/ 2658269 w 5951537"/>
              <a:gd name="connsiteY554" fmla="*/ 3692525 h 6858000"/>
              <a:gd name="connsiteX555" fmla="*/ 2624931 w 5951537"/>
              <a:gd name="connsiteY555" fmla="*/ 3705225 h 6858000"/>
              <a:gd name="connsiteX556" fmla="*/ 2591593 w 5951537"/>
              <a:gd name="connsiteY556" fmla="*/ 3718719 h 6858000"/>
              <a:gd name="connsiteX557" fmla="*/ 2556669 w 5951537"/>
              <a:gd name="connsiteY557" fmla="*/ 3730625 h 6858000"/>
              <a:gd name="connsiteX558" fmla="*/ 2521743 w 5951537"/>
              <a:gd name="connsiteY558" fmla="*/ 3741738 h 6858000"/>
              <a:gd name="connsiteX559" fmla="*/ 2486819 w 5951537"/>
              <a:gd name="connsiteY559" fmla="*/ 3752850 h 6858000"/>
              <a:gd name="connsiteX560" fmla="*/ 2451893 w 5951537"/>
              <a:gd name="connsiteY560" fmla="*/ 3763169 h 6858000"/>
              <a:gd name="connsiteX561" fmla="*/ 2415381 w 5951537"/>
              <a:gd name="connsiteY561" fmla="*/ 3773488 h 6858000"/>
              <a:gd name="connsiteX562" fmla="*/ 2378869 w 5951537"/>
              <a:gd name="connsiteY562" fmla="*/ 3782219 h 6858000"/>
              <a:gd name="connsiteX563" fmla="*/ 2342356 w 5951537"/>
              <a:gd name="connsiteY563" fmla="*/ 3790156 h 6858000"/>
              <a:gd name="connsiteX564" fmla="*/ 2305050 w 5951537"/>
              <a:gd name="connsiteY564" fmla="*/ 3797300 h 6858000"/>
              <a:gd name="connsiteX565" fmla="*/ 2266156 w 5951537"/>
              <a:gd name="connsiteY565" fmla="*/ 3804444 h 6858000"/>
              <a:gd name="connsiteX566" fmla="*/ 2228850 w 5951537"/>
              <a:gd name="connsiteY566" fmla="*/ 3810794 h 6858000"/>
              <a:gd name="connsiteX567" fmla="*/ 2190750 w 5951537"/>
              <a:gd name="connsiteY567" fmla="*/ 3817144 h 6858000"/>
              <a:gd name="connsiteX568" fmla="*/ 2151062 w 5951537"/>
              <a:gd name="connsiteY568" fmla="*/ 3821906 h 6858000"/>
              <a:gd name="connsiteX569" fmla="*/ 2151856 w 5951537"/>
              <a:gd name="connsiteY569" fmla="*/ 3860800 h 6858000"/>
              <a:gd name="connsiteX570" fmla="*/ 2151062 w 5951537"/>
              <a:gd name="connsiteY570" fmla="*/ 3898900 h 6858000"/>
              <a:gd name="connsiteX571" fmla="*/ 2148681 w 5951537"/>
              <a:gd name="connsiteY571" fmla="*/ 3936206 h 6858000"/>
              <a:gd name="connsiteX572" fmla="*/ 2147093 w 5951537"/>
              <a:gd name="connsiteY572" fmla="*/ 3972719 h 6858000"/>
              <a:gd name="connsiteX573" fmla="*/ 2143125 w 5951537"/>
              <a:gd name="connsiteY573" fmla="*/ 4008438 h 6858000"/>
              <a:gd name="connsiteX574" fmla="*/ 2137569 w 5951537"/>
              <a:gd name="connsiteY574" fmla="*/ 4043363 h 6858000"/>
              <a:gd name="connsiteX575" fmla="*/ 2132806 w 5951537"/>
              <a:gd name="connsiteY575" fmla="*/ 4077494 h 6858000"/>
              <a:gd name="connsiteX576" fmla="*/ 2126456 w 5951537"/>
              <a:gd name="connsiteY576" fmla="*/ 4111625 h 6858000"/>
              <a:gd name="connsiteX577" fmla="*/ 2119312 w 5951537"/>
              <a:gd name="connsiteY577" fmla="*/ 4144169 h 6858000"/>
              <a:gd name="connsiteX578" fmla="*/ 2111375 w 5951537"/>
              <a:gd name="connsiteY578" fmla="*/ 4176713 h 6858000"/>
              <a:gd name="connsiteX579" fmla="*/ 2102643 w 5951537"/>
              <a:gd name="connsiteY579" fmla="*/ 4207669 h 6858000"/>
              <a:gd name="connsiteX580" fmla="*/ 2093119 w 5951537"/>
              <a:gd name="connsiteY580" fmla="*/ 4237831 h 6858000"/>
              <a:gd name="connsiteX581" fmla="*/ 2082800 w 5951537"/>
              <a:gd name="connsiteY581" fmla="*/ 4268788 h 6858000"/>
              <a:gd name="connsiteX582" fmla="*/ 2073275 w 5951537"/>
              <a:gd name="connsiteY582" fmla="*/ 4298156 h 6858000"/>
              <a:gd name="connsiteX583" fmla="*/ 2060575 w 5951537"/>
              <a:gd name="connsiteY583" fmla="*/ 4327525 h 6858000"/>
              <a:gd name="connsiteX584" fmla="*/ 2049462 w 5951537"/>
              <a:gd name="connsiteY584" fmla="*/ 4355306 h 6858000"/>
              <a:gd name="connsiteX585" fmla="*/ 2037556 w 5951537"/>
              <a:gd name="connsiteY585" fmla="*/ 4383088 h 6858000"/>
              <a:gd name="connsiteX586" fmla="*/ 2024062 w 5951537"/>
              <a:gd name="connsiteY586" fmla="*/ 4410075 h 6858000"/>
              <a:gd name="connsiteX587" fmla="*/ 1997868 w 5951537"/>
              <a:gd name="connsiteY587" fmla="*/ 4464050 h 6858000"/>
              <a:gd name="connsiteX588" fmla="*/ 1969293 w 5951537"/>
              <a:gd name="connsiteY588" fmla="*/ 4515644 h 6858000"/>
              <a:gd name="connsiteX589" fmla="*/ 1939925 w 5951537"/>
              <a:gd name="connsiteY589" fmla="*/ 4566444 h 6858000"/>
              <a:gd name="connsiteX590" fmla="*/ 1909762 w 5951537"/>
              <a:gd name="connsiteY590" fmla="*/ 4614863 h 6858000"/>
              <a:gd name="connsiteX591" fmla="*/ 1879600 w 5951537"/>
              <a:gd name="connsiteY591" fmla="*/ 4662488 h 6858000"/>
              <a:gd name="connsiteX592" fmla="*/ 1817687 w 5951537"/>
              <a:gd name="connsiteY592" fmla="*/ 4754563 h 6858000"/>
              <a:gd name="connsiteX593" fmla="*/ 1752600 w 5951537"/>
              <a:gd name="connsiteY593" fmla="*/ 4852194 h 6858000"/>
              <a:gd name="connsiteX594" fmla="*/ 1722437 w 5951537"/>
              <a:gd name="connsiteY594" fmla="*/ 4899819 h 6858000"/>
              <a:gd name="connsiteX595" fmla="*/ 1693862 w 5951537"/>
              <a:gd name="connsiteY595" fmla="*/ 4948238 h 6858000"/>
              <a:gd name="connsiteX596" fmla="*/ 1666081 w 5951537"/>
              <a:gd name="connsiteY596" fmla="*/ 4996656 h 6858000"/>
              <a:gd name="connsiteX597" fmla="*/ 1653381 w 5951537"/>
              <a:gd name="connsiteY597" fmla="*/ 5021263 h 6858000"/>
              <a:gd name="connsiteX598" fmla="*/ 1640681 w 5951537"/>
              <a:gd name="connsiteY598" fmla="*/ 5046663 h 6858000"/>
              <a:gd name="connsiteX599" fmla="*/ 1629568 w 5951537"/>
              <a:gd name="connsiteY599" fmla="*/ 5071269 h 6858000"/>
              <a:gd name="connsiteX600" fmla="*/ 1616868 w 5951537"/>
              <a:gd name="connsiteY600" fmla="*/ 5098256 h 6858000"/>
              <a:gd name="connsiteX601" fmla="*/ 1607343 w 5951537"/>
              <a:gd name="connsiteY601" fmla="*/ 5124450 h 6858000"/>
              <a:gd name="connsiteX602" fmla="*/ 1597025 w 5951537"/>
              <a:gd name="connsiteY602" fmla="*/ 5150644 h 6858000"/>
              <a:gd name="connsiteX603" fmla="*/ 1587500 w 5951537"/>
              <a:gd name="connsiteY603" fmla="*/ 5177631 h 6858000"/>
              <a:gd name="connsiteX604" fmla="*/ 1578768 w 5951537"/>
              <a:gd name="connsiteY604" fmla="*/ 5206206 h 6858000"/>
              <a:gd name="connsiteX605" fmla="*/ 1571625 w 5951537"/>
              <a:gd name="connsiteY605" fmla="*/ 5234781 h 6858000"/>
              <a:gd name="connsiteX606" fmla="*/ 1564481 w 5951537"/>
              <a:gd name="connsiteY606" fmla="*/ 5264150 h 6858000"/>
              <a:gd name="connsiteX607" fmla="*/ 1558131 w 5951537"/>
              <a:gd name="connsiteY607" fmla="*/ 5294313 h 6858000"/>
              <a:gd name="connsiteX608" fmla="*/ 1552575 w 5951537"/>
              <a:gd name="connsiteY608" fmla="*/ 5324475 h 6858000"/>
              <a:gd name="connsiteX609" fmla="*/ 1548606 w 5951537"/>
              <a:gd name="connsiteY609" fmla="*/ 5356225 h 6858000"/>
              <a:gd name="connsiteX610" fmla="*/ 1545431 w 5951537"/>
              <a:gd name="connsiteY610" fmla="*/ 5388769 h 6858000"/>
              <a:gd name="connsiteX611" fmla="*/ 1542256 w 5951537"/>
              <a:gd name="connsiteY611" fmla="*/ 5422106 h 6858000"/>
              <a:gd name="connsiteX612" fmla="*/ 1541462 w 5951537"/>
              <a:gd name="connsiteY612" fmla="*/ 5456238 h 6858000"/>
              <a:gd name="connsiteX613" fmla="*/ 1541462 w 5951537"/>
              <a:gd name="connsiteY613" fmla="*/ 5491956 h 6858000"/>
              <a:gd name="connsiteX614" fmla="*/ 1541462 w 5951537"/>
              <a:gd name="connsiteY614" fmla="*/ 5528469 h 6858000"/>
              <a:gd name="connsiteX615" fmla="*/ 1543050 w 5951537"/>
              <a:gd name="connsiteY615" fmla="*/ 5565775 h 6858000"/>
              <a:gd name="connsiteX616" fmla="*/ 1546225 w 5951537"/>
              <a:gd name="connsiteY616" fmla="*/ 5605463 h 6858000"/>
              <a:gd name="connsiteX617" fmla="*/ 1550193 w 5951537"/>
              <a:gd name="connsiteY617" fmla="*/ 5645150 h 6858000"/>
              <a:gd name="connsiteX618" fmla="*/ 1556543 w 5951537"/>
              <a:gd name="connsiteY618" fmla="*/ 5686425 h 6858000"/>
              <a:gd name="connsiteX619" fmla="*/ 1561306 w 5951537"/>
              <a:gd name="connsiteY619" fmla="*/ 5716588 h 6858000"/>
              <a:gd name="connsiteX620" fmla="*/ 1568450 w 5951537"/>
              <a:gd name="connsiteY620" fmla="*/ 5746750 h 6858000"/>
              <a:gd name="connsiteX621" fmla="*/ 1576387 w 5951537"/>
              <a:gd name="connsiteY621" fmla="*/ 5776119 h 6858000"/>
              <a:gd name="connsiteX622" fmla="*/ 1585912 w 5951537"/>
              <a:gd name="connsiteY622" fmla="*/ 5805488 h 6858000"/>
              <a:gd name="connsiteX623" fmla="*/ 1597025 w 5951537"/>
              <a:gd name="connsiteY623" fmla="*/ 5834063 h 6858000"/>
              <a:gd name="connsiteX624" fmla="*/ 1608931 w 5951537"/>
              <a:gd name="connsiteY624" fmla="*/ 5860256 h 6858000"/>
              <a:gd name="connsiteX625" fmla="*/ 1622425 w 5951537"/>
              <a:gd name="connsiteY625" fmla="*/ 5888038 h 6858000"/>
              <a:gd name="connsiteX626" fmla="*/ 1636712 w 5951537"/>
              <a:gd name="connsiteY626" fmla="*/ 5913438 h 6858000"/>
              <a:gd name="connsiteX627" fmla="*/ 1652587 w 5951537"/>
              <a:gd name="connsiteY627" fmla="*/ 5938838 h 6858000"/>
              <a:gd name="connsiteX628" fmla="*/ 1669256 w 5951537"/>
              <a:gd name="connsiteY628" fmla="*/ 5962650 h 6858000"/>
              <a:gd name="connsiteX629" fmla="*/ 1687512 w 5951537"/>
              <a:gd name="connsiteY629" fmla="*/ 5986463 h 6858000"/>
              <a:gd name="connsiteX630" fmla="*/ 1704975 w 5951537"/>
              <a:gd name="connsiteY630" fmla="*/ 6008688 h 6858000"/>
              <a:gd name="connsiteX631" fmla="*/ 1724818 w 5951537"/>
              <a:gd name="connsiteY631" fmla="*/ 6030913 h 6858000"/>
              <a:gd name="connsiteX632" fmla="*/ 1744662 w 5951537"/>
              <a:gd name="connsiteY632" fmla="*/ 6051550 h 6858000"/>
              <a:gd name="connsiteX633" fmla="*/ 1766093 w 5951537"/>
              <a:gd name="connsiteY633" fmla="*/ 6072188 h 6858000"/>
              <a:gd name="connsiteX634" fmla="*/ 1787525 w 5951537"/>
              <a:gd name="connsiteY634" fmla="*/ 6092031 h 6858000"/>
              <a:gd name="connsiteX635" fmla="*/ 1809750 w 5951537"/>
              <a:gd name="connsiteY635" fmla="*/ 6110288 h 6858000"/>
              <a:gd name="connsiteX636" fmla="*/ 1832768 w 5951537"/>
              <a:gd name="connsiteY636" fmla="*/ 6128544 h 6858000"/>
              <a:gd name="connsiteX637" fmla="*/ 1856581 w 5951537"/>
              <a:gd name="connsiteY637" fmla="*/ 6146800 h 6858000"/>
              <a:gd name="connsiteX638" fmla="*/ 1879600 w 5951537"/>
              <a:gd name="connsiteY638" fmla="*/ 6163469 h 6858000"/>
              <a:gd name="connsiteX639" fmla="*/ 1905000 w 5951537"/>
              <a:gd name="connsiteY639" fmla="*/ 6179344 h 6858000"/>
              <a:gd name="connsiteX640" fmla="*/ 1928812 w 5951537"/>
              <a:gd name="connsiteY640" fmla="*/ 6194425 h 6858000"/>
              <a:gd name="connsiteX641" fmla="*/ 1954212 w 5951537"/>
              <a:gd name="connsiteY641" fmla="*/ 6209506 h 6858000"/>
              <a:gd name="connsiteX642" fmla="*/ 1979612 w 5951537"/>
              <a:gd name="connsiteY642" fmla="*/ 6223000 h 6858000"/>
              <a:gd name="connsiteX643" fmla="*/ 2005012 w 5951537"/>
              <a:gd name="connsiteY643" fmla="*/ 6236494 h 6858000"/>
              <a:gd name="connsiteX644" fmla="*/ 2031206 w 5951537"/>
              <a:gd name="connsiteY644" fmla="*/ 6248400 h 6858000"/>
              <a:gd name="connsiteX645" fmla="*/ 2056606 w 5951537"/>
              <a:gd name="connsiteY645" fmla="*/ 6260306 h 6858000"/>
              <a:gd name="connsiteX646" fmla="*/ 2082800 w 5951537"/>
              <a:gd name="connsiteY646" fmla="*/ 6270625 h 6858000"/>
              <a:gd name="connsiteX647" fmla="*/ 2108200 w 5951537"/>
              <a:gd name="connsiteY647" fmla="*/ 6280944 h 6858000"/>
              <a:gd name="connsiteX648" fmla="*/ 2134393 w 5951537"/>
              <a:gd name="connsiteY648" fmla="*/ 6291263 h 6858000"/>
              <a:gd name="connsiteX649" fmla="*/ 2159793 w 5951537"/>
              <a:gd name="connsiteY649" fmla="*/ 6299200 h 6858000"/>
              <a:gd name="connsiteX650" fmla="*/ 2185987 w 5951537"/>
              <a:gd name="connsiteY650" fmla="*/ 6307138 h 6858000"/>
              <a:gd name="connsiteX651" fmla="*/ 2215356 w 5951537"/>
              <a:gd name="connsiteY651" fmla="*/ 6315075 h 6858000"/>
              <a:gd name="connsiteX652" fmla="*/ 2244725 w 5951537"/>
              <a:gd name="connsiteY652" fmla="*/ 6323013 h 6858000"/>
              <a:gd name="connsiteX653" fmla="*/ 2275681 w 5951537"/>
              <a:gd name="connsiteY653" fmla="*/ 6329363 h 6858000"/>
              <a:gd name="connsiteX654" fmla="*/ 2306637 w 5951537"/>
              <a:gd name="connsiteY654" fmla="*/ 6335713 h 6858000"/>
              <a:gd name="connsiteX655" fmla="*/ 2339181 w 5951537"/>
              <a:gd name="connsiteY655" fmla="*/ 6341269 h 6858000"/>
              <a:gd name="connsiteX656" fmla="*/ 2371725 w 5951537"/>
              <a:gd name="connsiteY656" fmla="*/ 6345238 h 6858000"/>
              <a:gd name="connsiteX657" fmla="*/ 2405062 w 5951537"/>
              <a:gd name="connsiteY657" fmla="*/ 6350000 h 6858000"/>
              <a:gd name="connsiteX658" fmla="*/ 2439193 w 5951537"/>
              <a:gd name="connsiteY658" fmla="*/ 6352381 h 6858000"/>
              <a:gd name="connsiteX659" fmla="*/ 2473325 w 5951537"/>
              <a:gd name="connsiteY659" fmla="*/ 6353969 h 6858000"/>
              <a:gd name="connsiteX660" fmla="*/ 2507456 w 5951537"/>
              <a:gd name="connsiteY660" fmla="*/ 6354763 h 6858000"/>
              <a:gd name="connsiteX661" fmla="*/ 2543175 w 5951537"/>
              <a:gd name="connsiteY661" fmla="*/ 6354763 h 6858000"/>
              <a:gd name="connsiteX662" fmla="*/ 2577306 w 5951537"/>
              <a:gd name="connsiteY662" fmla="*/ 6353969 h 6858000"/>
              <a:gd name="connsiteX663" fmla="*/ 2613025 w 5951537"/>
              <a:gd name="connsiteY663" fmla="*/ 6351588 h 6858000"/>
              <a:gd name="connsiteX664" fmla="*/ 2647950 w 5951537"/>
              <a:gd name="connsiteY664" fmla="*/ 6348413 h 6858000"/>
              <a:gd name="connsiteX665" fmla="*/ 2683669 w 5951537"/>
              <a:gd name="connsiteY665" fmla="*/ 6344444 h 6858000"/>
              <a:gd name="connsiteX666" fmla="*/ 2719387 w 5951537"/>
              <a:gd name="connsiteY666" fmla="*/ 6338094 h 6858000"/>
              <a:gd name="connsiteX667" fmla="*/ 2754312 w 5951537"/>
              <a:gd name="connsiteY667" fmla="*/ 6331744 h 6858000"/>
              <a:gd name="connsiteX668" fmla="*/ 2790031 w 5951537"/>
              <a:gd name="connsiteY668" fmla="*/ 6323013 h 6858000"/>
              <a:gd name="connsiteX669" fmla="*/ 2825750 w 5951537"/>
              <a:gd name="connsiteY669" fmla="*/ 6314281 h 6858000"/>
              <a:gd name="connsiteX670" fmla="*/ 2859881 w 5951537"/>
              <a:gd name="connsiteY670" fmla="*/ 6303169 h 6858000"/>
              <a:gd name="connsiteX671" fmla="*/ 2895600 w 5951537"/>
              <a:gd name="connsiteY671" fmla="*/ 6291263 h 6858000"/>
              <a:gd name="connsiteX672" fmla="*/ 2929731 w 5951537"/>
              <a:gd name="connsiteY672" fmla="*/ 6277769 h 6858000"/>
              <a:gd name="connsiteX673" fmla="*/ 2963069 w 5951537"/>
              <a:gd name="connsiteY673" fmla="*/ 6262688 h 6858000"/>
              <a:gd name="connsiteX674" fmla="*/ 2996406 w 5951537"/>
              <a:gd name="connsiteY674" fmla="*/ 6246019 h 6858000"/>
              <a:gd name="connsiteX675" fmla="*/ 3029743 w 5951537"/>
              <a:gd name="connsiteY675" fmla="*/ 6227763 h 6858000"/>
              <a:gd name="connsiteX676" fmla="*/ 3062287 w 5951537"/>
              <a:gd name="connsiteY676" fmla="*/ 6207919 h 6858000"/>
              <a:gd name="connsiteX677" fmla="*/ 3094037 w 5951537"/>
              <a:gd name="connsiteY677" fmla="*/ 6186488 h 6858000"/>
              <a:gd name="connsiteX678" fmla="*/ 3124993 w 5951537"/>
              <a:gd name="connsiteY678" fmla="*/ 6163469 h 6858000"/>
              <a:gd name="connsiteX679" fmla="*/ 3155156 w 5951537"/>
              <a:gd name="connsiteY679" fmla="*/ 6138863 h 6858000"/>
              <a:gd name="connsiteX680" fmla="*/ 3184525 w 5951537"/>
              <a:gd name="connsiteY680" fmla="*/ 6112669 h 6858000"/>
              <a:gd name="connsiteX681" fmla="*/ 3213100 w 5951537"/>
              <a:gd name="connsiteY681" fmla="*/ 6084094 h 6858000"/>
              <a:gd name="connsiteX682" fmla="*/ 3240881 w 5951537"/>
              <a:gd name="connsiteY682" fmla="*/ 6053931 h 6858000"/>
              <a:gd name="connsiteX683" fmla="*/ 3261519 w 5951537"/>
              <a:gd name="connsiteY683" fmla="*/ 6029325 h 6858000"/>
              <a:gd name="connsiteX684" fmla="*/ 3282156 w 5951537"/>
              <a:gd name="connsiteY684" fmla="*/ 6003925 h 6858000"/>
              <a:gd name="connsiteX685" fmla="*/ 3302000 w 5951537"/>
              <a:gd name="connsiteY685" fmla="*/ 5980113 h 6858000"/>
              <a:gd name="connsiteX686" fmla="*/ 3321843 w 5951537"/>
              <a:gd name="connsiteY686" fmla="*/ 5954713 h 6858000"/>
              <a:gd name="connsiteX687" fmla="*/ 3338512 w 5951537"/>
              <a:gd name="connsiteY687" fmla="*/ 5930106 h 6858000"/>
              <a:gd name="connsiteX688" fmla="*/ 3356769 w 5951537"/>
              <a:gd name="connsiteY688" fmla="*/ 5904706 h 6858000"/>
              <a:gd name="connsiteX689" fmla="*/ 3373437 w 5951537"/>
              <a:gd name="connsiteY689" fmla="*/ 5880894 h 6858000"/>
              <a:gd name="connsiteX690" fmla="*/ 3389312 w 5951537"/>
              <a:gd name="connsiteY690" fmla="*/ 5855494 h 6858000"/>
              <a:gd name="connsiteX691" fmla="*/ 3404393 w 5951537"/>
              <a:gd name="connsiteY691" fmla="*/ 5830094 h 6858000"/>
              <a:gd name="connsiteX692" fmla="*/ 3418681 w 5951537"/>
              <a:gd name="connsiteY692" fmla="*/ 5805488 h 6858000"/>
              <a:gd name="connsiteX693" fmla="*/ 3432969 w 5951537"/>
              <a:gd name="connsiteY693" fmla="*/ 5780881 h 6858000"/>
              <a:gd name="connsiteX694" fmla="*/ 3446462 w 5951537"/>
              <a:gd name="connsiteY694" fmla="*/ 5755481 h 6858000"/>
              <a:gd name="connsiteX695" fmla="*/ 3470275 w 5951537"/>
              <a:gd name="connsiteY695" fmla="*/ 5705475 h 6858000"/>
              <a:gd name="connsiteX696" fmla="*/ 3491706 w 5951537"/>
              <a:gd name="connsiteY696" fmla="*/ 5654675 h 6858000"/>
              <a:gd name="connsiteX697" fmla="*/ 3510756 w 5951537"/>
              <a:gd name="connsiteY697" fmla="*/ 5604669 h 6858000"/>
              <a:gd name="connsiteX698" fmla="*/ 3528219 w 5951537"/>
              <a:gd name="connsiteY698" fmla="*/ 5553869 h 6858000"/>
              <a:gd name="connsiteX699" fmla="*/ 3542506 w 5951537"/>
              <a:gd name="connsiteY699" fmla="*/ 5503069 h 6858000"/>
              <a:gd name="connsiteX700" fmla="*/ 3555206 w 5951537"/>
              <a:gd name="connsiteY700" fmla="*/ 5451475 h 6858000"/>
              <a:gd name="connsiteX701" fmla="*/ 3565525 w 5951537"/>
              <a:gd name="connsiteY701" fmla="*/ 5400675 h 6858000"/>
              <a:gd name="connsiteX702" fmla="*/ 3573462 w 5951537"/>
              <a:gd name="connsiteY702" fmla="*/ 5349081 h 6858000"/>
              <a:gd name="connsiteX703" fmla="*/ 3580606 w 5951537"/>
              <a:gd name="connsiteY703" fmla="*/ 5298281 h 6858000"/>
              <a:gd name="connsiteX704" fmla="*/ 3586162 w 5951537"/>
              <a:gd name="connsiteY704" fmla="*/ 5246688 h 6858000"/>
              <a:gd name="connsiteX705" fmla="*/ 3589337 w 5951537"/>
              <a:gd name="connsiteY705" fmla="*/ 5195094 h 6858000"/>
              <a:gd name="connsiteX706" fmla="*/ 3590925 w 5951537"/>
              <a:gd name="connsiteY706" fmla="*/ 5142706 h 6858000"/>
              <a:gd name="connsiteX707" fmla="*/ 3590925 w 5951537"/>
              <a:gd name="connsiteY707" fmla="*/ 5091113 h 6858000"/>
              <a:gd name="connsiteX708" fmla="*/ 3590131 w 5951537"/>
              <a:gd name="connsiteY708" fmla="*/ 5039519 h 6858000"/>
              <a:gd name="connsiteX709" fmla="*/ 3587750 w 5951537"/>
              <a:gd name="connsiteY709" fmla="*/ 4986338 h 6858000"/>
              <a:gd name="connsiteX710" fmla="*/ 3584575 w 5951537"/>
              <a:gd name="connsiteY710" fmla="*/ 4933950 h 6858000"/>
              <a:gd name="connsiteX711" fmla="*/ 3580606 w 5951537"/>
              <a:gd name="connsiteY711" fmla="*/ 4881563 h 6858000"/>
              <a:gd name="connsiteX712" fmla="*/ 3575050 w 5951537"/>
              <a:gd name="connsiteY712" fmla="*/ 4828381 h 6858000"/>
              <a:gd name="connsiteX713" fmla="*/ 3568700 w 5951537"/>
              <a:gd name="connsiteY713" fmla="*/ 4775994 h 6858000"/>
              <a:gd name="connsiteX714" fmla="*/ 3561556 w 5951537"/>
              <a:gd name="connsiteY714" fmla="*/ 4722019 h 6858000"/>
              <a:gd name="connsiteX715" fmla="*/ 3546475 w 5951537"/>
              <a:gd name="connsiteY715" fmla="*/ 4614863 h 6858000"/>
              <a:gd name="connsiteX716" fmla="*/ 3529012 w 5951537"/>
              <a:gd name="connsiteY716" fmla="*/ 4507706 h 6858000"/>
              <a:gd name="connsiteX717" fmla="*/ 3510756 w 5951537"/>
              <a:gd name="connsiteY717" fmla="*/ 4398963 h 6858000"/>
              <a:gd name="connsiteX718" fmla="*/ 3494087 w 5951537"/>
              <a:gd name="connsiteY718" fmla="*/ 4298156 h 6858000"/>
              <a:gd name="connsiteX719" fmla="*/ 3476625 w 5951537"/>
              <a:gd name="connsiteY719" fmla="*/ 4194969 h 6858000"/>
              <a:gd name="connsiteX720" fmla="*/ 3461543 w 5951537"/>
              <a:gd name="connsiteY720" fmla="*/ 4090988 h 6858000"/>
              <a:gd name="connsiteX721" fmla="*/ 3455193 w 5951537"/>
              <a:gd name="connsiteY721" fmla="*/ 4039394 h 6858000"/>
              <a:gd name="connsiteX722" fmla="*/ 3448050 w 5951537"/>
              <a:gd name="connsiteY722" fmla="*/ 3987800 h 6858000"/>
              <a:gd name="connsiteX723" fmla="*/ 3443287 w 5951537"/>
              <a:gd name="connsiteY723" fmla="*/ 3936206 h 6858000"/>
              <a:gd name="connsiteX724" fmla="*/ 3437731 w 5951537"/>
              <a:gd name="connsiteY724" fmla="*/ 3884613 h 6858000"/>
              <a:gd name="connsiteX725" fmla="*/ 3433762 w 5951537"/>
              <a:gd name="connsiteY725" fmla="*/ 3833019 h 6858000"/>
              <a:gd name="connsiteX726" fmla="*/ 3430587 w 5951537"/>
              <a:gd name="connsiteY726" fmla="*/ 3781425 h 6858000"/>
              <a:gd name="connsiteX727" fmla="*/ 3429793 w 5951537"/>
              <a:gd name="connsiteY727" fmla="*/ 3729831 h 6858000"/>
              <a:gd name="connsiteX728" fmla="*/ 3429000 w 5951537"/>
              <a:gd name="connsiteY728" fmla="*/ 3678238 h 6858000"/>
              <a:gd name="connsiteX729" fmla="*/ 3429793 w 5951537"/>
              <a:gd name="connsiteY729" fmla="*/ 3626644 h 6858000"/>
              <a:gd name="connsiteX730" fmla="*/ 3430587 w 5951537"/>
              <a:gd name="connsiteY730" fmla="*/ 3575844 h 6858000"/>
              <a:gd name="connsiteX731" fmla="*/ 3436143 w 5951537"/>
              <a:gd name="connsiteY731" fmla="*/ 3513138 h 6858000"/>
              <a:gd name="connsiteX732" fmla="*/ 3442493 w 5951537"/>
              <a:gd name="connsiteY732" fmla="*/ 3452019 h 6858000"/>
              <a:gd name="connsiteX733" fmla="*/ 3450431 w 5951537"/>
              <a:gd name="connsiteY733" fmla="*/ 3393281 h 6858000"/>
              <a:gd name="connsiteX734" fmla="*/ 3459956 w 5951537"/>
              <a:gd name="connsiteY734" fmla="*/ 3336132 h 6858000"/>
              <a:gd name="connsiteX735" fmla="*/ 3472656 w 5951537"/>
              <a:gd name="connsiteY735" fmla="*/ 3278981 h 6858000"/>
              <a:gd name="connsiteX736" fmla="*/ 3485356 w 5951537"/>
              <a:gd name="connsiteY736" fmla="*/ 3225800 h 6858000"/>
              <a:gd name="connsiteX737" fmla="*/ 3501231 w 5951537"/>
              <a:gd name="connsiteY737" fmla="*/ 3172619 h 6858000"/>
              <a:gd name="connsiteX738" fmla="*/ 3517106 w 5951537"/>
              <a:gd name="connsiteY738" fmla="*/ 3121025 h 6858000"/>
              <a:gd name="connsiteX739" fmla="*/ 3534569 w 5951537"/>
              <a:gd name="connsiteY739" fmla="*/ 3071813 h 6858000"/>
              <a:gd name="connsiteX740" fmla="*/ 3553619 w 5951537"/>
              <a:gd name="connsiteY740" fmla="*/ 3022600 h 6858000"/>
              <a:gd name="connsiteX741" fmla="*/ 3573462 w 5951537"/>
              <a:gd name="connsiteY741" fmla="*/ 2976563 h 6858000"/>
              <a:gd name="connsiteX742" fmla="*/ 3594893 w 5951537"/>
              <a:gd name="connsiteY742" fmla="*/ 2930525 h 6858000"/>
              <a:gd name="connsiteX743" fmla="*/ 3616325 w 5951537"/>
              <a:gd name="connsiteY743" fmla="*/ 2886869 h 6858000"/>
              <a:gd name="connsiteX744" fmla="*/ 3639343 w 5951537"/>
              <a:gd name="connsiteY744" fmla="*/ 2844800 h 6858000"/>
              <a:gd name="connsiteX745" fmla="*/ 3663156 w 5951537"/>
              <a:gd name="connsiteY745" fmla="*/ 2804319 h 6858000"/>
              <a:gd name="connsiteX746" fmla="*/ 3686969 w 5951537"/>
              <a:gd name="connsiteY746" fmla="*/ 2764631 h 6858000"/>
              <a:gd name="connsiteX747" fmla="*/ 3712369 w 5951537"/>
              <a:gd name="connsiteY747" fmla="*/ 2727325 h 6858000"/>
              <a:gd name="connsiteX748" fmla="*/ 3737769 w 5951537"/>
              <a:gd name="connsiteY748" fmla="*/ 2690813 h 6858000"/>
              <a:gd name="connsiteX749" fmla="*/ 3763962 w 5951537"/>
              <a:gd name="connsiteY749" fmla="*/ 2655094 h 6858000"/>
              <a:gd name="connsiteX750" fmla="*/ 3789362 w 5951537"/>
              <a:gd name="connsiteY750" fmla="*/ 2621756 h 6858000"/>
              <a:gd name="connsiteX751" fmla="*/ 3815556 w 5951537"/>
              <a:gd name="connsiteY751" fmla="*/ 2589213 h 6858000"/>
              <a:gd name="connsiteX752" fmla="*/ 3841750 w 5951537"/>
              <a:gd name="connsiteY752" fmla="*/ 2559050 h 6858000"/>
              <a:gd name="connsiteX753" fmla="*/ 3868737 w 5951537"/>
              <a:gd name="connsiteY753" fmla="*/ 2529681 h 6858000"/>
              <a:gd name="connsiteX754" fmla="*/ 3894931 w 5951537"/>
              <a:gd name="connsiteY754" fmla="*/ 2501106 h 6858000"/>
              <a:gd name="connsiteX755" fmla="*/ 3921125 w 5951537"/>
              <a:gd name="connsiteY755" fmla="*/ 2474913 h 6858000"/>
              <a:gd name="connsiteX756" fmla="*/ 3947319 w 5951537"/>
              <a:gd name="connsiteY756" fmla="*/ 2449513 h 6858000"/>
              <a:gd name="connsiteX757" fmla="*/ 3972719 w 5951537"/>
              <a:gd name="connsiteY757" fmla="*/ 2426494 h 6858000"/>
              <a:gd name="connsiteX758" fmla="*/ 3997325 w 5951537"/>
              <a:gd name="connsiteY758" fmla="*/ 2403475 h 6858000"/>
              <a:gd name="connsiteX759" fmla="*/ 4045743 w 5951537"/>
              <a:gd name="connsiteY759" fmla="*/ 2362994 h 6858000"/>
              <a:gd name="connsiteX760" fmla="*/ 4090193 w 5951537"/>
              <a:gd name="connsiteY760" fmla="*/ 2326481 h 6858000"/>
              <a:gd name="connsiteX761" fmla="*/ 4083050 w 5951537"/>
              <a:gd name="connsiteY761" fmla="*/ 2297906 h 6858000"/>
              <a:gd name="connsiteX762" fmla="*/ 4076700 w 5951537"/>
              <a:gd name="connsiteY762" fmla="*/ 2268538 h 6858000"/>
              <a:gd name="connsiteX763" fmla="*/ 4071937 w 5951537"/>
              <a:gd name="connsiteY763" fmla="*/ 2239169 h 6858000"/>
              <a:gd name="connsiteX764" fmla="*/ 4067175 w 5951537"/>
              <a:gd name="connsiteY764" fmla="*/ 2209800 h 6858000"/>
              <a:gd name="connsiteX765" fmla="*/ 4064000 w 5951537"/>
              <a:gd name="connsiteY765" fmla="*/ 2179638 h 6858000"/>
              <a:gd name="connsiteX766" fmla="*/ 4060825 w 5951537"/>
              <a:gd name="connsiteY766" fmla="*/ 2148681 h 6858000"/>
              <a:gd name="connsiteX767" fmla="*/ 4058443 w 5951537"/>
              <a:gd name="connsiteY767" fmla="*/ 2118519 h 6858000"/>
              <a:gd name="connsiteX768" fmla="*/ 4058443 w 5951537"/>
              <a:gd name="connsiteY768" fmla="*/ 2087563 h 6858000"/>
              <a:gd name="connsiteX769" fmla="*/ 4058443 w 5951537"/>
              <a:gd name="connsiteY769" fmla="*/ 2062956 h 6858000"/>
              <a:gd name="connsiteX770" fmla="*/ 4060031 w 5951537"/>
              <a:gd name="connsiteY770" fmla="*/ 2038350 h 6858000"/>
              <a:gd name="connsiteX771" fmla="*/ 4061619 w 5951537"/>
              <a:gd name="connsiteY771" fmla="*/ 2014538 h 6858000"/>
              <a:gd name="connsiteX772" fmla="*/ 4064000 w 5951537"/>
              <a:gd name="connsiteY772" fmla="*/ 1990725 h 6858000"/>
              <a:gd name="connsiteX773" fmla="*/ 4070350 w 5951537"/>
              <a:gd name="connsiteY773" fmla="*/ 1943100 h 6858000"/>
              <a:gd name="connsiteX774" fmla="*/ 4078287 w 5951537"/>
              <a:gd name="connsiteY774" fmla="*/ 1897063 h 6858000"/>
              <a:gd name="connsiteX775" fmla="*/ 4087812 w 5951537"/>
              <a:gd name="connsiteY775" fmla="*/ 1851025 h 6858000"/>
              <a:gd name="connsiteX776" fmla="*/ 4101306 w 5951537"/>
              <a:gd name="connsiteY776" fmla="*/ 1805781 h 6858000"/>
              <a:gd name="connsiteX777" fmla="*/ 4116387 w 5951537"/>
              <a:gd name="connsiteY777" fmla="*/ 1762125 h 6858000"/>
              <a:gd name="connsiteX778" fmla="*/ 4133056 w 5951537"/>
              <a:gd name="connsiteY778" fmla="*/ 1719263 h 6858000"/>
              <a:gd name="connsiteX779" fmla="*/ 4152106 w 5951537"/>
              <a:gd name="connsiteY779" fmla="*/ 1677194 h 6858000"/>
              <a:gd name="connsiteX780" fmla="*/ 4173537 w 5951537"/>
              <a:gd name="connsiteY780" fmla="*/ 1636713 h 6858000"/>
              <a:gd name="connsiteX781" fmla="*/ 4195762 w 5951537"/>
              <a:gd name="connsiteY781" fmla="*/ 1597025 h 6858000"/>
              <a:gd name="connsiteX782" fmla="*/ 4219575 w 5951537"/>
              <a:gd name="connsiteY782" fmla="*/ 1558925 h 6858000"/>
              <a:gd name="connsiteX783" fmla="*/ 4247356 w 5951537"/>
              <a:gd name="connsiteY783" fmla="*/ 1520825 h 6858000"/>
              <a:gd name="connsiteX784" fmla="*/ 4274343 w 5951537"/>
              <a:gd name="connsiteY784" fmla="*/ 1485900 h 6858000"/>
              <a:gd name="connsiteX785" fmla="*/ 4305299 w 5951537"/>
              <a:gd name="connsiteY785" fmla="*/ 1450975 h 6858000"/>
              <a:gd name="connsiteX786" fmla="*/ 4336256 w 5951537"/>
              <a:gd name="connsiteY786" fmla="*/ 1417638 h 6858000"/>
              <a:gd name="connsiteX787" fmla="*/ 4368799 w 5951537"/>
              <a:gd name="connsiteY787" fmla="*/ 1386681 h 6858000"/>
              <a:gd name="connsiteX788" fmla="*/ 4402931 w 5951537"/>
              <a:gd name="connsiteY788" fmla="*/ 1357313 h 6858000"/>
              <a:gd name="connsiteX789" fmla="*/ 4438649 w 5951537"/>
              <a:gd name="connsiteY789" fmla="*/ 1328738 h 6858000"/>
              <a:gd name="connsiteX790" fmla="*/ 4475956 w 5951537"/>
              <a:gd name="connsiteY790" fmla="*/ 1302544 h 6858000"/>
              <a:gd name="connsiteX791" fmla="*/ 4514849 w 5951537"/>
              <a:gd name="connsiteY791" fmla="*/ 1277938 h 6858000"/>
              <a:gd name="connsiteX792" fmla="*/ 4553743 w 5951537"/>
              <a:gd name="connsiteY792" fmla="*/ 1254919 h 6858000"/>
              <a:gd name="connsiteX793" fmla="*/ 4594225 w 5951537"/>
              <a:gd name="connsiteY793" fmla="*/ 1234281 h 6858000"/>
              <a:gd name="connsiteX794" fmla="*/ 4637087 w 5951537"/>
              <a:gd name="connsiteY794" fmla="*/ 1215231 h 6858000"/>
              <a:gd name="connsiteX795" fmla="*/ 4679949 w 5951537"/>
              <a:gd name="connsiteY795" fmla="*/ 1197769 h 6858000"/>
              <a:gd name="connsiteX796" fmla="*/ 4724399 w 5951537"/>
              <a:gd name="connsiteY796" fmla="*/ 1183481 h 6858000"/>
              <a:gd name="connsiteX797" fmla="*/ 4768849 w 5951537"/>
              <a:gd name="connsiteY797" fmla="*/ 1170781 h 6858000"/>
              <a:gd name="connsiteX798" fmla="*/ 4814093 w 5951537"/>
              <a:gd name="connsiteY798" fmla="*/ 1160463 h 6858000"/>
              <a:gd name="connsiteX799" fmla="*/ 4860925 w 5951537"/>
              <a:gd name="connsiteY799" fmla="*/ 1151731 h 6858000"/>
              <a:gd name="connsiteX800" fmla="*/ 4908549 w 5951537"/>
              <a:gd name="connsiteY800" fmla="*/ 1145381 h 6858000"/>
              <a:gd name="connsiteX801" fmla="*/ 4933156 w 5951537"/>
              <a:gd name="connsiteY801" fmla="*/ 1143000 h 6858000"/>
              <a:gd name="connsiteX802" fmla="*/ 4956175 w 5951537"/>
              <a:gd name="connsiteY802" fmla="*/ 1142206 h 6858000"/>
              <a:gd name="connsiteX803" fmla="*/ 4979987 w 5951537"/>
              <a:gd name="connsiteY803" fmla="*/ 1141413 h 6858000"/>
              <a:gd name="connsiteX804" fmla="*/ 5005387 w 5951537"/>
              <a:gd name="connsiteY804" fmla="*/ 1141413 h 6858000"/>
              <a:gd name="connsiteX805" fmla="*/ 5029993 w 5951537"/>
              <a:gd name="connsiteY805" fmla="*/ 1141413 h 6858000"/>
              <a:gd name="connsiteX806" fmla="*/ 5054599 w 5951537"/>
              <a:gd name="connsiteY806" fmla="*/ 1142206 h 6858000"/>
              <a:gd name="connsiteX807" fmla="*/ 5077619 w 5951537"/>
              <a:gd name="connsiteY807" fmla="*/ 1143000 h 6858000"/>
              <a:gd name="connsiteX808" fmla="*/ 5102225 w 5951537"/>
              <a:gd name="connsiteY808" fmla="*/ 1145381 h 6858000"/>
              <a:gd name="connsiteX809" fmla="*/ 5149849 w 5951537"/>
              <a:gd name="connsiteY809" fmla="*/ 1151731 h 6858000"/>
              <a:gd name="connsiteX810" fmla="*/ 5195887 w 5951537"/>
              <a:gd name="connsiteY810" fmla="*/ 1160463 h 6858000"/>
              <a:gd name="connsiteX811" fmla="*/ 5241925 w 5951537"/>
              <a:gd name="connsiteY811" fmla="*/ 1170781 h 6858000"/>
              <a:gd name="connsiteX812" fmla="*/ 5286375 w 5951537"/>
              <a:gd name="connsiteY812" fmla="*/ 1183481 h 6858000"/>
              <a:gd name="connsiteX813" fmla="*/ 5330825 w 5951537"/>
              <a:gd name="connsiteY813" fmla="*/ 1197769 h 6858000"/>
              <a:gd name="connsiteX814" fmla="*/ 5373687 w 5951537"/>
              <a:gd name="connsiteY814" fmla="*/ 1215231 h 6858000"/>
              <a:gd name="connsiteX815" fmla="*/ 5415756 w 5951537"/>
              <a:gd name="connsiteY815" fmla="*/ 1234281 h 6858000"/>
              <a:gd name="connsiteX816" fmla="*/ 5456237 w 5951537"/>
              <a:gd name="connsiteY816" fmla="*/ 1254919 h 6858000"/>
              <a:gd name="connsiteX817" fmla="*/ 5495925 w 5951537"/>
              <a:gd name="connsiteY817" fmla="*/ 1277938 h 6858000"/>
              <a:gd name="connsiteX818" fmla="*/ 5534025 w 5951537"/>
              <a:gd name="connsiteY818" fmla="*/ 1302544 h 6858000"/>
              <a:gd name="connsiteX819" fmla="*/ 5572125 w 5951537"/>
              <a:gd name="connsiteY819" fmla="*/ 1328738 h 6858000"/>
              <a:gd name="connsiteX820" fmla="*/ 5607049 w 5951537"/>
              <a:gd name="connsiteY820" fmla="*/ 1357313 h 6858000"/>
              <a:gd name="connsiteX821" fmla="*/ 5641975 w 5951537"/>
              <a:gd name="connsiteY821" fmla="*/ 1386681 h 6858000"/>
              <a:gd name="connsiteX822" fmla="*/ 5673725 w 5951537"/>
              <a:gd name="connsiteY822" fmla="*/ 1417638 h 6858000"/>
              <a:gd name="connsiteX823" fmla="*/ 5705475 w 5951537"/>
              <a:gd name="connsiteY823" fmla="*/ 1450975 h 6858000"/>
              <a:gd name="connsiteX824" fmla="*/ 5735637 w 5951537"/>
              <a:gd name="connsiteY824" fmla="*/ 1485900 h 6858000"/>
              <a:gd name="connsiteX825" fmla="*/ 5764212 w 5951537"/>
              <a:gd name="connsiteY825" fmla="*/ 1520825 h 6858000"/>
              <a:gd name="connsiteX826" fmla="*/ 5790406 w 5951537"/>
              <a:gd name="connsiteY826" fmla="*/ 1558925 h 6858000"/>
              <a:gd name="connsiteX827" fmla="*/ 5815012 w 5951537"/>
              <a:gd name="connsiteY827" fmla="*/ 1597025 h 6858000"/>
              <a:gd name="connsiteX828" fmla="*/ 5837237 w 5951537"/>
              <a:gd name="connsiteY828" fmla="*/ 1636713 h 6858000"/>
              <a:gd name="connsiteX829" fmla="*/ 5858669 w 5951537"/>
              <a:gd name="connsiteY829" fmla="*/ 1677194 h 6858000"/>
              <a:gd name="connsiteX830" fmla="*/ 5877719 w 5951537"/>
              <a:gd name="connsiteY830" fmla="*/ 1719263 h 6858000"/>
              <a:gd name="connsiteX831" fmla="*/ 5895181 w 5951537"/>
              <a:gd name="connsiteY831" fmla="*/ 1762125 h 6858000"/>
              <a:gd name="connsiteX832" fmla="*/ 5908675 w 5951537"/>
              <a:gd name="connsiteY832" fmla="*/ 1805781 h 6858000"/>
              <a:gd name="connsiteX833" fmla="*/ 5922169 w 5951537"/>
              <a:gd name="connsiteY833" fmla="*/ 1851025 h 6858000"/>
              <a:gd name="connsiteX834" fmla="*/ 5932487 w 5951537"/>
              <a:gd name="connsiteY834" fmla="*/ 1897063 h 6858000"/>
              <a:gd name="connsiteX835" fmla="*/ 5940425 w 5951537"/>
              <a:gd name="connsiteY835" fmla="*/ 1943100 h 6858000"/>
              <a:gd name="connsiteX836" fmla="*/ 5946775 w 5951537"/>
              <a:gd name="connsiteY836" fmla="*/ 1990725 h 6858000"/>
              <a:gd name="connsiteX837" fmla="*/ 5949156 w 5951537"/>
              <a:gd name="connsiteY837" fmla="*/ 2014538 h 6858000"/>
              <a:gd name="connsiteX838" fmla="*/ 5950743 w 5951537"/>
              <a:gd name="connsiteY838" fmla="*/ 2038350 h 6858000"/>
              <a:gd name="connsiteX839" fmla="*/ 5951537 w 5951537"/>
              <a:gd name="connsiteY839" fmla="*/ 2062956 h 6858000"/>
              <a:gd name="connsiteX840" fmla="*/ 5951537 w 5951537"/>
              <a:gd name="connsiteY840" fmla="*/ 2087563 h 6858000"/>
              <a:gd name="connsiteX841" fmla="*/ 5951537 w 5951537"/>
              <a:gd name="connsiteY841" fmla="*/ 2112169 h 6858000"/>
              <a:gd name="connsiteX842" fmla="*/ 5950743 w 5951537"/>
              <a:gd name="connsiteY842" fmla="*/ 2135981 h 6858000"/>
              <a:gd name="connsiteX843" fmla="*/ 5949156 w 5951537"/>
              <a:gd name="connsiteY843" fmla="*/ 2159794 h 6858000"/>
              <a:gd name="connsiteX844" fmla="*/ 5946775 w 5951537"/>
              <a:gd name="connsiteY844" fmla="*/ 2184400 h 6858000"/>
              <a:gd name="connsiteX845" fmla="*/ 5940425 w 5951537"/>
              <a:gd name="connsiteY845" fmla="*/ 2232025 h 6858000"/>
              <a:gd name="connsiteX846" fmla="*/ 5932487 w 5951537"/>
              <a:gd name="connsiteY846" fmla="*/ 2278857 h 6858000"/>
              <a:gd name="connsiteX847" fmla="*/ 5922169 w 5951537"/>
              <a:gd name="connsiteY847" fmla="*/ 2324100 h 6858000"/>
              <a:gd name="connsiteX848" fmla="*/ 5908675 w 5951537"/>
              <a:gd name="connsiteY848" fmla="*/ 2368550 h 6858000"/>
              <a:gd name="connsiteX849" fmla="*/ 5895181 w 5951537"/>
              <a:gd name="connsiteY849" fmla="*/ 2413000 h 6858000"/>
              <a:gd name="connsiteX850" fmla="*/ 5877719 w 5951537"/>
              <a:gd name="connsiteY850" fmla="*/ 2455863 h 6858000"/>
              <a:gd name="connsiteX851" fmla="*/ 5858669 w 5951537"/>
              <a:gd name="connsiteY851" fmla="*/ 2498725 h 6858000"/>
              <a:gd name="connsiteX852" fmla="*/ 5837237 w 5951537"/>
              <a:gd name="connsiteY852" fmla="*/ 2539206 h 6858000"/>
              <a:gd name="connsiteX853" fmla="*/ 5815012 w 5951537"/>
              <a:gd name="connsiteY853" fmla="*/ 2578100 h 6858000"/>
              <a:gd name="connsiteX854" fmla="*/ 5790406 w 5951537"/>
              <a:gd name="connsiteY854" fmla="*/ 2616994 h 6858000"/>
              <a:gd name="connsiteX855" fmla="*/ 5764212 w 5951537"/>
              <a:gd name="connsiteY855" fmla="*/ 2654300 h 6858000"/>
              <a:gd name="connsiteX856" fmla="*/ 5735637 w 5951537"/>
              <a:gd name="connsiteY856" fmla="*/ 2690019 h 6858000"/>
              <a:gd name="connsiteX857" fmla="*/ 5705475 w 5951537"/>
              <a:gd name="connsiteY857" fmla="*/ 2724150 h 6858000"/>
              <a:gd name="connsiteX858" fmla="*/ 5673725 w 5951537"/>
              <a:gd name="connsiteY858" fmla="*/ 2756694 h 6858000"/>
              <a:gd name="connsiteX859" fmla="*/ 5641975 w 5951537"/>
              <a:gd name="connsiteY859" fmla="*/ 2787650 h 6858000"/>
              <a:gd name="connsiteX860" fmla="*/ 5607049 w 5951537"/>
              <a:gd name="connsiteY860" fmla="*/ 2818606 h 6858000"/>
              <a:gd name="connsiteX861" fmla="*/ 5572125 w 5951537"/>
              <a:gd name="connsiteY861" fmla="*/ 2845594 h 6858000"/>
              <a:gd name="connsiteX862" fmla="*/ 5534025 w 5951537"/>
              <a:gd name="connsiteY862" fmla="*/ 2871788 h 6858000"/>
              <a:gd name="connsiteX863" fmla="*/ 5495925 w 5951537"/>
              <a:gd name="connsiteY863" fmla="*/ 2897188 h 6858000"/>
              <a:gd name="connsiteX864" fmla="*/ 5456237 w 5951537"/>
              <a:gd name="connsiteY864" fmla="*/ 2919413 h 6858000"/>
              <a:gd name="connsiteX865" fmla="*/ 5415756 w 5951537"/>
              <a:gd name="connsiteY865" fmla="*/ 2940844 h 6858000"/>
              <a:gd name="connsiteX866" fmla="*/ 5373687 w 5951537"/>
              <a:gd name="connsiteY866" fmla="*/ 2959894 h 6858000"/>
              <a:gd name="connsiteX867" fmla="*/ 5330825 w 5951537"/>
              <a:gd name="connsiteY867" fmla="*/ 2976563 h 6858000"/>
              <a:gd name="connsiteX868" fmla="*/ 5286375 w 5951537"/>
              <a:gd name="connsiteY868" fmla="*/ 2991644 h 6858000"/>
              <a:gd name="connsiteX869" fmla="*/ 5241925 w 5951537"/>
              <a:gd name="connsiteY869" fmla="*/ 3004344 h 6858000"/>
              <a:gd name="connsiteX870" fmla="*/ 5195887 w 5951537"/>
              <a:gd name="connsiteY870" fmla="*/ 3014663 h 6858000"/>
              <a:gd name="connsiteX871" fmla="*/ 5149849 w 5951537"/>
              <a:gd name="connsiteY871" fmla="*/ 3022600 h 6858000"/>
              <a:gd name="connsiteX872" fmla="*/ 5102225 w 5951537"/>
              <a:gd name="connsiteY872" fmla="*/ 3028950 h 6858000"/>
              <a:gd name="connsiteX873" fmla="*/ 5077619 w 5951537"/>
              <a:gd name="connsiteY873" fmla="*/ 3031331 h 6858000"/>
              <a:gd name="connsiteX874" fmla="*/ 5054599 w 5951537"/>
              <a:gd name="connsiteY874" fmla="*/ 3032919 h 6858000"/>
              <a:gd name="connsiteX875" fmla="*/ 5029993 w 5951537"/>
              <a:gd name="connsiteY875" fmla="*/ 3033713 h 6858000"/>
              <a:gd name="connsiteX876" fmla="*/ 5005387 w 5951537"/>
              <a:gd name="connsiteY876" fmla="*/ 3033713 h 6858000"/>
              <a:gd name="connsiteX877" fmla="*/ 4956969 w 5951537"/>
              <a:gd name="connsiteY877" fmla="*/ 3032919 h 6858000"/>
              <a:gd name="connsiteX878" fmla="*/ 4910137 w 5951537"/>
              <a:gd name="connsiteY878" fmla="*/ 3028950 h 6858000"/>
              <a:gd name="connsiteX879" fmla="*/ 4864099 w 5951537"/>
              <a:gd name="connsiteY879" fmla="*/ 3024188 h 6858000"/>
              <a:gd name="connsiteX880" fmla="*/ 4817269 w 5951537"/>
              <a:gd name="connsiteY880" fmla="*/ 3015457 h 6858000"/>
              <a:gd name="connsiteX881" fmla="*/ 4772819 w 5951537"/>
              <a:gd name="connsiteY881" fmla="*/ 3005931 h 6858000"/>
              <a:gd name="connsiteX882" fmla="*/ 4728369 w 5951537"/>
              <a:gd name="connsiteY882" fmla="*/ 2992438 h 6858000"/>
              <a:gd name="connsiteX883" fmla="*/ 4684712 w 5951537"/>
              <a:gd name="connsiteY883" fmla="*/ 2978150 h 6858000"/>
              <a:gd name="connsiteX884" fmla="*/ 4641849 w 5951537"/>
              <a:gd name="connsiteY884" fmla="*/ 2962275 h 6858000"/>
              <a:gd name="connsiteX885" fmla="*/ 4601369 w 5951537"/>
              <a:gd name="connsiteY885" fmla="*/ 2944019 h 6858000"/>
              <a:gd name="connsiteX886" fmla="*/ 4560887 w 5951537"/>
              <a:gd name="connsiteY886" fmla="*/ 2923381 h 6858000"/>
              <a:gd name="connsiteX887" fmla="*/ 4521993 w 5951537"/>
              <a:gd name="connsiteY887" fmla="*/ 2901157 h 6858000"/>
              <a:gd name="connsiteX888" fmla="*/ 4483893 w 5951537"/>
              <a:gd name="connsiteY888" fmla="*/ 2877344 h 6858000"/>
              <a:gd name="connsiteX889" fmla="*/ 4446587 w 5951537"/>
              <a:gd name="connsiteY889" fmla="*/ 2851944 h 6858000"/>
              <a:gd name="connsiteX890" fmla="*/ 4410869 w 5951537"/>
              <a:gd name="connsiteY890" fmla="*/ 2824163 h 6858000"/>
              <a:gd name="connsiteX891" fmla="*/ 4377531 w 5951537"/>
              <a:gd name="connsiteY891" fmla="*/ 2794794 h 6858000"/>
              <a:gd name="connsiteX892" fmla="*/ 4344193 w 5951537"/>
              <a:gd name="connsiteY892" fmla="*/ 2764631 h 6858000"/>
              <a:gd name="connsiteX893" fmla="*/ 4314031 w 5951537"/>
              <a:gd name="connsiteY893" fmla="*/ 2791619 h 6858000"/>
              <a:gd name="connsiteX894" fmla="*/ 4282281 w 5951537"/>
              <a:gd name="connsiteY894" fmla="*/ 2822575 h 6858000"/>
              <a:gd name="connsiteX895" fmla="*/ 4250531 w 5951537"/>
              <a:gd name="connsiteY895" fmla="*/ 2855913 h 6858000"/>
              <a:gd name="connsiteX896" fmla="*/ 4217193 w 5951537"/>
              <a:gd name="connsiteY896" fmla="*/ 2892425 h 6858000"/>
              <a:gd name="connsiteX897" fmla="*/ 4183062 w 5951537"/>
              <a:gd name="connsiteY897" fmla="*/ 2932113 h 6858000"/>
              <a:gd name="connsiteX898" fmla="*/ 4167187 w 5951537"/>
              <a:gd name="connsiteY898" fmla="*/ 2952750 h 6858000"/>
              <a:gd name="connsiteX899" fmla="*/ 4151312 w 5951537"/>
              <a:gd name="connsiteY899" fmla="*/ 2974975 h 6858000"/>
              <a:gd name="connsiteX900" fmla="*/ 4134643 w 5951537"/>
              <a:gd name="connsiteY900" fmla="*/ 2998788 h 6858000"/>
              <a:gd name="connsiteX901" fmla="*/ 4118769 w 5951537"/>
              <a:gd name="connsiteY901" fmla="*/ 3021807 h 6858000"/>
              <a:gd name="connsiteX902" fmla="*/ 4103687 w 5951537"/>
              <a:gd name="connsiteY902" fmla="*/ 3046413 h 6858000"/>
              <a:gd name="connsiteX903" fmla="*/ 4087812 w 5951537"/>
              <a:gd name="connsiteY903" fmla="*/ 3072606 h 6858000"/>
              <a:gd name="connsiteX904" fmla="*/ 4072731 w 5951537"/>
              <a:gd name="connsiteY904" fmla="*/ 3098800 h 6858000"/>
              <a:gd name="connsiteX905" fmla="*/ 4058443 w 5951537"/>
              <a:gd name="connsiteY905" fmla="*/ 3124994 h 6858000"/>
              <a:gd name="connsiteX906" fmla="*/ 4044950 w 5951537"/>
              <a:gd name="connsiteY906" fmla="*/ 3153569 h 6858000"/>
              <a:gd name="connsiteX907" fmla="*/ 4031456 w 5951537"/>
              <a:gd name="connsiteY907" fmla="*/ 3182938 h 6858000"/>
              <a:gd name="connsiteX908" fmla="*/ 4017962 w 5951537"/>
              <a:gd name="connsiteY908" fmla="*/ 3212307 h 6858000"/>
              <a:gd name="connsiteX909" fmla="*/ 4006056 w 5951537"/>
              <a:gd name="connsiteY909" fmla="*/ 3244056 h 6858000"/>
              <a:gd name="connsiteX910" fmla="*/ 3994943 w 5951537"/>
              <a:gd name="connsiteY910" fmla="*/ 3275013 h 6858000"/>
              <a:gd name="connsiteX911" fmla="*/ 3984625 w 5951537"/>
              <a:gd name="connsiteY911" fmla="*/ 3307556 h 6858000"/>
              <a:gd name="connsiteX912" fmla="*/ 3975100 w 5951537"/>
              <a:gd name="connsiteY912" fmla="*/ 3340894 h 6858000"/>
              <a:gd name="connsiteX913" fmla="*/ 3965575 w 5951537"/>
              <a:gd name="connsiteY913" fmla="*/ 3375025 h 6858000"/>
              <a:gd name="connsiteX914" fmla="*/ 3957637 w 5951537"/>
              <a:gd name="connsiteY914" fmla="*/ 3410744 h 6858000"/>
              <a:gd name="connsiteX915" fmla="*/ 3950493 w 5951537"/>
              <a:gd name="connsiteY915" fmla="*/ 3447256 h 6858000"/>
              <a:gd name="connsiteX916" fmla="*/ 3944143 w 5951537"/>
              <a:gd name="connsiteY916" fmla="*/ 3484563 h 6858000"/>
              <a:gd name="connsiteX917" fmla="*/ 3939381 w 5951537"/>
              <a:gd name="connsiteY917" fmla="*/ 3521869 h 6858000"/>
              <a:gd name="connsiteX918" fmla="*/ 3935412 w 5951537"/>
              <a:gd name="connsiteY918" fmla="*/ 3561556 h 6858000"/>
              <a:gd name="connsiteX919" fmla="*/ 3932237 w 5951537"/>
              <a:gd name="connsiteY919" fmla="*/ 3601244 h 6858000"/>
              <a:gd name="connsiteX920" fmla="*/ 3931443 w 5951537"/>
              <a:gd name="connsiteY920" fmla="*/ 3642519 h 6858000"/>
              <a:gd name="connsiteX921" fmla="*/ 3931443 w 5951537"/>
              <a:gd name="connsiteY921" fmla="*/ 3684588 h 6858000"/>
              <a:gd name="connsiteX922" fmla="*/ 3931443 w 5951537"/>
              <a:gd name="connsiteY922" fmla="*/ 3726656 h 6858000"/>
              <a:gd name="connsiteX923" fmla="*/ 3933031 w 5951537"/>
              <a:gd name="connsiteY923" fmla="*/ 3769519 h 6858000"/>
              <a:gd name="connsiteX924" fmla="*/ 3936206 w 5951537"/>
              <a:gd name="connsiteY924" fmla="*/ 3811588 h 6858000"/>
              <a:gd name="connsiteX925" fmla="*/ 3939381 w 5951537"/>
              <a:gd name="connsiteY925" fmla="*/ 3856038 h 6858000"/>
              <a:gd name="connsiteX926" fmla="*/ 3943350 w 5951537"/>
              <a:gd name="connsiteY926" fmla="*/ 3899694 h 6858000"/>
              <a:gd name="connsiteX927" fmla="*/ 3948112 w 5951537"/>
              <a:gd name="connsiteY927" fmla="*/ 3944144 h 6858000"/>
              <a:gd name="connsiteX928" fmla="*/ 3960812 w 5951537"/>
              <a:gd name="connsiteY928" fmla="*/ 4034631 h 6858000"/>
              <a:gd name="connsiteX929" fmla="*/ 3975100 w 5951537"/>
              <a:gd name="connsiteY929" fmla="*/ 4126706 h 6858000"/>
              <a:gd name="connsiteX930" fmla="*/ 3990181 w 5951537"/>
              <a:gd name="connsiteY930" fmla="*/ 4219575 h 6858000"/>
              <a:gd name="connsiteX931" fmla="*/ 4006056 w 5951537"/>
              <a:gd name="connsiteY931" fmla="*/ 4314825 h 6858000"/>
              <a:gd name="connsiteX932" fmla="*/ 4025106 w 5951537"/>
              <a:gd name="connsiteY932" fmla="*/ 4430713 h 6858000"/>
              <a:gd name="connsiteX933" fmla="*/ 4044950 w 5951537"/>
              <a:gd name="connsiteY933" fmla="*/ 4548981 h 6858000"/>
              <a:gd name="connsiteX934" fmla="*/ 4052887 w 5951537"/>
              <a:gd name="connsiteY934" fmla="*/ 4610100 h 6858000"/>
              <a:gd name="connsiteX935" fmla="*/ 4061619 w 5951537"/>
              <a:gd name="connsiteY935" fmla="*/ 4671219 h 6858000"/>
              <a:gd name="connsiteX936" fmla="*/ 4068762 w 5951537"/>
              <a:gd name="connsiteY936" fmla="*/ 4733131 h 6858000"/>
              <a:gd name="connsiteX937" fmla="*/ 4075906 w 5951537"/>
              <a:gd name="connsiteY937" fmla="*/ 4795044 h 6858000"/>
              <a:gd name="connsiteX938" fmla="*/ 4082256 w 5951537"/>
              <a:gd name="connsiteY938" fmla="*/ 4857750 h 6858000"/>
              <a:gd name="connsiteX939" fmla="*/ 4086225 w 5951537"/>
              <a:gd name="connsiteY939" fmla="*/ 4922044 h 6858000"/>
              <a:gd name="connsiteX940" fmla="*/ 4090193 w 5951537"/>
              <a:gd name="connsiteY940" fmla="*/ 4986338 h 6858000"/>
              <a:gd name="connsiteX941" fmla="*/ 4092575 w 5951537"/>
              <a:gd name="connsiteY941" fmla="*/ 5050631 h 6858000"/>
              <a:gd name="connsiteX942" fmla="*/ 4092575 w 5951537"/>
              <a:gd name="connsiteY942" fmla="*/ 5114925 h 6858000"/>
              <a:gd name="connsiteX943" fmla="*/ 4090987 w 5951537"/>
              <a:gd name="connsiteY943" fmla="*/ 5180806 h 6858000"/>
              <a:gd name="connsiteX944" fmla="*/ 4087812 w 5951537"/>
              <a:gd name="connsiteY944" fmla="*/ 5246688 h 6858000"/>
              <a:gd name="connsiteX945" fmla="*/ 4083050 w 5951537"/>
              <a:gd name="connsiteY945" fmla="*/ 5312569 h 6858000"/>
              <a:gd name="connsiteX946" fmla="*/ 4075906 w 5951537"/>
              <a:gd name="connsiteY946" fmla="*/ 5379244 h 6858000"/>
              <a:gd name="connsiteX947" fmla="*/ 4067175 w 5951537"/>
              <a:gd name="connsiteY947" fmla="*/ 5445125 h 6858000"/>
              <a:gd name="connsiteX948" fmla="*/ 4054475 w 5951537"/>
              <a:gd name="connsiteY948" fmla="*/ 5511800 h 6858000"/>
              <a:gd name="connsiteX949" fmla="*/ 4047331 w 5951537"/>
              <a:gd name="connsiteY949" fmla="*/ 5546725 h 6858000"/>
              <a:gd name="connsiteX950" fmla="*/ 4040981 w 5951537"/>
              <a:gd name="connsiteY950" fmla="*/ 5580063 h 6858000"/>
              <a:gd name="connsiteX951" fmla="*/ 4032250 w 5951537"/>
              <a:gd name="connsiteY951" fmla="*/ 5613400 h 6858000"/>
              <a:gd name="connsiteX952" fmla="*/ 4023519 w 5951537"/>
              <a:gd name="connsiteY952" fmla="*/ 5646738 h 6858000"/>
              <a:gd name="connsiteX953" fmla="*/ 4013200 w 5951537"/>
              <a:gd name="connsiteY953" fmla="*/ 5680075 h 6858000"/>
              <a:gd name="connsiteX954" fmla="*/ 4002881 w 5951537"/>
              <a:gd name="connsiteY954" fmla="*/ 5713413 h 6858000"/>
              <a:gd name="connsiteX955" fmla="*/ 3991769 w 5951537"/>
              <a:gd name="connsiteY955" fmla="*/ 5748338 h 6858000"/>
              <a:gd name="connsiteX956" fmla="*/ 3980656 w 5951537"/>
              <a:gd name="connsiteY956" fmla="*/ 5781675 h 6858000"/>
              <a:gd name="connsiteX957" fmla="*/ 3967956 w 5951537"/>
              <a:gd name="connsiteY957" fmla="*/ 5815013 h 6858000"/>
              <a:gd name="connsiteX958" fmla="*/ 3954462 w 5951537"/>
              <a:gd name="connsiteY958" fmla="*/ 5848350 h 6858000"/>
              <a:gd name="connsiteX959" fmla="*/ 3940175 w 5951537"/>
              <a:gd name="connsiteY959" fmla="*/ 5882481 h 6858000"/>
              <a:gd name="connsiteX960" fmla="*/ 3925093 w 5951537"/>
              <a:gd name="connsiteY960" fmla="*/ 5915819 h 6858000"/>
              <a:gd name="connsiteX961" fmla="*/ 3910012 w 5951537"/>
              <a:gd name="connsiteY961" fmla="*/ 5949950 h 6858000"/>
              <a:gd name="connsiteX962" fmla="*/ 3892550 w 5951537"/>
              <a:gd name="connsiteY962" fmla="*/ 5983288 h 6858000"/>
              <a:gd name="connsiteX963" fmla="*/ 3875881 w 5951537"/>
              <a:gd name="connsiteY963" fmla="*/ 6017419 h 6858000"/>
              <a:gd name="connsiteX964" fmla="*/ 3857625 w 5951537"/>
              <a:gd name="connsiteY964" fmla="*/ 6050756 h 6858000"/>
              <a:gd name="connsiteX965" fmla="*/ 3836987 w 5951537"/>
              <a:gd name="connsiteY965" fmla="*/ 6084094 h 6858000"/>
              <a:gd name="connsiteX966" fmla="*/ 3817143 w 5951537"/>
              <a:gd name="connsiteY966" fmla="*/ 6117431 h 6858000"/>
              <a:gd name="connsiteX967" fmla="*/ 3795712 w 5951537"/>
              <a:gd name="connsiteY967" fmla="*/ 6150769 h 6858000"/>
              <a:gd name="connsiteX968" fmla="*/ 3773487 w 5951537"/>
              <a:gd name="connsiteY968" fmla="*/ 6184900 h 6858000"/>
              <a:gd name="connsiteX969" fmla="*/ 3749675 w 5951537"/>
              <a:gd name="connsiteY969" fmla="*/ 6218238 h 6858000"/>
              <a:gd name="connsiteX970" fmla="*/ 3725862 w 5951537"/>
              <a:gd name="connsiteY970" fmla="*/ 6251575 h 6858000"/>
              <a:gd name="connsiteX971" fmla="*/ 3700462 w 5951537"/>
              <a:gd name="connsiteY971" fmla="*/ 6284913 h 6858000"/>
              <a:gd name="connsiteX972" fmla="*/ 3674269 w 5951537"/>
              <a:gd name="connsiteY972" fmla="*/ 6318250 h 6858000"/>
              <a:gd name="connsiteX973" fmla="*/ 3646487 w 5951537"/>
              <a:gd name="connsiteY973" fmla="*/ 6351588 h 6858000"/>
              <a:gd name="connsiteX974" fmla="*/ 3618706 w 5951537"/>
              <a:gd name="connsiteY974" fmla="*/ 6384925 h 6858000"/>
              <a:gd name="connsiteX975" fmla="*/ 3593306 w 5951537"/>
              <a:gd name="connsiteY975" fmla="*/ 6413500 h 6858000"/>
              <a:gd name="connsiteX976" fmla="*/ 3566319 w 5951537"/>
              <a:gd name="connsiteY976" fmla="*/ 6440488 h 6858000"/>
              <a:gd name="connsiteX977" fmla="*/ 3539331 w 5951537"/>
              <a:gd name="connsiteY977" fmla="*/ 6467475 h 6858000"/>
              <a:gd name="connsiteX978" fmla="*/ 3512343 w 5951537"/>
              <a:gd name="connsiteY978" fmla="*/ 6493669 h 6858000"/>
              <a:gd name="connsiteX979" fmla="*/ 3483769 w 5951537"/>
              <a:gd name="connsiteY979" fmla="*/ 6517481 h 6858000"/>
              <a:gd name="connsiteX980" fmla="*/ 3454400 w 5951537"/>
              <a:gd name="connsiteY980" fmla="*/ 6542088 h 6858000"/>
              <a:gd name="connsiteX981" fmla="*/ 3424237 w 5951537"/>
              <a:gd name="connsiteY981" fmla="*/ 6565106 h 6858000"/>
              <a:gd name="connsiteX982" fmla="*/ 3393281 w 5951537"/>
              <a:gd name="connsiteY982" fmla="*/ 6587331 h 6858000"/>
              <a:gd name="connsiteX983" fmla="*/ 3363119 w 5951537"/>
              <a:gd name="connsiteY983" fmla="*/ 6609556 h 6858000"/>
              <a:gd name="connsiteX984" fmla="*/ 3330575 w 5951537"/>
              <a:gd name="connsiteY984" fmla="*/ 6630194 h 6858000"/>
              <a:gd name="connsiteX985" fmla="*/ 3298031 w 5951537"/>
              <a:gd name="connsiteY985" fmla="*/ 6650038 h 6858000"/>
              <a:gd name="connsiteX986" fmla="*/ 3266281 w 5951537"/>
              <a:gd name="connsiteY986" fmla="*/ 6669881 h 6858000"/>
              <a:gd name="connsiteX987" fmla="*/ 3232150 w 5951537"/>
              <a:gd name="connsiteY987" fmla="*/ 6688138 h 6858000"/>
              <a:gd name="connsiteX988" fmla="*/ 3198812 w 5951537"/>
              <a:gd name="connsiteY988" fmla="*/ 6704806 h 6858000"/>
              <a:gd name="connsiteX989" fmla="*/ 3164681 w 5951537"/>
              <a:gd name="connsiteY989" fmla="*/ 6721475 h 6858000"/>
              <a:gd name="connsiteX990" fmla="*/ 3128962 w 5951537"/>
              <a:gd name="connsiteY990" fmla="*/ 6736556 h 6858000"/>
              <a:gd name="connsiteX991" fmla="*/ 3094037 w 5951537"/>
              <a:gd name="connsiteY991" fmla="*/ 6750844 h 6858000"/>
              <a:gd name="connsiteX992" fmla="*/ 3058319 w 5951537"/>
              <a:gd name="connsiteY992" fmla="*/ 6765131 h 6858000"/>
              <a:gd name="connsiteX993" fmla="*/ 3021806 w 5951537"/>
              <a:gd name="connsiteY993" fmla="*/ 6777038 h 6858000"/>
              <a:gd name="connsiteX994" fmla="*/ 2985293 w 5951537"/>
              <a:gd name="connsiteY994" fmla="*/ 6788944 h 6858000"/>
              <a:gd name="connsiteX995" fmla="*/ 2947987 w 5951537"/>
              <a:gd name="connsiteY995" fmla="*/ 6800056 h 6858000"/>
              <a:gd name="connsiteX996" fmla="*/ 2910681 w 5951537"/>
              <a:gd name="connsiteY996" fmla="*/ 6810375 h 6858000"/>
              <a:gd name="connsiteX997" fmla="*/ 2873375 w 5951537"/>
              <a:gd name="connsiteY997" fmla="*/ 6819900 h 6858000"/>
              <a:gd name="connsiteX998" fmla="*/ 2834481 w 5951537"/>
              <a:gd name="connsiteY998" fmla="*/ 6827838 h 6858000"/>
              <a:gd name="connsiteX999" fmla="*/ 2797175 w 5951537"/>
              <a:gd name="connsiteY999" fmla="*/ 6834981 h 6858000"/>
              <a:gd name="connsiteX1000" fmla="*/ 2757487 w 5951537"/>
              <a:gd name="connsiteY1000" fmla="*/ 6840538 h 6858000"/>
              <a:gd name="connsiteX1001" fmla="*/ 2719387 w 5951537"/>
              <a:gd name="connsiteY1001" fmla="*/ 6846094 h 6858000"/>
              <a:gd name="connsiteX1002" fmla="*/ 2679700 w 5951537"/>
              <a:gd name="connsiteY1002" fmla="*/ 6850856 h 6858000"/>
              <a:gd name="connsiteX1003" fmla="*/ 2640012 w 5951537"/>
              <a:gd name="connsiteY1003" fmla="*/ 6854031 h 6858000"/>
              <a:gd name="connsiteX1004" fmla="*/ 2600325 w 5951537"/>
              <a:gd name="connsiteY1004" fmla="*/ 6855619 h 6858000"/>
              <a:gd name="connsiteX1005" fmla="*/ 2561431 w 5951537"/>
              <a:gd name="connsiteY1005" fmla="*/ 6858000 h 6858000"/>
              <a:gd name="connsiteX1006" fmla="*/ 2521743 w 5951537"/>
              <a:gd name="connsiteY1006" fmla="*/ 6858000 h 6858000"/>
              <a:gd name="connsiteX1007" fmla="*/ 2462212 w 5951537"/>
              <a:gd name="connsiteY1007" fmla="*/ 6857206 h 6858000"/>
              <a:gd name="connsiteX1008" fmla="*/ 2401887 w 5951537"/>
              <a:gd name="connsiteY1008" fmla="*/ 6854031 h 6858000"/>
              <a:gd name="connsiteX1009" fmla="*/ 2343150 w 5951537"/>
              <a:gd name="connsiteY1009" fmla="*/ 6849269 h 6858000"/>
              <a:gd name="connsiteX1010" fmla="*/ 2282825 w 5951537"/>
              <a:gd name="connsiteY1010" fmla="*/ 6840538 h 6858000"/>
              <a:gd name="connsiteX1011" fmla="*/ 2222500 w 5951537"/>
              <a:gd name="connsiteY1011" fmla="*/ 6831806 h 6858000"/>
              <a:gd name="connsiteX1012" fmla="*/ 2162969 w 5951537"/>
              <a:gd name="connsiteY1012" fmla="*/ 6819900 h 6858000"/>
              <a:gd name="connsiteX1013" fmla="*/ 2103437 w 5951537"/>
              <a:gd name="connsiteY1013" fmla="*/ 6805613 h 6858000"/>
              <a:gd name="connsiteX1014" fmla="*/ 2043906 w 5951537"/>
              <a:gd name="connsiteY1014" fmla="*/ 6788150 h 6858000"/>
              <a:gd name="connsiteX1015" fmla="*/ 1993900 w 5951537"/>
              <a:gd name="connsiteY1015" fmla="*/ 6773069 h 6858000"/>
              <a:gd name="connsiteX1016" fmla="*/ 1945481 w 5951537"/>
              <a:gd name="connsiteY1016" fmla="*/ 6755606 h 6858000"/>
              <a:gd name="connsiteX1017" fmla="*/ 1897062 w 5951537"/>
              <a:gd name="connsiteY1017" fmla="*/ 6737350 h 6858000"/>
              <a:gd name="connsiteX1018" fmla="*/ 1850231 w 5951537"/>
              <a:gd name="connsiteY1018" fmla="*/ 6718300 h 6858000"/>
              <a:gd name="connsiteX1019" fmla="*/ 1804987 w 5951537"/>
              <a:gd name="connsiteY1019" fmla="*/ 6696869 h 6858000"/>
              <a:gd name="connsiteX1020" fmla="*/ 1758950 w 5951537"/>
              <a:gd name="connsiteY1020" fmla="*/ 6675438 h 6858000"/>
              <a:gd name="connsiteX1021" fmla="*/ 1715293 w 5951537"/>
              <a:gd name="connsiteY1021" fmla="*/ 6652419 h 6858000"/>
              <a:gd name="connsiteX1022" fmla="*/ 1673225 w 5951537"/>
              <a:gd name="connsiteY1022" fmla="*/ 6627019 h 6858000"/>
              <a:gd name="connsiteX1023" fmla="*/ 1631156 w 5951537"/>
              <a:gd name="connsiteY1023" fmla="*/ 6601619 h 6858000"/>
              <a:gd name="connsiteX1024" fmla="*/ 1590675 w 5951537"/>
              <a:gd name="connsiteY1024" fmla="*/ 6575425 h 6858000"/>
              <a:gd name="connsiteX1025" fmla="*/ 1552575 w 5951537"/>
              <a:gd name="connsiteY1025" fmla="*/ 6546850 h 6858000"/>
              <a:gd name="connsiteX1026" fmla="*/ 1513681 w 5951537"/>
              <a:gd name="connsiteY1026" fmla="*/ 6519069 h 6858000"/>
              <a:gd name="connsiteX1027" fmla="*/ 1477168 w 5951537"/>
              <a:gd name="connsiteY1027" fmla="*/ 6488113 h 6858000"/>
              <a:gd name="connsiteX1028" fmla="*/ 1442243 w 5951537"/>
              <a:gd name="connsiteY1028" fmla="*/ 6457156 h 6858000"/>
              <a:gd name="connsiteX1029" fmla="*/ 1408906 w 5951537"/>
              <a:gd name="connsiteY1029" fmla="*/ 6425406 h 6858000"/>
              <a:gd name="connsiteX1030" fmla="*/ 1376362 w 5951537"/>
              <a:gd name="connsiteY1030" fmla="*/ 6392069 h 6858000"/>
              <a:gd name="connsiteX1031" fmla="*/ 1344612 w 5951537"/>
              <a:gd name="connsiteY1031" fmla="*/ 6358731 h 6858000"/>
              <a:gd name="connsiteX1032" fmla="*/ 1314450 w 5951537"/>
              <a:gd name="connsiteY1032" fmla="*/ 6324600 h 6858000"/>
              <a:gd name="connsiteX1033" fmla="*/ 1285875 w 5951537"/>
              <a:gd name="connsiteY1033" fmla="*/ 6288088 h 6858000"/>
              <a:gd name="connsiteX1034" fmla="*/ 1259681 w 5951537"/>
              <a:gd name="connsiteY1034" fmla="*/ 6251575 h 6858000"/>
              <a:gd name="connsiteX1035" fmla="*/ 1234281 w 5951537"/>
              <a:gd name="connsiteY1035" fmla="*/ 6215063 h 6858000"/>
              <a:gd name="connsiteX1036" fmla="*/ 1210468 w 5951537"/>
              <a:gd name="connsiteY1036" fmla="*/ 6176169 h 6858000"/>
              <a:gd name="connsiteX1037" fmla="*/ 1188243 w 5951537"/>
              <a:gd name="connsiteY1037" fmla="*/ 6138069 h 6858000"/>
              <a:gd name="connsiteX1038" fmla="*/ 1166812 w 5951537"/>
              <a:gd name="connsiteY1038" fmla="*/ 6098381 h 6858000"/>
              <a:gd name="connsiteX1039" fmla="*/ 1147762 w 5951537"/>
              <a:gd name="connsiteY1039" fmla="*/ 6057900 h 6858000"/>
              <a:gd name="connsiteX1040" fmla="*/ 1130300 w 5951537"/>
              <a:gd name="connsiteY1040" fmla="*/ 6016625 h 6858000"/>
              <a:gd name="connsiteX1041" fmla="*/ 1113631 w 5951537"/>
              <a:gd name="connsiteY1041" fmla="*/ 5974556 h 6858000"/>
              <a:gd name="connsiteX1042" fmla="*/ 1100137 w 5951537"/>
              <a:gd name="connsiteY1042" fmla="*/ 5933281 h 6858000"/>
              <a:gd name="connsiteX1043" fmla="*/ 1086643 w 5951537"/>
              <a:gd name="connsiteY1043" fmla="*/ 5889625 h 6858000"/>
              <a:gd name="connsiteX1044" fmla="*/ 1076325 w 5951537"/>
              <a:gd name="connsiteY1044" fmla="*/ 5845969 h 6858000"/>
              <a:gd name="connsiteX1045" fmla="*/ 1066006 w 5951537"/>
              <a:gd name="connsiteY1045" fmla="*/ 5803106 h 6858000"/>
              <a:gd name="connsiteX1046" fmla="*/ 1059656 w 5951537"/>
              <a:gd name="connsiteY1046" fmla="*/ 5757863 h 6858000"/>
              <a:gd name="connsiteX1047" fmla="*/ 1050925 w 5951537"/>
              <a:gd name="connsiteY1047" fmla="*/ 5699125 h 6858000"/>
              <a:gd name="connsiteX1048" fmla="*/ 1046162 w 5951537"/>
              <a:gd name="connsiteY1048" fmla="*/ 5641975 h 6858000"/>
              <a:gd name="connsiteX1049" fmla="*/ 1042193 w 5951537"/>
              <a:gd name="connsiteY1049" fmla="*/ 5586413 h 6858000"/>
              <a:gd name="connsiteX1050" fmla="*/ 1039018 w 5951537"/>
              <a:gd name="connsiteY1050" fmla="*/ 5532438 h 6858000"/>
              <a:gd name="connsiteX1051" fmla="*/ 1039018 w 5951537"/>
              <a:gd name="connsiteY1051" fmla="*/ 5478463 h 6858000"/>
              <a:gd name="connsiteX1052" fmla="*/ 1039812 w 5951537"/>
              <a:gd name="connsiteY1052" fmla="*/ 5428456 h 6858000"/>
              <a:gd name="connsiteX1053" fmla="*/ 1042193 w 5951537"/>
              <a:gd name="connsiteY1053" fmla="*/ 5377656 h 6858000"/>
              <a:gd name="connsiteX1054" fmla="*/ 1046162 w 5951537"/>
              <a:gd name="connsiteY1054" fmla="*/ 5328444 h 6858000"/>
              <a:gd name="connsiteX1055" fmla="*/ 1052512 w 5951537"/>
              <a:gd name="connsiteY1055" fmla="*/ 5282406 h 6858000"/>
              <a:gd name="connsiteX1056" fmla="*/ 1058068 w 5951537"/>
              <a:gd name="connsiteY1056" fmla="*/ 5235575 h 6858000"/>
              <a:gd name="connsiteX1057" fmla="*/ 1066006 w 5951537"/>
              <a:gd name="connsiteY1057" fmla="*/ 5191125 h 6858000"/>
              <a:gd name="connsiteX1058" fmla="*/ 1075531 w 5951537"/>
              <a:gd name="connsiteY1058" fmla="*/ 5147469 h 6858000"/>
              <a:gd name="connsiteX1059" fmla="*/ 1085850 w 5951537"/>
              <a:gd name="connsiteY1059" fmla="*/ 5105400 h 6858000"/>
              <a:gd name="connsiteX1060" fmla="*/ 1097756 w 5951537"/>
              <a:gd name="connsiteY1060" fmla="*/ 5064125 h 6858000"/>
              <a:gd name="connsiteX1061" fmla="*/ 1109662 w 5951537"/>
              <a:gd name="connsiteY1061" fmla="*/ 5023644 h 6858000"/>
              <a:gd name="connsiteX1062" fmla="*/ 1123156 w 5951537"/>
              <a:gd name="connsiteY1062" fmla="*/ 4985544 h 6858000"/>
              <a:gd name="connsiteX1063" fmla="*/ 1137443 w 5951537"/>
              <a:gd name="connsiteY1063" fmla="*/ 4946650 h 6858000"/>
              <a:gd name="connsiteX1064" fmla="*/ 1151731 w 5951537"/>
              <a:gd name="connsiteY1064" fmla="*/ 4910931 h 6858000"/>
              <a:gd name="connsiteX1065" fmla="*/ 1167606 w 5951537"/>
              <a:gd name="connsiteY1065" fmla="*/ 4874419 h 6858000"/>
              <a:gd name="connsiteX1066" fmla="*/ 1183481 w 5951537"/>
              <a:gd name="connsiteY1066" fmla="*/ 4838700 h 6858000"/>
              <a:gd name="connsiteX1067" fmla="*/ 1200150 w 5951537"/>
              <a:gd name="connsiteY1067" fmla="*/ 4805363 h 6858000"/>
              <a:gd name="connsiteX1068" fmla="*/ 1217612 w 5951537"/>
              <a:gd name="connsiteY1068" fmla="*/ 4772025 h 6858000"/>
              <a:gd name="connsiteX1069" fmla="*/ 1235868 w 5951537"/>
              <a:gd name="connsiteY1069" fmla="*/ 4738688 h 6858000"/>
              <a:gd name="connsiteX1070" fmla="*/ 1252537 w 5951537"/>
              <a:gd name="connsiteY1070" fmla="*/ 4706938 h 6858000"/>
              <a:gd name="connsiteX1071" fmla="*/ 1289843 w 5951537"/>
              <a:gd name="connsiteY1071" fmla="*/ 4645025 h 6858000"/>
              <a:gd name="connsiteX1072" fmla="*/ 1326356 w 5951537"/>
              <a:gd name="connsiteY1072" fmla="*/ 4586288 h 6858000"/>
              <a:gd name="connsiteX1073" fmla="*/ 1364456 w 5951537"/>
              <a:gd name="connsiteY1073" fmla="*/ 4529931 h 6858000"/>
              <a:gd name="connsiteX1074" fmla="*/ 1401762 w 5951537"/>
              <a:gd name="connsiteY1074" fmla="*/ 4475163 h 6858000"/>
              <a:gd name="connsiteX1075" fmla="*/ 1453356 w 5951537"/>
              <a:gd name="connsiteY1075" fmla="*/ 4395788 h 6858000"/>
              <a:gd name="connsiteX1076" fmla="*/ 1478756 w 5951537"/>
              <a:gd name="connsiteY1076" fmla="*/ 4358481 h 6858000"/>
              <a:gd name="connsiteX1077" fmla="*/ 1501775 w 5951537"/>
              <a:gd name="connsiteY1077" fmla="*/ 4320381 h 6858000"/>
              <a:gd name="connsiteX1078" fmla="*/ 1524000 w 5951537"/>
              <a:gd name="connsiteY1078" fmla="*/ 4283869 h 6858000"/>
              <a:gd name="connsiteX1079" fmla="*/ 1544637 w 5951537"/>
              <a:gd name="connsiteY1079" fmla="*/ 4246563 h 6858000"/>
              <a:gd name="connsiteX1080" fmla="*/ 1563687 w 5951537"/>
              <a:gd name="connsiteY1080" fmla="*/ 4208463 h 6858000"/>
              <a:gd name="connsiteX1081" fmla="*/ 1581150 w 5951537"/>
              <a:gd name="connsiteY1081" fmla="*/ 4170363 h 6858000"/>
              <a:gd name="connsiteX1082" fmla="*/ 1597025 w 5951537"/>
              <a:gd name="connsiteY1082" fmla="*/ 4131469 h 6858000"/>
              <a:gd name="connsiteX1083" fmla="*/ 1611312 w 5951537"/>
              <a:gd name="connsiteY1083" fmla="*/ 4092575 h 6858000"/>
              <a:gd name="connsiteX1084" fmla="*/ 1622425 w 5951537"/>
              <a:gd name="connsiteY1084" fmla="*/ 4052888 h 6858000"/>
              <a:gd name="connsiteX1085" fmla="*/ 1627187 w 5951537"/>
              <a:gd name="connsiteY1085" fmla="*/ 4031456 h 6858000"/>
              <a:gd name="connsiteX1086" fmla="*/ 1632743 w 5951537"/>
              <a:gd name="connsiteY1086" fmla="*/ 4011613 h 6858000"/>
              <a:gd name="connsiteX1087" fmla="*/ 1636712 w 5951537"/>
              <a:gd name="connsiteY1087" fmla="*/ 3990181 h 6858000"/>
              <a:gd name="connsiteX1088" fmla="*/ 1639887 w 5951537"/>
              <a:gd name="connsiteY1088" fmla="*/ 3967956 h 6858000"/>
              <a:gd name="connsiteX1089" fmla="*/ 1642268 w 5951537"/>
              <a:gd name="connsiteY1089" fmla="*/ 3945731 h 6858000"/>
              <a:gd name="connsiteX1090" fmla="*/ 1644650 w 5951537"/>
              <a:gd name="connsiteY1090" fmla="*/ 3923506 h 6858000"/>
              <a:gd name="connsiteX1091" fmla="*/ 1646237 w 5951537"/>
              <a:gd name="connsiteY1091" fmla="*/ 3899694 h 6858000"/>
              <a:gd name="connsiteX1092" fmla="*/ 1647825 w 5951537"/>
              <a:gd name="connsiteY1092" fmla="*/ 3876675 h 6858000"/>
              <a:gd name="connsiteX1093" fmla="*/ 1647825 w 5951537"/>
              <a:gd name="connsiteY1093" fmla="*/ 3853656 h 6858000"/>
              <a:gd name="connsiteX1094" fmla="*/ 1647825 w 5951537"/>
              <a:gd name="connsiteY1094" fmla="*/ 3828256 h 6858000"/>
              <a:gd name="connsiteX1095" fmla="*/ 1605756 w 5951537"/>
              <a:gd name="connsiteY1095" fmla="*/ 3824288 h 6858000"/>
              <a:gd name="connsiteX1096" fmla="*/ 1565275 w 5951537"/>
              <a:gd name="connsiteY1096" fmla="*/ 3818731 h 6858000"/>
              <a:gd name="connsiteX1097" fmla="*/ 1524793 w 5951537"/>
              <a:gd name="connsiteY1097" fmla="*/ 3813969 h 6858000"/>
              <a:gd name="connsiteX1098" fmla="*/ 1485900 w 5951537"/>
              <a:gd name="connsiteY1098" fmla="*/ 3806825 h 6858000"/>
              <a:gd name="connsiteX1099" fmla="*/ 1446212 w 5951537"/>
              <a:gd name="connsiteY1099" fmla="*/ 3799681 h 6858000"/>
              <a:gd name="connsiteX1100" fmla="*/ 1407318 w 5951537"/>
              <a:gd name="connsiteY1100" fmla="*/ 3792538 h 6858000"/>
              <a:gd name="connsiteX1101" fmla="*/ 1369218 w 5951537"/>
              <a:gd name="connsiteY1101" fmla="*/ 3783806 h 6858000"/>
              <a:gd name="connsiteX1102" fmla="*/ 1330325 w 5951537"/>
              <a:gd name="connsiteY1102" fmla="*/ 3774281 h 6858000"/>
              <a:gd name="connsiteX1103" fmla="*/ 1293018 w 5951537"/>
              <a:gd name="connsiteY1103" fmla="*/ 3763963 h 6858000"/>
              <a:gd name="connsiteX1104" fmla="*/ 1255712 w 5951537"/>
              <a:gd name="connsiteY1104" fmla="*/ 3752850 h 6858000"/>
              <a:gd name="connsiteX1105" fmla="*/ 1219200 w 5951537"/>
              <a:gd name="connsiteY1105" fmla="*/ 3741738 h 6858000"/>
              <a:gd name="connsiteX1106" fmla="*/ 1182687 w 5951537"/>
              <a:gd name="connsiteY1106" fmla="*/ 3729831 h 6858000"/>
              <a:gd name="connsiteX1107" fmla="*/ 1147762 w 5951537"/>
              <a:gd name="connsiteY1107" fmla="*/ 3716338 h 6858000"/>
              <a:gd name="connsiteX1108" fmla="*/ 1112043 w 5951537"/>
              <a:gd name="connsiteY1108" fmla="*/ 3703638 h 6858000"/>
              <a:gd name="connsiteX1109" fmla="*/ 1077118 w 5951537"/>
              <a:gd name="connsiteY1109" fmla="*/ 3689350 h 6858000"/>
              <a:gd name="connsiteX1110" fmla="*/ 1042987 w 5951537"/>
              <a:gd name="connsiteY1110" fmla="*/ 3674269 h 6858000"/>
              <a:gd name="connsiteX1111" fmla="*/ 1009650 w 5951537"/>
              <a:gd name="connsiteY1111" fmla="*/ 3657600 h 6858000"/>
              <a:gd name="connsiteX1112" fmla="*/ 976312 w 5951537"/>
              <a:gd name="connsiteY1112" fmla="*/ 3641725 h 6858000"/>
              <a:gd name="connsiteX1113" fmla="*/ 943768 w 5951537"/>
              <a:gd name="connsiteY1113" fmla="*/ 3624263 h 6858000"/>
              <a:gd name="connsiteX1114" fmla="*/ 911225 w 5951537"/>
              <a:gd name="connsiteY1114" fmla="*/ 3606006 h 6858000"/>
              <a:gd name="connsiteX1115" fmla="*/ 878681 w 5951537"/>
              <a:gd name="connsiteY1115" fmla="*/ 3587750 h 6858000"/>
              <a:gd name="connsiteX1116" fmla="*/ 847725 w 5951537"/>
              <a:gd name="connsiteY1116" fmla="*/ 3567906 h 6858000"/>
              <a:gd name="connsiteX1117" fmla="*/ 817562 w 5951537"/>
              <a:gd name="connsiteY1117" fmla="*/ 3547269 h 6858000"/>
              <a:gd name="connsiteX1118" fmla="*/ 786606 w 5951537"/>
              <a:gd name="connsiteY1118" fmla="*/ 3527425 h 6858000"/>
              <a:gd name="connsiteX1119" fmla="*/ 756443 w 5951537"/>
              <a:gd name="connsiteY1119" fmla="*/ 3505994 h 6858000"/>
              <a:gd name="connsiteX1120" fmla="*/ 727075 w 5951537"/>
              <a:gd name="connsiteY1120" fmla="*/ 3483769 h 6858000"/>
              <a:gd name="connsiteX1121" fmla="*/ 697706 w 5951537"/>
              <a:gd name="connsiteY1121" fmla="*/ 3460750 h 6858000"/>
              <a:gd name="connsiteX1122" fmla="*/ 669131 w 5951537"/>
              <a:gd name="connsiteY1122" fmla="*/ 3436144 h 6858000"/>
              <a:gd name="connsiteX1123" fmla="*/ 642143 w 5951537"/>
              <a:gd name="connsiteY1123" fmla="*/ 3411538 h 6858000"/>
              <a:gd name="connsiteX1124" fmla="*/ 614362 w 5951537"/>
              <a:gd name="connsiteY1124" fmla="*/ 3386138 h 6858000"/>
              <a:gd name="connsiteX1125" fmla="*/ 587375 w 5951537"/>
              <a:gd name="connsiteY1125" fmla="*/ 3361531 h 6858000"/>
              <a:gd name="connsiteX1126" fmla="*/ 561181 w 5951537"/>
              <a:gd name="connsiteY1126" fmla="*/ 3334544 h 6858000"/>
              <a:gd name="connsiteX1127" fmla="*/ 536575 w 5951537"/>
              <a:gd name="connsiteY1127" fmla="*/ 3309144 h 6858000"/>
              <a:gd name="connsiteX1128" fmla="*/ 514350 w 5951537"/>
              <a:gd name="connsiteY1128" fmla="*/ 3284538 h 6858000"/>
              <a:gd name="connsiteX1129" fmla="*/ 491331 w 5951537"/>
              <a:gd name="connsiteY1129" fmla="*/ 3257550 h 6858000"/>
              <a:gd name="connsiteX1130" fmla="*/ 469900 w 5951537"/>
              <a:gd name="connsiteY1130" fmla="*/ 3232150 h 6858000"/>
              <a:gd name="connsiteX1131" fmla="*/ 448468 w 5951537"/>
              <a:gd name="connsiteY1131" fmla="*/ 3205956 h 6858000"/>
              <a:gd name="connsiteX1132" fmla="*/ 428625 w 5951537"/>
              <a:gd name="connsiteY1132" fmla="*/ 3179763 h 6858000"/>
              <a:gd name="connsiteX1133" fmla="*/ 407987 w 5951537"/>
              <a:gd name="connsiteY1133" fmla="*/ 3152775 h 6858000"/>
              <a:gd name="connsiteX1134" fmla="*/ 388937 w 5951537"/>
              <a:gd name="connsiteY1134" fmla="*/ 3126581 h 6858000"/>
              <a:gd name="connsiteX1135" fmla="*/ 370681 w 5951537"/>
              <a:gd name="connsiteY1135" fmla="*/ 3098800 h 6858000"/>
              <a:gd name="connsiteX1136" fmla="*/ 352425 w 5951537"/>
              <a:gd name="connsiteY1136" fmla="*/ 3071813 h 6858000"/>
              <a:gd name="connsiteX1137" fmla="*/ 318293 w 5951537"/>
              <a:gd name="connsiteY1137" fmla="*/ 3017044 h 6858000"/>
              <a:gd name="connsiteX1138" fmla="*/ 286543 w 5951537"/>
              <a:gd name="connsiteY1138" fmla="*/ 2961481 h 6858000"/>
              <a:gd name="connsiteX1139" fmla="*/ 256381 w 5951537"/>
              <a:gd name="connsiteY1139" fmla="*/ 2904332 h 6858000"/>
              <a:gd name="connsiteX1140" fmla="*/ 228600 w 5951537"/>
              <a:gd name="connsiteY1140" fmla="*/ 2848769 h 6858000"/>
              <a:gd name="connsiteX1141" fmla="*/ 203200 w 5951537"/>
              <a:gd name="connsiteY1141" fmla="*/ 2791619 h 6858000"/>
              <a:gd name="connsiteX1142" fmla="*/ 179387 w 5951537"/>
              <a:gd name="connsiteY1142" fmla="*/ 2736056 h 6858000"/>
              <a:gd name="connsiteX1143" fmla="*/ 157956 w 5951537"/>
              <a:gd name="connsiteY1143" fmla="*/ 2679700 h 6858000"/>
              <a:gd name="connsiteX1144" fmla="*/ 138112 w 5951537"/>
              <a:gd name="connsiteY1144" fmla="*/ 2624138 h 6858000"/>
              <a:gd name="connsiteX1145" fmla="*/ 119856 w 5951537"/>
              <a:gd name="connsiteY1145" fmla="*/ 2569369 h 6858000"/>
              <a:gd name="connsiteX1146" fmla="*/ 103187 w 5951537"/>
              <a:gd name="connsiteY1146" fmla="*/ 2514600 h 6858000"/>
              <a:gd name="connsiteX1147" fmla="*/ 88106 w 5951537"/>
              <a:gd name="connsiteY1147" fmla="*/ 2462213 h 6858000"/>
              <a:gd name="connsiteX1148" fmla="*/ 74612 w 5951537"/>
              <a:gd name="connsiteY1148" fmla="*/ 2409031 h 6858000"/>
              <a:gd name="connsiteX1149" fmla="*/ 62706 w 5951537"/>
              <a:gd name="connsiteY1149" fmla="*/ 2357438 h 6858000"/>
              <a:gd name="connsiteX1150" fmla="*/ 52387 w 5951537"/>
              <a:gd name="connsiteY1150" fmla="*/ 2306638 h 6858000"/>
              <a:gd name="connsiteX1151" fmla="*/ 43656 w 5951537"/>
              <a:gd name="connsiteY1151" fmla="*/ 2258219 h 6858000"/>
              <a:gd name="connsiteX1152" fmla="*/ 34131 w 5951537"/>
              <a:gd name="connsiteY1152" fmla="*/ 2211388 h 6858000"/>
              <a:gd name="connsiteX1153" fmla="*/ 26987 w 5951537"/>
              <a:gd name="connsiteY1153" fmla="*/ 2166144 h 6858000"/>
              <a:gd name="connsiteX1154" fmla="*/ 21431 w 5951537"/>
              <a:gd name="connsiteY1154" fmla="*/ 2122488 h 6858000"/>
              <a:gd name="connsiteX1155" fmla="*/ 15875 w 5951537"/>
              <a:gd name="connsiteY1155" fmla="*/ 2081213 h 6858000"/>
              <a:gd name="connsiteX1156" fmla="*/ 8731 w 5951537"/>
              <a:gd name="connsiteY1156" fmla="*/ 2004219 h 6858000"/>
              <a:gd name="connsiteX1157" fmla="*/ 3968 w 5951537"/>
              <a:gd name="connsiteY1157" fmla="*/ 1938338 h 6858000"/>
              <a:gd name="connsiteX1158" fmla="*/ 793 w 5951537"/>
              <a:gd name="connsiteY1158" fmla="*/ 1882775 h 6858000"/>
              <a:gd name="connsiteX1159" fmla="*/ 0 w 5951537"/>
              <a:gd name="connsiteY1159" fmla="*/ 1839119 h 6858000"/>
              <a:gd name="connsiteX1160" fmla="*/ 111125 w 5951537"/>
              <a:gd name="connsiteY1160" fmla="*/ 1839119 h 6858000"/>
              <a:gd name="connsiteX1161" fmla="*/ 109537 w 5951537"/>
              <a:gd name="connsiteY1161" fmla="*/ 1787525 h 6858000"/>
              <a:gd name="connsiteX1162" fmla="*/ 108743 w 5951537"/>
              <a:gd name="connsiteY1162" fmla="*/ 1736725 h 6858000"/>
              <a:gd name="connsiteX1163" fmla="*/ 108743 w 5951537"/>
              <a:gd name="connsiteY1163" fmla="*/ 1687513 h 6858000"/>
              <a:gd name="connsiteX1164" fmla="*/ 108743 w 5951537"/>
              <a:gd name="connsiteY1164" fmla="*/ 1638300 h 6858000"/>
              <a:gd name="connsiteX1165" fmla="*/ 110331 w 5951537"/>
              <a:gd name="connsiteY1165" fmla="*/ 1589881 h 6858000"/>
              <a:gd name="connsiteX1166" fmla="*/ 112712 w 5951537"/>
              <a:gd name="connsiteY1166" fmla="*/ 1542256 h 6858000"/>
              <a:gd name="connsiteX1167" fmla="*/ 115093 w 5951537"/>
              <a:gd name="connsiteY1167" fmla="*/ 1495425 h 6858000"/>
              <a:gd name="connsiteX1168" fmla="*/ 118268 w 5951537"/>
              <a:gd name="connsiteY1168" fmla="*/ 1449388 h 6858000"/>
              <a:gd name="connsiteX1169" fmla="*/ 123825 w 5951537"/>
              <a:gd name="connsiteY1169" fmla="*/ 1404938 h 6858000"/>
              <a:gd name="connsiteX1170" fmla="*/ 128587 w 5951537"/>
              <a:gd name="connsiteY1170" fmla="*/ 1359694 h 6858000"/>
              <a:gd name="connsiteX1171" fmla="*/ 134937 w 5951537"/>
              <a:gd name="connsiteY1171" fmla="*/ 1315244 h 6858000"/>
              <a:gd name="connsiteX1172" fmla="*/ 142081 w 5951537"/>
              <a:gd name="connsiteY1172" fmla="*/ 1273175 h 6858000"/>
              <a:gd name="connsiteX1173" fmla="*/ 149225 w 5951537"/>
              <a:gd name="connsiteY1173" fmla="*/ 1230313 h 6858000"/>
              <a:gd name="connsiteX1174" fmla="*/ 157956 w 5951537"/>
              <a:gd name="connsiteY1174" fmla="*/ 1189038 h 6858000"/>
              <a:gd name="connsiteX1175" fmla="*/ 167481 w 5951537"/>
              <a:gd name="connsiteY1175" fmla="*/ 1148556 h 6858000"/>
              <a:gd name="connsiteX1176" fmla="*/ 177006 w 5951537"/>
              <a:gd name="connsiteY1176" fmla="*/ 1108869 h 6858000"/>
              <a:gd name="connsiteX1177" fmla="*/ 188118 w 5951537"/>
              <a:gd name="connsiteY1177" fmla="*/ 1069181 h 6858000"/>
              <a:gd name="connsiteX1178" fmla="*/ 200818 w 5951537"/>
              <a:gd name="connsiteY1178" fmla="*/ 1031081 h 6858000"/>
              <a:gd name="connsiteX1179" fmla="*/ 212725 w 5951537"/>
              <a:gd name="connsiteY1179" fmla="*/ 993775 h 6858000"/>
              <a:gd name="connsiteX1180" fmla="*/ 226218 w 5951537"/>
              <a:gd name="connsiteY1180" fmla="*/ 957263 h 6858000"/>
              <a:gd name="connsiteX1181" fmla="*/ 239712 w 5951537"/>
              <a:gd name="connsiteY1181" fmla="*/ 920750 h 6858000"/>
              <a:gd name="connsiteX1182" fmla="*/ 255587 w 5951537"/>
              <a:gd name="connsiteY1182" fmla="*/ 885031 h 6858000"/>
              <a:gd name="connsiteX1183" fmla="*/ 271462 w 5951537"/>
              <a:gd name="connsiteY1183" fmla="*/ 850900 h 6858000"/>
              <a:gd name="connsiteX1184" fmla="*/ 287337 w 5951537"/>
              <a:gd name="connsiteY1184" fmla="*/ 817563 h 6858000"/>
              <a:gd name="connsiteX1185" fmla="*/ 305593 w 5951537"/>
              <a:gd name="connsiteY1185" fmla="*/ 785019 h 6858000"/>
              <a:gd name="connsiteX1186" fmla="*/ 323850 w 5951537"/>
              <a:gd name="connsiteY1186" fmla="*/ 752475 h 6858000"/>
              <a:gd name="connsiteX1187" fmla="*/ 343693 w 5951537"/>
              <a:gd name="connsiteY1187" fmla="*/ 720725 h 6858000"/>
              <a:gd name="connsiteX1188" fmla="*/ 362743 w 5951537"/>
              <a:gd name="connsiteY1188" fmla="*/ 690563 h 6858000"/>
              <a:gd name="connsiteX1189" fmla="*/ 384175 w 5951537"/>
              <a:gd name="connsiteY1189" fmla="*/ 661194 h 6858000"/>
              <a:gd name="connsiteX1190" fmla="*/ 404812 w 5951537"/>
              <a:gd name="connsiteY1190" fmla="*/ 631825 h 6858000"/>
              <a:gd name="connsiteX1191" fmla="*/ 427037 w 5951537"/>
              <a:gd name="connsiteY1191" fmla="*/ 604837 h 6858000"/>
              <a:gd name="connsiteX1192" fmla="*/ 450850 w 5951537"/>
              <a:gd name="connsiteY1192" fmla="*/ 577056 h 6858000"/>
              <a:gd name="connsiteX1193" fmla="*/ 484187 w 5951537"/>
              <a:gd name="connsiteY1193" fmla="*/ 540544 h 6858000"/>
              <a:gd name="connsiteX1194" fmla="*/ 518318 w 5951537"/>
              <a:gd name="connsiteY1194" fmla="*/ 506413 h 6858000"/>
              <a:gd name="connsiteX1195" fmla="*/ 553243 w 5951537"/>
              <a:gd name="connsiteY1195" fmla="*/ 476250 h 6858000"/>
              <a:gd name="connsiteX1196" fmla="*/ 588168 w 5951537"/>
              <a:gd name="connsiteY1196" fmla="*/ 446881 h 6858000"/>
              <a:gd name="connsiteX1197" fmla="*/ 623093 w 5951537"/>
              <a:gd name="connsiteY1197" fmla="*/ 419894 h 6858000"/>
              <a:gd name="connsiteX1198" fmla="*/ 657225 w 5951537"/>
              <a:gd name="connsiteY1198" fmla="*/ 396875 h 6858000"/>
              <a:gd name="connsiteX1199" fmla="*/ 691356 w 5951537"/>
              <a:gd name="connsiteY1199" fmla="*/ 374650 h 6858000"/>
              <a:gd name="connsiteX1200" fmla="*/ 726281 w 5951537"/>
              <a:gd name="connsiteY1200" fmla="*/ 355600 h 6858000"/>
              <a:gd name="connsiteX1201" fmla="*/ 752475 w 5951537"/>
              <a:gd name="connsiteY1201" fmla="*/ 309563 h 6858000"/>
              <a:gd name="connsiteX1202" fmla="*/ 766762 w 5951537"/>
              <a:gd name="connsiteY1202" fmla="*/ 286544 h 6858000"/>
              <a:gd name="connsiteX1203" fmla="*/ 781843 w 5951537"/>
              <a:gd name="connsiteY1203" fmla="*/ 261938 h 6858000"/>
              <a:gd name="connsiteX1204" fmla="*/ 797718 w 5951537"/>
              <a:gd name="connsiteY1204" fmla="*/ 238919 h 6858000"/>
              <a:gd name="connsiteX1205" fmla="*/ 814387 w 5951537"/>
              <a:gd name="connsiteY1205" fmla="*/ 216694 h 6858000"/>
              <a:gd name="connsiteX1206" fmla="*/ 831056 w 5951537"/>
              <a:gd name="connsiteY1206" fmla="*/ 193675 h 6858000"/>
              <a:gd name="connsiteX1207" fmla="*/ 849312 w 5951537"/>
              <a:gd name="connsiteY1207" fmla="*/ 172244 h 6858000"/>
              <a:gd name="connsiteX1208" fmla="*/ 867568 w 5951537"/>
              <a:gd name="connsiteY1208" fmla="*/ 150813 h 6858000"/>
              <a:gd name="connsiteX1209" fmla="*/ 887412 w 5951537"/>
              <a:gd name="connsiteY1209" fmla="*/ 131763 h 6858000"/>
              <a:gd name="connsiteX1210" fmla="*/ 907256 w 5951537"/>
              <a:gd name="connsiteY1210" fmla="*/ 112713 h 6858000"/>
              <a:gd name="connsiteX1211" fmla="*/ 926306 w 5951537"/>
              <a:gd name="connsiteY1211" fmla="*/ 96044 h 6858000"/>
              <a:gd name="connsiteX1212" fmla="*/ 947737 w 5951537"/>
              <a:gd name="connsiteY1212" fmla="*/ 80963 h 6858000"/>
              <a:gd name="connsiteX1213" fmla="*/ 969168 w 5951537"/>
              <a:gd name="connsiteY1213" fmla="*/ 67469 h 6858000"/>
              <a:gd name="connsiteX1214" fmla="*/ 990600 w 5951537"/>
              <a:gd name="connsiteY1214" fmla="*/ 55562 h 6858000"/>
              <a:gd name="connsiteX1215" fmla="*/ 1012031 w 5951537"/>
              <a:gd name="connsiteY1215" fmla="*/ 47625 h 6858000"/>
              <a:gd name="connsiteX1216" fmla="*/ 1050131 w 5951537"/>
              <a:gd name="connsiteY1216" fmla="*/ 34131 h 6858000"/>
              <a:gd name="connsiteX1217" fmla="*/ 1087437 w 5951537"/>
              <a:gd name="connsiteY1217" fmla="*/ 23019 h 6858000"/>
              <a:gd name="connsiteX1218" fmla="*/ 1123950 w 5951537"/>
              <a:gd name="connsiteY1218" fmla="*/ 14288 h 6858000"/>
              <a:gd name="connsiteX1219" fmla="*/ 1159668 w 5951537"/>
              <a:gd name="connsiteY1219" fmla="*/ 6350 h 6858000"/>
              <a:gd name="connsiteX1220" fmla="*/ 1177131 w 5951537"/>
              <a:gd name="connsiteY1220" fmla="*/ 3969 h 6858000"/>
              <a:gd name="connsiteX1221" fmla="*/ 1193800 w 5951537"/>
              <a:gd name="connsiteY1221"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Lst>
            <a:rect l="l" t="t" r="r" b="b"/>
            <a:pathLst>
              <a:path w="5951537" h="6858000">
                <a:moveTo>
                  <a:pt x="4983955" y="1685925"/>
                </a:moveTo>
                <a:lnTo>
                  <a:pt x="4963318" y="1688306"/>
                </a:lnTo>
                <a:lnTo>
                  <a:pt x="4943474" y="1689894"/>
                </a:lnTo>
                <a:lnTo>
                  <a:pt x="4922837" y="1693863"/>
                </a:lnTo>
                <a:lnTo>
                  <a:pt x="4903787" y="1697831"/>
                </a:lnTo>
                <a:lnTo>
                  <a:pt x="4884737" y="1704181"/>
                </a:lnTo>
                <a:lnTo>
                  <a:pt x="4866481" y="1710531"/>
                </a:lnTo>
                <a:lnTo>
                  <a:pt x="4848224" y="1717675"/>
                </a:lnTo>
                <a:lnTo>
                  <a:pt x="4829968" y="1725613"/>
                </a:lnTo>
                <a:lnTo>
                  <a:pt x="4812506" y="1734344"/>
                </a:lnTo>
                <a:lnTo>
                  <a:pt x="4795043" y="1743869"/>
                </a:lnTo>
                <a:lnTo>
                  <a:pt x="4779168" y="1754981"/>
                </a:lnTo>
                <a:lnTo>
                  <a:pt x="4764087" y="1766094"/>
                </a:lnTo>
                <a:lnTo>
                  <a:pt x="4749006" y="1778000"/>
                </a:lnTo>
                <a:lnTo>
                  <a:pt x="4733131" y="1789906"/>
                </a:lnTo>
                <a:lnTo>
                  <a:pt x="4719637" y="1803400"/>
                </a:lnTo>
                <a:lnTo>
                  <a:pt x="4706143" y="1817688"/>
                </a:lnTo>
                <a:lnTo>
                  <a:pt x="4694237" y="1831975"/>
                </a:lnTo>
                <a:lnTo>
                  <a:pt x="4681537" y="1847057"/>
                </a:lnTo>
                <a:lnTo>
                  <a:pt x="4670424" y="1862932"/>
                </a:lnTo>
                <a:lnTo>
                  <a:pt x="4659312" y="1879600"/>
                </a:lnTo>
                <a:lnTo>
                  <a:pt x="4650581" y="1896269"/>
                </a:lnTo>
                <a:lnTo>
                  <a:pt x="4641056" y="1913732"/>
                </a:lnTo>
                <a:lnTo>
                  <a:pt x="4633118" y="1931988"/>
                </a:lnTo>
                <a:lnTo>
                  <a:pt x="4625974" y="1950244"/>
                </a:lnTo>
                <a:lnTo>
                  <a:pt x="4620418" y="1968500"/>
                </a:lnTo>
                <a:lnTo>
                  <a:pt x="4614068" y="1987550"/>
                </a:lnTo>
                <a:lnTo>
                  <a:pt x="4610099" y="2006600"/>
                </a:lnTo>
                <a:lnTo>
                  <a:pt x="4606131" y="2027238"/>
                </a:lnTo>
                <a:lnTo>
                  <a:pt x="4603749" y="2047082"/>
                </a:lnTo>
                <a:lnTo>
                  <a:pt x="4602162" y="2067719"/>
                </a:lnTo>
                <a:lnTo>
                  <a:pt x="4602162" y="2088357"/>
                </a:lnTo>
                <a:lnTo>
                  <a:pt x="4602162" y="2108994"/>
                </a:lnTo>
                <a:lnTo>
                  <a:pt x="4603749" y="2129632"/>
                </a:lnTo>
                <a:lnTo>
                  <a:pt x="4606131" y="2149476"/>
                </a:lnTo>
                <a:lnTo>
                  <a:pt x="4610099" y="2170113"/>
                </a:lnTo>
                <a:lnTo>
                  <a:pt x="4614068" y="2189163"/>
                </a:lnTo>
                <a:lnTo>
                  <a:pt x="4620418" y="2208213"/>
                </a:lnTo>
                <a:lnTo>
                  <a:pt x="4625974" y="2226469"/>
                </a:lnTo>
                <a:lnTo>
                  <a:pt x="4633118" y="2244726"/>
                </a:lnTo>
                <a:lnTo>
                  <a:pt x="4641056" y="2262982"/>
                </a:lnTo>
                <a:lnTo>
                  <a:pt x="4650581" y="2280444"/>
                </a:lnTo>
                <a:lnTo>
                  <a:pt x="4659312" y="2297907"/>
                </a:lnTo>
                <a:lnTo>
                  <a:pt x="4670424" y="2313782"/>
                </a:lnTo>
                <a:lnTo>
                  <a:pt x="4681537" y="2328863"/>
                </a:lnTo>
                <a:lnTo>
                  <a:pt x="4694237" y="2343944"/>
                </a:lnTo>
                <a:lnTo>
                  <a:pt x="4706143" y="2359026"/>
                </a:lnTo>
                <a:lnTo>
                  <a:pt x="4719637" y="2373313"/>
                </a:lnTo>
                <a:lnTo>
                  <a:pt x="4733131" y="2386807"/>
                </a:lnTo>
                <a:lnTo>
                  <a:pt x="4749006" y="2398713"/>
                </a:lnTo>
                <a:lnTo>
                  <a:pt x="4764087" y="2411413"/>
                </a:lnTo>
                <a:lnTo>
                  <a:pt x="4779168" y="2422526"/>
                </a:lnTo>
                <a:lnTo>
                  <a:pt x="4795043" y="2432051"/>
                </a:lnTo>
                <a:lnTo>
                  <a:pt x="4812506" y="2442369"/>
                </a:lnTo>
                <a:lnTo>
                  <a:pt x="4829968" y="2451895"/>
                </a:lnTo>
                <a:lnTo>
                  <a:pt x="4848224" y="2459832"/>
                </a:lnTo>
                <a:lnTo>
                  <a:pt x="4866481" y="2466976"/>
                </a:lnTo>
                <a:lnTo>
                  <a:pt x="4884737" y="2472532"/>
                </a:lnTo>
                <a:lnTo>
                  <a:pt x="4903787" y="2478882"/>
                </a:lnTo>
                <a:lnTo>
                  <a:pt x="4922837" y="2482851"/>
                </a:lnTo>
                <a:lnTo>
                  <a:pt x="4943474" y="2486026"/>
                </a:lnTo>
                <a:lnTo>
                  <a:pt x="4963318" y="2489201"/>
                </a:lnTo>
                <a:lnTo>
                  <a:pt x="4983955" y="2490788"/>
                </a:lnTo>
                <a:lnTo>
                  <a:pt x="5004593" y="2490788"/>
                </a:lnTo>
                <a:lnTo>
                  <a:pt x="5025231" y="2490788"/>
                </a:lnTo>
                <a:lnTo>
                  <a:pt x="5045074" y="2489201"/>
                </a:lnTo>
                <a:lnTo>
                  <a:pt x="5065712" y="2486026"/>
                </a:lnTo>
                <a:lnTo>
                  <a:pt x="5085555" y="2482851"/>
                </a:lnTo>
                <a:lnTo>
                  <a:pt x="5105399" y="2478882"/>
                </a:lnTo>
                <a:lnTo>
                  <a:pt x="5124449" y="2472532"/>
                </a:lnTo>
                <a:lnTo>
                  <a:pt x="5142705" y="2466976"/>
                </a:lnTo>
                <a:lnTo>
                  <a:pt x="5160962" y="2459832"/>
                </a:lnTo>
                <a:lnTo>
                  <a:pt x="5179218" y="2451895"/>
                </a:lnTo>
                <a:lnTo>
                  <a:pt x="5196680" y="2442369"/>
                </a:lnTo>
                <a:lnTo>
                  <a:pt x="5213349" y="2432051"/>
                </a:lnTo>
                <a:lnTo>
                  <a:pt x="5230018" y="2422526"/>
                </a:lnTo>
                <a:lnTo>
                  <a:pt x="5245099" y="2411413"/>
                </a:lnTo>
                <a:lnTo>
                  <a:pt x="5260180" y="2398713"/>
                </a:lnTo>
                <a:lnTo>
                  <a:pt x="5275262" y="2386807"/>
                </a:lnTo>
                <a:lnTo>
                  <a:pt x="5289549" y="2373313"/>
                </a:lnTo>
                <a:lnTo>
                  <a:pt x="5302249" y="2359026"/>
                </a:lnTo>
                <a:lnTo>
                  <a:pt x="5314949" y="2343944"/>
                </a:lnTo>
                <a:lnTo>
                  <a:pt x="5326855" y="2328863"/>
                </a:lnTo>
                <a:lnTo>
                  <a:pt x="5337968" y="2313782"/>
                </a:lnTo>
                <a:lnTo>
                  <a:pt x="5349080" y="2297907"/>
                </a:lnTo>
                <a:lnTo>
                  <a:pt x="5358605" y="2280444"/>
                </a:lnTo>
                <a:lnTo>
                  <a:pt x="5367337" y="2262982"/>
                </a:lnTo>
                <a:lnTo>
                  <a:pt x="5375274" y="2244726"/>
                </a:lnTo>
                <a:lnTo>
                  <a:pt x="5382418" y="2226469"/>
                </a:lnTo>
                <a:lnTo>
                  <a:pt x="5388768" y="2208213"/>
                </a:lnTo>
                <a:lnTo>
                  <a:pt x="5395118" y="2189163"/>
                </a:lnTo>
                <a:lnTo>
                  <a:pt x="5399087" y="2170113"/>
                </a:lnTo>
                <a:lnTo>
                  <a:pt x="5403055" y="2149476"/>
                </a:lnTo>
                <a:lnTo>
                  <a:pt x="5404643" y="2129632"/>
                </a:lnTo>
                <a:lnTo>
                  <a:pt x="5407024" y="2108994"/>
                </a:lnTo>
                <a:lnTo>
                  <a:pt x="5407024" y="2088357"/>
                </a:lnTo>
                <a:lnTo>
                  <a:pt x="5407024" y="2067719"/>
                </a:lnTo>
                <a:lnTo>
                  <a:pt x="5404643" y="2047082"/>
                </a:lnTo>
                <a:lnTo>
                  <a:pt x="5403055" y="2027238"/>
                </a:lnTo>
                <a:lnTo>
                  <a:pt x="5399087" y="2006600"/>
                </a:lnTo>
                <a:lnTo>
                  <a:pt x="5395118" y="1987550"/>
                </a:lnTo>
                <a:lnTo>
                  <a:pt x="5388768" y="1968500"/>
                </a:lnTo>
                <a:lnTo>
                  <a:pt x="5382418" y="1950244"/>
                </a:lnTo>
                <a:lnTo>
                  <a:pt x="5375274" y="1931988"/>
                </a:lnTo>
                <a:lnTo>
                  <a:pt x="5367337" y="1913732"/>
                </a:lnTo>
                <a:lnTo>
                  <a:pt x="5358605" y="1896269"/>
                </a:lnTo>
                <a:lnTo>
                  <a:pt x="5349080" y="1879600"/>
                </a:lnTo>
                <a:lnTo>
                  <a:pt x="5337968" y="1862932"/>
                </a:lnTo>
                <a:lnTo>
                  <a:pt x="5326855" y="1847057"/>
                </a:lnTo>
                <a:lnTo>
                  <a:pt x="5314949" y="1831975"/>
                </a:lnTo>
                <a:lnTo>
                  <a:pt x="5302249" y="1817688"/>
                </a:lnTo>
                <a:lnTo>
                  <a:pt x="5289549" y="1803400"/>
                </a:lnTo>
                <a:lnTo>
                  <a:pt x="5275262" y="1789906"/>
                </a:lnTo>
                <a:lnTo>
                  <a:pt x="5260180" y="1778000"/>
                </a:lnTo>
                <a:lnTo>
                  <a:pt x="5245099" y="1766094"/>
                </a:lnTo>
                <a:lnTo>
                  <a:pt x="5230018" y="1754981"/>
                </a:lnTo>
                <a:lnTo>
                  <a:pt x="5213349" y="1743869"/>
                </a:lnTo>
                <a:lnTo>
                  <a:pt x="5196680" y="1734344"/>
                </a:lnTo>
                <a:lnTo>
                  <a:pt x="5179218" y="1725613"/>
                </a:lnTo>
                <a:lnTo>
                  <a:pt x="5160962" y="1717675"/>
                </a:lnTo>
                <a:lnTo>
                  <a:pt x="5142705" y="1710531"/>
                </a:lnTo>
                <a:lnTo>
                  <a:pt x="5124449" y="1704181"/>
                </a:lnTo>
                <a:lnTo>
                  <a:pt x="5105399" y="1697831"/>
                </a:lnTo>
                <a:lnTo>
                  <a:pt x="5085555" y="1693863"/>
                </a:lnTo>
                <a:lnTo>
                  <a:pt x="5065712" y="1689894"/>
                </a:lnTo>
                <a:lnTo>
                  <a:pt x="5045074" y="1688306"/>
                </a:lnTo>
                <a:lnTo>
                  <a:pt x="5025231" y="1685925"/>
                </a:lnTo>
                <a:lnTo>
                  <a:pt x="5004593" y="1685925"/>
                </a:lnTo>
                <a:close/>
                <a:moveTo>
                  <a:pt x="1211262" y="0"/>
                </a:moveTo>
                <a:lnTo>
                  <a:pt x="1227137" y="0"/>
                </a:lnTo>
                <a:lnTo>
                  <a:pt x="1243806" y="0"/>
                </a:lnTo>
                <a:lnTo>
                  <a:pt x="1259681" y="794"/>
                </a:lnTo>
                <a:lnTo>
                  <a:pt x="1276350" y="3175"/>
                </a:lnTo>
                <a:lnTo>
                  <a:pt x="1291431" y="6350"/>
                </a:lnTo>
                <a:lnTo>
                  <a:pt x="1306512" y="10319"/>
                </a:lnTo>
                <a:lnTo>
                  <a:pt x="1321593" y="15081"/>
                </a:lnTo>
                <a:lnTo>
                  <a:pt x="1335881" y="21431"/>
                </a:lnTo>
                <a:lnTo>
                  <a:pt x="1350168" y="28575"/>
                </a:lnTo>
                <a:lnTo>
                  <a:pt x="1362868" y="37306"/>
                </a:lnTo>
                <a:lnTo>
                  <a:pt x="1377156" y="47625"/>
                </a:lnTo>
                <a:lnTo>
                  <a:pt x="1390650" y="58737"/>
                </a:lnTo>
                <a:lnTo>
                  <a:pt x="1402556" y="70644"/>
                </a:lnTo>
                <a:lnTo>
                  <a:pt x="1414462" y="84931"/>
                </a:lnTo>
                <a:lnTo>
                  <a:pt x="1427162" y="100012"/>
                </a:lnTo>
                <a:lnTo>
                  <a:pt x="1438275" y="116681"/>
                </a:lnTo>
                <a:lnTo>
                  <a:pt x="1449387" y="135731"/>
                </a:lnTo>
                <a:lnTo>
                  <a:pt x="1458912" y="154781"/>
                </a:lnTo>
                <a:lnTo>
                  <a:pt x="1469231" y="177006"/>
                </a:lnTo>
                <a:lnTo>
                  <a:pt x="1479550" y="200819"/>
                </a:lnTo>
                <a:lnTo>
                  <a:pt x="1488281" y="226219"/>
                </a:lnTo>
                <a:lnTo>
                  <a:pt x="1497012" y="250825"/>
                </a:lnTo>
                <a:lnTo>
                  <a:pt x="1504156" y="275431"/>
                </a:lnTo>
                <a:lnTo>
                  <a:pt x="1508918" y="298450"/>
                </a:lnTo>
                <a:lnTo>
                  <a:pt x="1512887" y="320675"/>
                </a:lnTo>
                <a:lnTo>
                  <a:pt x="1516062" y="342106"/>
                </a:lnTo>
                <a:lnTo>
                  <a:pt x="1516856" y="362744"/>
                </a:lnTo>
                <a:lnTo>
                  <a:pt x="1517650" y="381794"/>
                </a:lnTo>
                <a:lnTo>
                  <a:pt x="1516856" y="400050"/>
                </a:lnTo>
                <a:lnTo>
                  <a:pt x="1513681" y="417512"/>
                </a:lnTo>
                <a:lnTo>
                  <a:pt x="1511300" y="434181"/>
                </a:lnTo>
                <a:lnTo>
                  <a:pt x="1506537" y="450850"/>
                </a:lnTo>
                <a:lnTo>
                  <a:pt x="1500981" y="465931"/>
                </a:lnTo>
                <a:lnTo>
                  <a:pt x="1494631" y="480219"/>
                </a:lnTo>
                <a:lnTo>
                  <a:pt x="1486693" y="494506"/>
                </a:lnTo>
                <a:lnTo>
                  <a:pt x="1478756" y="507206"/>
                </a:lnTo>
                <a:lnTo>
                  <a:pt x="1469231" y="519906"/>
                </a:lnTo>
                <a:lnTo>
                  <a:pt x="1458912" y="531812"/>
                </a:lnTo>
                <a:lnTo>
                  <a:pt x="1447800" y="542925"/>
                </a:lnTo>
                <a:lnTo>
                  <a:pt x="1435893" y="554038"/>
                </a:lnTo>
                <a:lnTo>
                  <a:pt x="1423193" y="564356"/>
                </a:lnTo>
                <a:lnTo>
                  <a:pt x="1409700" y="573881"/>
                </a:lnTo>
                <a:lnTo>
                  <a:pt x="1395412" y="583406"/>
                </a:lnTo>
                <a:lnTo>
                  <a:pt x="1381125" y="592138"/>
                </a:lnTo>
                <a:lnTo>
                  <a:pt x="1365250" y="601662"/>
                </a:lnTo>
                <a:lnTo>
                  <a:pt x="1332706" y="617538"/>
                </a:lnTo>
                <a:lnTo>
                  <a:pt x="1298575" y="632619"/>
                </a:lnTo>
                <a:lnTo>
                  <a:pt x="1262062" y="646113"/>
                </a:lnTo>
                <a:lnTo>
                  <a:pt x="1223962" y="660400"/>
                </a:lnTo>
                <a:lnTo>
                  <a:pt x="1201737" y="666750"/>
                </a:lnTo>
                <a:lnTo>
                  <a:pt x="1177925" y="671513"/>
                </a:lnTo>
                <a:lnTo>
                  <a:pt x="1153318" y="673100"/>
                </a:lnTo>
                <a:lnTo>
                  <a:pt x="1127918" y="674688"/>
                </a:lnTo>
                <a:lnTo>
                  <a:pt x="1101725" y="673100"/>
                </a:lnTo>
                <a:lnTo>
                  <a:pt x="1075531" y="671513"/>
                </a:lnTo>
                <a:lnTo>
                  <a:pt x="1047750" y="667544"/>
                </a:lnTo>
                <a:lnTo>
                  <a:pt x="1020762" y="663575"/>
                </a:lnTo>
                <a:lnTo>
                  <a:pt x="993775" y="657225"/>
                </a:lnTo>
                <a:lnTo>
                  <a:pt x="965993" y="650081"/>
                </a:lnTo>
                <a:lnTo>
                  <a:pt x="939006" y="642144"/>
                </a:lnTo>
                <a:lnTo>
                  <a:pt x="911225" y="634206"/>
                </a:lnTo>
                <a:lnTo>
                  <a:pt x="885031" y="624681"/>
                </a:lnTo>
                <a:lnTo>
                  <a:pt x="859631" y="615950"/>
                </a:lnTo>
                <a:lnTo>
                  <a:pt x="810418" y="595313"/>
                </a:lnTo>
                <a:lnTo>
                  <a:pt x="788987" y="609600"/>
                </a:lnTo>
                <a:lnTo>
                  <a:pt x="768350" y="624681"/>
                </a:lnTo>
                <a:lnTo>
                  <a:pt x="746125" y="641350"/>
                </a:lnTo>
                <a:lnTo>
                  <a:pt x="724693" y="658019"/>
                </a:lnTo>
                <a:lnTo>
                  <a:pt x="704056" y="677863"/>
                </a:lnTo>
                <a:lnTo>
                  <a:pt x="682625" y="696913"/>
                </a:lnTo>
                <a:lnTo>
                  <a:pt x="661987" y="719138"/>
                </a:lnTo>
                <a:lnTo>
                  <a:pt x="641350" y="741363"/>
                </a:lnTo>
                <a:lnTo>
                  <a:pt x="619918" y="765969"/>
                </a:lnTo>
                <a:lnTo>
                  <a:pt x="599281" y="792163"/>
                </a:lnTo>
                <a:lnTo>
                  <a:pt x="580231" y="819150"/>
                </a:lnTo>
                <a:lnTo>
                  <a:pt x="560387" y="848519"/>
                </a:lnTo>
                <a:lnTo>
                  <a:pt x="542131" y="878681"/>
                </a:lnTo>
                <a:lnTo>
                  <a:pt x="523875" y="911225"/>
                </a:lnTo>
                <a:lnTo>
                  <a:pt x="505618" y="946150"/>
                </a:lnTo>
                <a:lnTo>
                  <a:pt x="488156" y="981075"/>
                </a:lnTo>
                <a:lnTo>
                  <a:pt x="472281" y="1019969"/>
                </a:lnTo>
                <a:lnTo>
                  <a:pt x="456406" y="1059656"/>
                </a:lnTo>
                <a:lnTo>
                  <a:pt x="441325" y="1100931"/>
                </a:lnTo>
                <a:lnTo>
                  <a:pt x="428625" y="1144588"/>
                </a:lnTo>
                <a:lnTo>
                  <a:pt x="415131" y="1189831"/>
                </a:lnTo>
                <a:lnTo>
                  <a:pt x="404018" y="1237456"/>
                </a:lnTo>
                <a:lnTo>
                  <a:pt x="393700" y="1288256"/>
                </a:lnTo>
                <a:lnTo>
                  <a:pt x="384968" y="1339850"/>
                </a:lnTo>
                <a:lnTo>
                  <a:pt x="377031" y="1393825"/>
                </a:lnTo>
                <a:lnTo>
                  <a:pt x="369887" y="1450181"/>
                </a:lnTo>
                <a:lnTo>
                  <a:pt x="364331" y="1508919"/>
                </a:lnTo>
                <a:lnTo>
                  <a:pt x="361156" y="1570831"/>
                </a:lnTo>
                <a:lnTo>
                  <a:pt x="358775" y="1633538"/>
                </a:lnTo>
                <a:lnTo>
                  <a:pt x="358775" y="1699419"/>
                </a:lnTo>
                <a:lnTo>
                  <a:pt x="359568" y="1768475"/>
                </a:lnTo>
                <a:lnTo>
                  <a:pt x="361156" y="1839119"/>
                </a:lnTo>
                <a:lnTo>
                  <a:pt x="502443" y="1839119"/>
                </a:lnTo>
                <a:lnTo>
                  <a:pt x="503237" y="1871663"/>
                </a:lnTo>
                <a:lnTo>
                  <a:pt x="506412" y="1913731"/>
                </a:lnTo>
                <a:lnTo>
                  <a:pt x="509587" y="1965325"/>
                </a:lnTo>
                <a:lnTo>
                  <a:pt x="516731" y="2025650"/>
                </a:lnTo>
                <a:lnTo>
                  <a:pt x="524668" y="2091531"/>
                </a:lnTo>
                <a:lnTo>
                  <a:pt x="531018" y="2126457"/>
                </a:lnTo>
                <a:lnTo>
                  <a:pt x="536575" y="2162969"/>
                </a:lnTo>
                <a:lnTo>
                  <a:pt x="543718" y="2201863"/>
                </a:lnTo>
                <a:lnTo>
                  <a:pt x="551656" y="2239963"/>
                </a:lnTo>
                <a:lnTo>
                  <a:pt x="561181" y="2280444"/>
                </a:lnTo>
                <a:lnTo>
                  <a:pt x="571500" y="2320925"/>
                </a:lnTo>
                <a:lnTo>
                  <a:pt x="582612" y="2362994"/>
                </a:lnTo>
                <a:lnTo>
                  <a:pt x="594518" y="2405063"/>
                </a:lnTo>
                <a:lnTo>
                  <a:pt x="608806" y="2447925"/>
                </a:lnTo>
                <a:lnTo>
                  <a:pt x="623887" y="2489994"/>
                </a:lnTo>
                <a:lnTo>
                  <a:pt x="639762" y="2533650"/>
                </a:lnTo>
                <a:lnTo>
                  <a:pt x="657225" y="2577306"/>
                </a:lnTo>
                <a:lnTo>
                  <a:pt x="676275" y="2620169"/>
                </a:lnTo>
                <a:lnTo>
                  <a:pt x="696912" y="2663031"/>
                </a:lnTo>
                <a:lnTo>
                  <a:pt x="719137" y="2705894"/>
                </a:lnTo>
                <a:lnTo>
                  <a:pt x="742950" y="2748757"/>
                </a:lnTo>
                <a:lnTo>
                  <a:pt x="768350" y="2790032"/>
                </a:lnTo>
                <a:lnTo>
                  <a:pt x="796131" y="2831306"/>
                </a:lnTo>
                <a:lnTo>
                  <a:pt x="824706" y="2871788"/>
                </a:lnTo>
                <a:lnTo>
                  <a:pt x="855662" y="2911475"/>
                </a:lnTo>
                <a:lnTo>
                  <a:pt x="888206" y="2948781"/>
                </a:lnTo>
                <a:lnTo>
                  <a:pt x="923925" y="2986088"/>
                </a:lnTo>
                <a:lnTo>
                  <a:pt x="944562" y="3007519"/>
                </a:lnTo>
                <a:lnTo>
                  <a:pt x="966787" y="3028950"/>
                </a:lnTo>
                <a:lnTo>
                  <a:pt x="989012" y="3049588"/>
                </a:lnTo>
                <a:lnTo>
                  <a:pt x="1012825" y="3068638"/>
                </a:lnTo>
                <a:lnTo>
                  <a:pt x="1035843" y="3087688"/>
                </a:lnTo>
                <a:lnTo>
                  <a:pt x="1060450" y="3105944"/>
                </a:lnTo>
                <a:lnTo>
                  <a:pt x="1085850" y="3123406"/>
                </a:lnTo>
                <a:lnTo>
                  <a:pt x="1111250" y="3139282"/>
                </a:lnTo>
                <a:lnTo>
                  <a:pt x="1135856" y="3155950"/>
                </a:lnTo>
                <a:lnTo>
                  <a:pt x="1162843" y="3171032"/>
                </a:lnTo>
                <a:lnTo>
                  <a:pt x="1189831" y="3186113"/>
                </a:lnTo>
                <a:lnTo>
                  <a:pt x="1217612" y="3200400"/>
                </a:lnTo>
                <a:lnTo>
                  <a:pt x="1245393" y="3213100"/>
                </a:lnTo>
                <a:lnTo>
                  <a:pt x="1273968" y="3226594"/>
                </a:lnTo>
                <a:lnTo>
                  <a:pt x="1302543" y="3237706"/>
                </a:lnTo>
                <a:lnTo>
                  <a:pt x="1331912" y="3249613"/>
                </a:lnTo>
                <a:lnTo>
                  <a:pt x="1362075" y="3259931"/>
                </a:lnTo>
                <a:lnTo>
                  <a:pt x="1392237" y="3270250"/>
                </a:lnTo>
                <a:lnTo>
                  <a:pt x="1423987" y="3278981"/>
                </a:lnTo>
                <a:lnTo>
                  <a:pt x="1454943" y="3288507"/>
                </a:lnTo>
                <a:lnTo>
                  <a:pt x="1487487" y="3295650"/>
                </a:lnTo>
                <a:lnTo>
                  <a:pt x="1520031" y="3303588"/>
                </a:lnTo>
                <a:lnTo>
                  <a:pt x="1552575" y="3309144"/>
                </a:lnTo>
                <a:lnTo>
                  <a:pt x="1585912" y="3315494"/>
                </a:lnTo>
                <a:lnTo>
                  <a:pt x="1620043" y="3320256"/>
                </a:lnTo>
                <a:lnTo>
                  <a:pt x="1654968" y="3325019"/>
                </a:lnTo>
                <a:lnTo>
                  <a:pt x="1689893" y="3328988"/>
                </a:lnTo>
                <a:lnTo>
                  <a:pt x="1725612" y="3332163"/>
                </a:lnTo>
                <a:lnTo>
                  <a:pt x="1762125" y="3334544"/>
                </a:lnTo>
                <a:lnTo>
                  <a:pt x="1798637" y="3336132"/>
                </a:lnTo>
                <a:lnTo>
                  <a:pt x="1835150" y="3336925"/>
                </a:lnTo>
                <a:lnTo>
                  <a:pt x="1872456" y="3337719"/>
                </a:lnTo>
                <a:lnTo>
                  <a:pt x="1909762" y="3336925"/>
                </a:lnTo>
                <a:lnTo>
                  <a:pt x="1947068" y="3336132"/>
                </a:lnTo>
                <a:lnTo>
                  <a:pt x="1983581" y="3334544"/>
                </a:lnTo>
                <a:lnTo>
                  <a:pt x="2019300" y="3332163"/>
                </a:lnTo>
                <a:lnTo>
                  <a:pt x="2055812" y="3328988"/>
                </a:lnTo>
                <a:lnTo>
                  <a:pt x="2089944" y="3325019"/>
                </a:lnTo>
                <a:lnTo>
                  <a:pt x="2124869" y="3320256"/>
                </a:lnTo>
                <a:lnTo>
                  <a:pt x="2159000" y="3315494"/>
                </a:lnTo>
                <a:lnTo>
                  <a:pt x="2192337" y="3309144"/>
                </a:lnTo>
                <a:lnTo>
                  <a:pt x="2225675" y="3303588"/>
                </a:lnTo>
                <a:lnTo>
                  <a:pt x="2258219" y="3295650"/>
                </a:lnTo>
                <a:lnTo>
                  <a:pt x="2289969" y="3288507"/>
                </a:lnTo>
                <a:lnTo>
                  <a:pt x="2321719" y="3278981"/>
                </a:lnTo>
                <a:lnTo>
                  <a:pt x="2352675" y="3270250"/>
                </a:lnTo>
                <a:lnTo>
                  <a:pt x="2382837" y="3259931"/>
                </a:lnTo>
                <a:lnTo>
                  <a:pt x="2413000" y="3249613"/>
                </a:lnTo>
                <a:lnTo>
                  <a:pt x="2442369" y="3237706"/>
                </a:lnTo>
                <a:lnTo>
                  <a:pt x="2471737" y="3226594"/>
                </a:lnTo>
                <a:lnTo>
                  <a:pt x="2500312" y="3213100"/>
                </a:lnTo>
                <a:lnTo>
                  <a:pt x="2527300" y="3200400"/>
                </a:lnTo>
                <a:lnTo>
                  <a:pt x="2555081" y="3186113"/>
                </a:lnTo>
                <a:lnTo>
                  <a:pt x="2582069" y="3171032"/>
                </a:lnTo>
                <a:lnTo>
                  <a:pt x="2609056" y="3155950"/>
                </a:lnTo>
                <a:lnTo>
                  <a:pt x="2635250" y="3139282"/>
                </a:lnTo>
                <a:lnTo>
                  <a:pt x="2660650" y="3123406"/>
                </a:lnTo>
                <a:lnTo>
                  <a:pt x="2684462" y="3105944"/>
                </a:lnTo>
                <a:lnTo>
                  <a:pt x="2709069" y="3087688"/>
                </a:lnTo>
                <a:lnTo>
                  <a:pt x="2732087" y="3068638"/>
                </a:lnTo>
                <a:lnTo>
                  <a:pt x="2755900" y="3049588"/>
                </a:lnTo>
                <a:lnTo>
                  <a:pt x="2778919" y="3028950"/>
                </a:lnTo>
                <a:lnTo>
                  <a:pt x="2800350" y="3007519"/>
                </a:lnTo>
                <a:lnTo>
                  <a:pt x="2822575" y="2986088"/>
                </a:lnTo>
                <a:lnTo>
                  <a:pt x="2856706" y="2948781"/>
                </a:lnTo>
                <a:lnTo>
                  <a:pt x="2889250" y="2911475"/>
                </a:lnTo>
                <a:lnTo>
                  <a:pt x="2920206" y="2871788"/>
                </a:lnTo>
                <a:lnTo>
                  <a:pt x="2949575" y="2831306"/>
                </a:lnTo>
                <a:lnTo>
                  <a:pt x="2976562" y="2790032"/>
                </a:lnTo>
                <a:lnTo>
                  <a:pt x="3002756" y="2748757"/>
                </a:lnTo>
                <a:lnTo>
                  <a:pt x="3025775" y="2705894"/>
                </a:lnTo>
                <a:lnTo>
                  <a:pt x="3048000" y="2663031"/>
                </a:lnTo>
                <a:lnTo>
                  <a:pt x="3068637" y="2620169"/>
                </a:lnTo>
                <a:lnTo>
                  <a:pt x="3087687" y="2577306"/>
                </a:lnTo>
                <a:lnTo>
                  <a:pt x="3105943" y="2533650"/>
                </a:lnTo>
                <a:lnTo>
                  <a:pt x="3121819" y="2489994"/>
                </a:lnTo>
                <a:lnTo>
                  <a:pt x="3136900" y="2447925"/>
                </a:lnTo>
                <a:lnTo>
                  <a:pt x="3150393" y="2405063"/>
                </a:lnTo>
                <a:lnTo>
                  <a:pt x="3162300" y="2362994"/>
                </a:lnTo>
                <a:lnTo>
                  <a:pt x="3175000" y="2320925"/>
                </a:lnTo>
                <a:lnTo>
                  <a:pt x="3184525" y="2280444"/>
                </a:lnTo>
                <a:lnTo>
                  <a:pt x="3194050" y="2239963"/>
                </a:lnTo>
                <a:lnTo>
                  <a:pt x="3201987" y="2201863"/>
                </a:lnTo>
                <a:lnTo>
                  <a:pt x="3209131" y="2162969"/>
                </a:lnTo>
                <a:lnTo>
                  <a:pt x="3215481" y="2126457"/>
                </a:lnTo>
                <a:lnTo>
                  <a:pt x="3220243" y="2091531"/>
                </a:lnTo>
                <a:lnTo>
                  <a:pt x="3229769" y="2025650"/>
                </a:lnTo>
                <a:lnTo>
                  <a:pt x="3235325" y="1965325"/>
                </a:lnTo>
                <a:lnTo>
                  <a:pt x="3239293" y="1913731"/>
                </a:lnTo>
                <a:lnTo>
                  <a:pt x="3241675" y="1871663"/>
                </a:lnTo>
                <a:lnTo>
                  <a:pt x="3242469" y="1839119"/>
                </a:lnTo>
                <a:lnTo>
                  <a:pt x="3383756" y="1839119"/>
                </a:lnTo>
                <a:lnTo>
                  <a:pt x="3386137" y="1768475"/>
                </a:lnTo>
                <a:lnTo>
                  <a:pt x="3387725" y="1699419"/>
                </a:lnTo>
                <a:lnTo>
                  <a:pt x="3386137" y="1633538"/>
                </a:lnTo>
                <a:lnTo>
                  <a:pt x="3384550" y="1570831"/>
                </a:lnTo>
                <a:lnTo>
                  <a:pt x="3380581" y="1508919"/>
                </a:lnTo>
                <a:lnTo>
                  <a:pt x="3375025" y="1450181"/>
                </a:lnTo>
                <a:lnTo>
                  <a:pt x="3367881" y="1393825"/>
                </a:lnTo>
                <a:lnTo>
                  <a:pt x="3360737" y="1339850"/>
                </a:lnTo>
                <a:lnTo>
                  <a:pt x="3352006" y="1288256"/>
                </a:lnTo>
                <a:lnTo>
                  <a:pt x="3340893" y="1237456"/>
                </a:lnTo>
                <a:lnTo>
                  <a:pt x="3329781" y="1189831"/>
                </a:lnTo>
                <a:lnTo>
                  <a:pt x="3316287" y="1144588"/>
                </a:lnTo>
                <a:lnTo>
                  <a:pt x="3303587" y="1100931"/>
                </a:lnTo>
                <a:lnTo>
                  <a:pt x="3289300" y="1059656"/>
                </a:lnTo>
                <a:lnTo>
                  <a:pt x="3272631" y="1019969"/>
                </a:lnTo>
                <a:lnTo>
                  <a:pt x="3256756" y="981075"/>
                </a:lnTo>
                <a:lnTo>
                  <a:pt x="3239293" y="946150"/>
                </a:lnTo>
                <a:lnTo>
                  <a:pt x="3222625" y="911225"/>
                </a:lnTo>
                <a:lnTo>
                  <a:pt x="3204369" y="878681"/>
                </a:lnTo>
                <a:lnTo>
                  <a:pt x="3184525" y="848519"/>
                </a:lnTo>
                <a:lnTo>
                  <a:pt x="3165475" y="819150"/>
                </a:lnTo>
                <a:lnTo>
                  <a:pt x="3145631" y="792163"/>
                </a:lnTo>
                <a:lnTo>
                  <a:pt x="3124993" y="765969"/>
                </a:lnTo>
                <a:lnTo>
                  <a:pt x="3105150" y="741363"/>
                </a:lnTo>
                <a:lnTo>
                  <a:pt x="3083719" y="719138"/>
                </a:lnTo>
                <a:lnTo>
                  <a:pt x="3062287" y="696913"/>
                </a:lnTo>
                <a:lnTo>
                  <a:pt x="3040856" y="677863"/>
                </a:lnTo>
                <a:lnTo>
                  <a:pt x="3019425" y="658019"/>
                </a:lnTo>
                <a:lnTo>
                  <a:pt x="2998787" y="641350"/>
                </a:lnTo>
                <a:lnTo>
                  <a:pt x="2977356" y="624681"/>
                </a:lnTo>
                <a:lnTo>
                  <a:pt x="2955925" y="609600"/>
                </a:lnTo>
                <a:lnTo>
                  <a:pt x="2934493" y="595313"/>
                </a:lnTo>
                <a:lnTo>
                  <a:pt x="2886075" y="615950"/>
                </a:lnTo>
                <a:lnTo>
                  <a:pt x="2859881" y="624681"/>
                </a:lnTo>
                <a:lnTo>
                  <a:pt x="2833687" y="634206"/>
                </a:lnTo>
                <a:lnTo>
                  <a:pt x="2807493" y="642144"/>
                </a:lnTo>
                <a:lnTo>
                  <a:pt x="2779712" y="650081"/>
                </a:lnTo>
                <a:lnTo>
                  <a:pt x="2752725" y="657225"/>
                </a:lnTo>
                <a:lnTo>
                  <a:pt x="2724943" y="663575"/>
                </a:lnTo>
                <a:lnTo>
                  <a:pt x="2697956" y="667544"/>
                </a:lnTo>
                <a:lnTo>
                  <a:pt x="2670175" y="671513"/>
                </a:lnTo>
                <a:lnTo>
                  <a:pt x="2643187" y="673100"/>
                </a:lnTo>
                <a:lnTo>
                  <a:pt x="2617787" y="674688"/>
                </a:lnTo>
                <a:lnTo>
                  <a:pt x="2591593" y="673100"/>
                </a:lnTo>
                <a:lnTo>
                  <a:pt x="2566987" y="671513"/>
                </a:lnTo>
                <a:lnTo>
                  <a:pt x="2543969" y="666750"/>
                </a:lnTo>
                <a:lnTo>
                  <a:pt x="2520950" y="660400"/>
                </a:lnTo>
                <a:lnTo>
                  <a:pt x="2482850" y="646113"/>
                </a:lnTo>
                <a:lnTo>
                  <a:pt x="2446337" y="632619"/>
                </a:lnTo>
                <a:lnTo>
                  <a:pt x="2412206" y="617538"/>
                </a:lnTo>
                <a:lnTo>
                  <a:pt x="2379662" y="601662"/>
                </a:lnTo>
                <a:lnTo>
                  <a:pt x="2364581" y="592138"/>
                </a:lnTo>
                <a:lnTo>
                  <a:pt x="2349500" y="583406"/>
                </a:lnTo>
                <a:lnTo>
                  <a:pt x="2335212" y="573881"/>
                </a:lnTo>
                <a:lnTo>
                  <a:pt x="2321719" y="564356"/>
                </a:lnTo>
                <a:lnTo>
                  <a:pt x="2309812" y="554038"/>
                </a:lnTo>
                <a:lnTo>
                  <a:pt x="2297906" y="542925"/>
                </a:lnTo>
                <a:lnTo>
                  <a:pt x="2286793" y="531812"/>
                </a:lnTo>
                <a:lnTo>
                  <a:pt x="2276475" y="519906"/>
                </a:lnTo>
                <a:lnTo>
                  <a:pt x="2266156" y="507206"/>
                </a:lnTo>
                <a:lnTo>
                  <a:pt x="2258219" y="494506"/>
                </a:lnTo>
                <a:lnTo>
                  <a:pt x="2251075" y="480219"/>
                </a:lnTo>
                <a:lnTo>
                  <a:pt x="2243931" y="465931"/>
                </a:lnTo>
                <a:lnTo>
                  <a:pt x="2239169" y="450850"/>
                </a:lnTo>
                <a:lnTo>
                  <a:pt x="2233612" y="434181"/>
                </a:lnTo>
                <a:lnTo>
                  <a:pt x="2231231" y="417512"/>
                </a:lnTo>
                <a:lnTo>
                  <a:pt x="2228850" y="400050"/>
                </a:lnTo>
                <a:lnTo>
                  <a:pt x="2228056" y="381794"/>
                </a:lnTo>
                <a:lnTo>
                  <a:pt x="2228056" y="362744"/>
                </a:lnTo>
                <a:lnTo>
                  <a:pt x="2228850" y="342106"/>
                </a:lnTo>
                <a:lnTo>
                  <a:pt x="2232025" y="320675"/>
                </a:lnTo>
                <a:lnTo>
                  <a:pt x="2235993" y="298450"/>
                </a:lnTo>
                <a:lnTo>
                  <a:pt x="2240756" y="275431"/>
                </a:lnTo>
                <a:lnTo>
                  <a:pt x="2247900" y="250825"/>
                </a:lnTo>
                <a:lnTo>
                  <a:pt x="2256631" y="226219"/>
                </a:lnTo>
                <a:lnTo>
                  <a:pt x="2265362" y="200819"/>
                </a:lnTo>
                <a:lnTo>
                  <a:pt x="2275681" y="177006"/>
                </a:lnTo>
                <a:lnTo>
                  <a:pt x="2286000" y="154781"/>
                </a:lnTo>
                <a:lnTo>
                  <a:pt x="2295525" y="135731"/>
                </a:lnTo>
                <a:lnTo>
                  <a:pt x="2306637" y="116681"/>
                </a:lnTo>
                <a:lnTo>
                  <a:pt x="2319337" y="100012"/>
                </a:lnTo>
                <a:lnTo>
                  <a:pt x="2330450" y="84931"/>
                </a:lnTo>
                <a:lnTo>
                  <a:pt x="2342356" y="70644"/>
                </a:lnTo>
                <a:lnTo>
                  <a:pt x="2355850" y="58737"/>
                </a:lnTo>
                <a:lnTo>
                  <a:pt x="2368550" y="47625"/>
                </a:lnTo>
                <a:lnTo>
                  <a:pt x="2382043" y="37306"/>
                </a:lnTo>
                <a:lnTo>
                  <a:pt x="2396331" y="28575"/>
                </a:lnTo>
                <a:lnTo>
                  <a:pt x="2409825" y="21431"/>
                </a:lnTo>
                <a:lnTo>
                  <a:pt x="2424112" y="15081"/>
                </a:lnTo>
                <a:lnTo>
                  <a:pt x="2438400" y="10319"/>
                </a:lnTo>
                <a:lnTo>
                  <a:pt x="2453481" y="6350"/>
                </a:lnTo>
                <a:lnTo>
                  <a:pt x="2470150" y="3175"/>
                </a:lnTo>
                <a:lnTo>
                  <a:pt x="2485231" y="794"/>
                </a:lnTo>
                <a:lnTo>
                  <a:pt x="2501106" y="0"/>
                </a:lnTo>
                <a:lnTo>
                  <a:pt x="2517775" y="0"/>
                </a:lnTo>
                <a:lnTo>
                  <a:pt x="2534443" y="0"/>
                </a:lnTo>
                <a:lnTo>
                  <a:pt x="2551112" y="794"/>
                </a:lnTo>
                <a:lnTo>
                  <a:pt x="2567781" y="3969"/>
                </a:lnTo>
                <a:lnTo>
                  <a:pt x="2586037" y="6350"/>
                </a:lnTo>
                <a:lnTo>
                  <a:pt x="2621756" y="14288"/>
                </a:lnTo>
                <a:lnTo>
                  <a:pt x="2658269" y="23019"/>
                </a:lnTo>
                <a:lnTo>
                  <a:pt x="2695575" y="34131"/>
                </a:lnTo>
                <a:lnTo>
                  <a:pt x="2732881" y="47625"/>
                </a:lnTo>
                <a:lnTo>
                  <a:pt x="2755900" y="55562"/>
                </a:lnTo>
                <a:lnTo>
                  <a:pt x="2776537" y="67469"/>
                </a:lnTo>
                <a:lnTo>
                  <a:pt x="2797969" y="80963"/>
                </a:lnTo>
                <a:lnTo>
                  <a:pt x="2818606" y="96044"/>
                </a:lnTo>
                <a:lnTo>
                  <a:pt x="2838450" y="112713"/>
                </a:lnTo>
                <a:lnTo>
                  <a:pt x="2857500" y="131763"/>
                </a:lnTo>
                <a:lnTo>
                  <a:pt x="2877343" y="150813"/>
                </a:lnTo>
                <a:lnTo>
                  <a:pt x="2895600" y="172244"/>
                </a:lnTo>
                <a:lnTo>
                  <a:pt x="2913856" y="193675"/>
                </a:lnTo>
                <a:lnTo>
                  <a:pt x="2930525" y="216694"/>
                </a:lnTo>
                <a:lnTo>
                  <a:pt x="2947987" y="238919"/>
                </a:lnTo>
                <a:lnTo>
                  <a:pt x="2963069" y="261938"/>
                </a:lnTo>
                <a:lnTo>
                  <a:pt x="2978150" y="286544"/>
                </a:lnTo>
                <a:lnTo>
                  <a:pt x="2993231" y="309563"/>
                </a:lnTo>
                <a:lnTo>
                  <a:pt x="3019425" y="355600"/>
                </a:lnTo>
                <a:lnTo>
                  <a:pt x="3053556" y="374650"/>
                </a:lnTo>
                <a:lnTo>
                  <a:pt x="3087687" y="396875"/>
                </a:lnTo>
                <a:lnTo>
                  <a:pt x="3121819" y="419894"/>
                </a:lnTo>
                <a:lnTo>
                  <a:pt x="3157537" y="446881"/>
                </a:lnTo>
                <a:lnTo>
                  <a:pt x="3191669" y="476250"/>
                </a:lnTo>
                <a:lnTo>
                  <a:pt x="3226593" y="506413"/>
                </a:lnTo>
                <a:lnTo>
                  <a:pt x="3260725" y="540544"/>
                </a:lnTo>
                <a:lnTo>
                  <a:pt x="3294062" y="577056"/>
                </a:lnTo>
                <a:lnTo>
                  <a:pt x="3317875" y="604837"/>
                </a:lnTo>
                <a:lnTo>
                  <a:pt x="3340100" y="631825"/>
                </a:lnTo>
                <a:lnTo>
                  <a:pt x="3362325" y="661194"/>
                </a:lnTo>
                <a:lnTo>
                  <a:pt x="3382169" y="690563"/>
                </a:lnTo>
                <a:lnTo>
                  <a:pt x="3402806" y="720725"/>
                </a:lnTo>
                <a:lnTo>
                  <a:pt x="3421856" y="752475"/>
                </a:lnTo>
                <a:lnTo>
                  <a:pt x="3440112" y="785019"/>
                </a:lnTo>
                <a:lnTo>
                  <a:pt x="3457575" y="817563"/>
                </a:lnTo>
                <a:lnTo>
                  <a:pt x="3473450" y="850900"/>
                </a:lnTo>
                <a:lnTo>
                  <a:pt x="3489325" y="885031"/>
                </a:lnTo>
                <a:lnTo>
                  <a:pt x="3505200" y="920750"/>
                </a:lnTo>
                <a:lnTo>
                  <a:pt x="3518693" y="957263"/>
                </a:lnTo>
                <a:lnTo>
                  <a:pt x="3532187" y="993775"/>
                </a:lnTo>
                <a:lnTo>
                  <a:pt x="3545681" y="1031081"/>
                </a:lnTo>
                <a:lnTo>
                  <a:pt x="3556793" y="1069181"/>
                </a:lnTo>
                <a:lnTo>
                  <a:pt x="3567906" y="1108869"/>
                </a:lnTo>
                <a:lnTo>
                  <a:pt x="3577431" y="1148556"/>
                </a:lnTo>
                <a:lnTo>
                  <a:pt x="3587750" y="1189038"/>
                </a:lnTo>
                <a:lnTo>
                  <a:pt x="3595687" y="1230313"/>
                </a:lnTo>
                <a:lnTo>
                  <a:pt x="3604419" y="1273175"/>
                </a:lnTo>
                <a:lnTo>
                  <a:pt x="3609975" y="1315244"/>
                </a:lnTo>
                <a:lnTo>
                  <a:pt x="3617119" y="1359694"/>
                </a:lnTo>
                <a:lnTo>
                  <a:pt x="3622675" y="1404938"/>
                </a:lnTo>
                <a:lnTo>
                  <a:pt x="3626643" y="1449388"/>
                </a:lnTo>
                <a:lnTo>
                  <a:pt x="3630612" y="1495425"/>
                </a:lnTo>
                <a:lnTo>
                  <a:pt x="3633787" y="1542256"/>
                </a:lnTo>
                <a:lnTo>
                  <a:pt x="3635375" y="1589881"/>
                </a:lnTo>
                <a:lnTo>
                  <a:pt x="3636169" y="1638300"/>
                </a:lnTo>
                <a:lnTo>
                  <a:pt x="3637756" y="1687513"/>
                </a:lnTo>
                <a:lnTo>
                  <a:pt x="3636169" y="1736725"/>
                </a:lnTo>
                <a:lnTo>
                  <a:pt x="3635375" y="1787525"/>
                </a:lnTo>
                <a:lnTo>
                  <a:pt x="3633787" y="1839119"/>
                </a:lnTo>
                <a:lnTo>
                  <a:pt x="3744912" y="1839119"/>
                </a:lnTo>
                <a:lnTo>
                  <a:pt x="3744119" y="1882775"/>
                </a:lnTo>
                <a:lnTo>
                  <a:pt x="3740943" y="1938338"/>
                </a:lnTo>
                <a:lnTo>
                  <a:pt x="3736975" y="2004219"/>
                </a:lnTo>
                <a:lnTo>
                  <a:pt x="3729037" y="2081213"/>
                </a:lnTo>
                <a:lnTo>
                  <a:pt x="3723481" y="2122488"/>
                </a:lnTo>
                <a:lnTo>
                  <a:pt x="3717925" y="2166144"/>
                </a:lnTo>
                <a:lnTo>
                  <a:pt x="3710781" y="2211388"/>
                </a:lnTo>
                <a:lnTo>
                  <a:pt x="3702050" y="2258219"/>
                </a:lnTo>
                <a:lnTo>
                  <a:pt x="3693319" y="2306638"/>
                </a:lnTo>
                <a:lnTo>
                  <a:pt x="3682206" y="2357438"/>
                </a:lnTo>
                <a:lnTo>
                  <a:pt x="3670300" y="2409031"/>
                </a:lnTo>
                <a:lnTo>
                  <a:pt x="3656806" y="2462213"/>
                </a:lnTo>
                <a:lnTo>
                  <a:pt x="3641725" y="2514600"/>
                </a:lnTo>
                <a:lnTo>
                  <a:pt x="3625056" y="2569369"/>
                </a:lnTo>
                <a:lnTo>
                  <a:pt x="3606800" y="2624138"/>
                </a:lnTo>
                <a:lnTo>
                  <a:pt x="3586956" y="2679700"/>
                </a:lnTo>
                <a:lnTo>
                  <a:pt x="3565525" y="2736056"/>
                </a:lnTo>
                <a:lnTo>
                  <a:pt x="3542506" y="2791619"/>
                </a:lnTo>
                <a:lnTo>
                  <a:pt x="3516312" y="2848769"/>
                </a:lnTo>
                <a:lnTo>
                  <a:pt x="3488531" y="2904332"/>
                </a:lnTo>
                <a:lnTo>
                  <a:pt x="3459162" y="2961481"/>
                </a:lnTo>
                <a:lnTo>
                  <a:pt x="3426619" y="3017044"/>
                </a:lnTo>
                <a:lnTo>
                  <a:pt x="3392487" y="3071813"/>
                </a:lnTo>
                <a:lnTo>
                  <a:pt x="3375025" y="3098800"/>
                </a:lnTo>
                <a:lnTo>
                  <a:pt x="3355975" y="3126581"/>
                </a:lnTo>
                <a:lnTo>
                  <a:pt x="3336925" y="3152775"/>
                </a:lnTo>
                <a:lnTo>
                  <a:pt x="3317875" y="3179763"/>
                </a:lnTo>
                <a:lnTo>
                  <a:pt x="3296443" y="3205956"/>
                </a:lnTo>
                <a:lnTo>
                  <a:pt x="3275012" y="3232150"/>
                </a:lnTo>
                <a:lnTo>
                  <a:pt x="3253581" y="3257550"/>
                </a:lnTo>
                <a:lnTo>
                  <a:pt x="3231356" y="3284538"/>
                </a:lnTo>
                <a:lnTo>
                  <a:pt x="3208337" y="3309144"/>
                </a:lnTo>
                <a:lnTo>
                  <a:pt x="3184525" y="3334544"/>
                </a:lnTo>
                <a:lnTo>
                  <a:pt x="3159919" y="3359944"/>
                </a:lnTo>
                <a:lnTo>
                  <a:pt x="3132931" y="3384550"/>
                </a:lnTo>
                <a:lnTo>
                  <a:pt x="3106737" y="3408363"/>
                </a:lnTo>
                <a:lnTo>
                  <a:pt x="3080543" y="3432175"/>
                </a:lnTo>
                <a:lnTo>
                  <a:pt x="3053556" y="3455194"/>
                </a:lnTo>
                <a:lnTo>
                  <a:pt x="3025775" y="3477419"/>
                </a:lnTo>
                <a:lnTo>
                  <a:pt x="2997200" y="3498850"/>
                </a:lnTo>
                <a:lnTo>
                  <a:pt x="2969419" y="3520281"/>
                </a:lnTo>
                <a:lnTo>
                  <a:pt x="2940050" y="3540125"/>
                </a:lnTo>
                <a:lnTo>
                  <a:pt x="2910681" y="3559969"/>
                </a:lnTo>
                <a:lnTo>
                  <a:pt x="2879725" y="3579019"/>
                </a:lnTo>
                <a:lnTo>
                  <a:pt x="2849562" y="3597275"/>
                </a:lnTo>
                <a:lnTo>
                  <a:pt x="2819400" y="3613944"/>
                </a:lnTo>
                <a:lnTo>
                  <a:pt x="2787650" y="3631406"/>
                </a:lnTo>
                <a:lnTo>
                  <a:pt x="2756693" y="3648075"/>
                </a:lnTo>
                <a:lnTo>
                  <a:pt x="2724150" y="3663156"/>
                </a:lnTo>
                <a:lnTo>
                  <a:pt x="2691606" y="3678238"/>
                </a:lnTo>
                <a:lnTo>
                  <a:pt x="2658269" y="3692525"/>
                </a:lnTo>
                <a:lnTo>
                  <a:pt x="2624931" y="3705225"/>
                </a:lnTo>
                <a:lnTo>
                  <a:pt x="2591593" y="3718719"/>
                </a:lnTo>
                <a:lnTo>
                  <a:pt x="2556669" y="3730625"/>
                </a:lnTo>
                <a:lnTo>
                  <a:pt x="2521743" y="3741738"/>
                </a:lnTo>
                <a:lnTo>
                  <a:pt x="2486819" y="3752850"/>
                </a:lnTo>
                <a:lnTo>
                  <a:pt x="2451893" y="3763169"/>
                </a:lnTo>
                <a:lnTo>
                  <a:pt x="2415381" y="3773488"/>
                </a:lnTo>
                <a:lnTo>
                  <a:pt x="2378869" y="3782219"/>
                </a:lnTo>
                <a:lnTo>
                  <a:pt x="2342356" y="3790156"/>
                </a:lnTo>
                <a:lnTo>
                  <a:pt x="2305050" y="3797300"/>
                </a:lnTo>
                <a:lnTo>
                  <a:pt x="2266156" y="3804444"/>
                </a:lnTo>
                <a:lnTo>
                  <a:pt x="2228850" y="3810794"/>
                </a:lnTo>
                <a:lnTo>
                  <a:pt x="2190750" y="3817144"/>
                </a:lnTo>
                <a:lnTo>
                  <a:pt x="2151062" y="3821906"/>
                </a:lnTo>
                <a:lnTo>
                  <a:pt x="2151856" y="3860800"/>
                </a:lnTo>
                <a:lnTo>
                  <a:pt x="2151062" y="3898900"/>
                </a:lnTo>
                <a:lnTo>
                  <a:pt x="2148681" y="3936206"/>
                </a:lnTo>
                <a:lnTo>
                  <a:pt x="2147093" y="3972719"/>
                </a:lnTo>
                <a:lnTo>
                  <a:pt x="2143125" y="4008438"/>
                </a:lnTo>
                <a:lnTo>
                  <a:pt x="2137569" y="4043363"/>
                </a:lnTo>
                <a:lnTo>
                  <a:pt x="2132806" y="4077494"/>
                </a:lnTo>
                <a:lnTo>
                  <a:pt x="2126456" y="4111625"/>
                </a:lnTo>
                <a:lnTo>
                  <a:pt x="2119312" y="4144169"/>
                </a:lnTo>
                <a:lnTo>
                  <a:pt x="2111375" y="4176713"/>
                </a:lnTo>
                <a:lnTo>
                  <a:pt x="2102643" y="4207669"/>
                </a:lnTo>
                <a:lnTo>
                  <a:pt x="2093119" y="4237831"/>
                </a:lnTo>
                <a:lnTo>
                  <a:pt x="2082800" y="4268788"/>
                </a:lnTo>
                <a:lnTo>
                  <a:pt x="2073275" y="4298156"/>
                </a:lnTo>
                <a:lnTo>
                  <a:pt x="2060575" y="4327525"/>
                </a:lnTo>
                <a:lnTo>
                  <a:pt x="2049462" y="4355306"/>
                </a:lnTo>
                <a:lnTo>
                  <a:pt x="2037556" y="4383088"/>
                </a:lnTo>
                <a:lnTo>
                  <a:pt x="2024062" y="4410075"/>
                </a:lnTo>
                <a:lnTo>
                  <a:pt x="1997868" y="4464050"/>
                </a:lnTo>
                <a:lnTo>
                  <a:pt x="1969293" y="4515644"/>
                </a:lnTo>
                <a:lnTo>
                  <a:pt x="1939925" y="4566444"/>
                </a:lnTo>
                <a:lnTo>
                  <a:pt x="1909762" y="4614863"/>
                </a:lnTo>
                <a:lnTo>
                  <a:pt x="1879600" y="4662488"/>
                </a:lnTo>
                <a:lnTo>
                  <a:pt x="1817687" y="4754563"/>
                </a:lnTo>
                <a:lnTo>
                  <a:pt x="1752600" y="4852194"/>
                </a:lnTo>
                <a:lnTo>
                  <a:pt x="1722437" y="4899819"/>
                </a:lnTo>
                <a:lnTo>
                  <a:pt x="1693862" y="4948238"/>
                </a:lnTo>
                <a:lnTo>
                  <a:pt x="1666081" y="4996656"/>
                </a:lnTo>
                <a:lnTo>
                  <a:pt x="1653381" y="5021263"/>
                </a:lnTo>
                <a:lnTo>
                  <a:pt x="1640681" y="5046663"/>
                </a:lnTo>
                <a:lnTo>
                  <a:pt x="1629568" y="5071269"/>
                </a:lnTo>
                <a:lnTo>
                  <a:pt x="1616868" y="5098256"/>
                </a:lnTo>
                <a:lnTo>
                  <a:pt x="1607343" y="5124450"/>
                </a:lnTo>
                <a:lnTo>
                  <a:pt x="1597025" y="5150644"/>
                </a:lnTo>
                <a:lnTo>
                  <a:pt x="1587500" y="5177631"/>
                </a:lnTo>
                <a:lnTo>
                  <a:pt x="1578768" y="5206206"/>
                </a:lnTo>
                <a:lnTo>
                  <a:pt x="1571625" y="5234781"/>
                </a:lnTo>
                <a:lnTo>
                  <a:pt x="1564481" y="5264150"/>
                </a:lnTo>
                <a:lnTo>
                  <a:pt x="1558131" y="5294313"/>
                </a:lnTo>
                <a:lnTo>
                  <a:pt x="1552575" y="5324475"/>
                </a:lnTo>
                <a:lnTo>
                  <a:pt x="1548606" y="5356225"/>
                </a:lnTo>
                <a:lnTo>
                  <a:pt x="1545431" y="5388769"/>
                </a:lnTo>
                <a:lnTo>
                  <a:pt x="1542256" y="5422106"/>
                </a:lnTo>
                <a:lnTo>
                  <a:pt x="1541462" y="5456238"/>
                </a:lnTo>
                <a:lnTo>
                  <a:pt x="1541462" y="5491956"/>
                </a:lnTo>
                <a:lnTo>
                  <a:pt x="1541462" y="5528469"/>
                </a:lnTo>
                <a:lnTo>
                  <a:pt x="1543050" y="5565775"/>
                </a:lnTo>
                <a:lnTo>
                  <a:pt x="1546225" y="5605463"/>
                </a:lnTo>
                <a:lnTo>
                  <a:pt x="1550193" y="5645150"/>
                </a:lnTo>
                <a:lnTo>
                  <a:pt x="1556543" y="5686425"/>
                </a:lnTo>
                <a:lnTo>
                  <a:pt x="1561306" y="5716588"/>
                </a:lnTo>
                <a:lnTo>
                  <a:pt x="1568450" y="5746750"/>
                </a:lnTo>
                <a:lnTo>
                  <a:pt x="1576387" y="5776119"/>
                </a:lnTo>
                <a:lnTo>
                  <a:pt x="1585912" y="5805488"/>
                </a:lnTo>
                <a:lnTo>
                  <a:pt x="1597025" y="5834063"/>
                </a:lnTo>
                <a:lnTo>
                  <a:pt x="1608931" y="5860256"/>
                </a:lnTo>
                <a:lnTo>
                  <a:pt x="1622425" y="5888038"/>
                </a:lnTo>
                <a:lnTo>
                  <a:pt x="1636712" y="5913438"/>
                </a:lnTo>
                <a:lnTo>
                  <a:pt x="1652587" y="5938838"/>
                </a:lnTo>
                <a:lnTo>
                  <a:pt x="1669256" y="5962650"/>
                </a:lnTo>
                <a:lnTo>
                  <a:pt x="1687512" y="5986463"/>
                </a:lnTo>
                <a:lnTo>
                  <a:pt x="1704975" y="6008688"/>
                </a:lnTo>
                <a:lnTo>
                  <a:pt x="1724818" y="6030913"/>
                </a:lnTo>
                <a:lnTo>
                  <a:pt x="1744662" y="6051550"/>
                </a:lnTo>
                <a:lnTo>
                  <a:pt x="1766093" y="6072188"/>
                </a:lnTo>
                <a:lnTo>
                  <a:pt x="1787525" y="6092031"/>
                </a:lnTo>
                <a:lnTo>
                  <a:pt x="1809750" y="6110288"/>
                </a:lnTo>
                <a:lnTo>
                  <a:pt x="1832768" y="6128544"/>
                </a:lnTo>
                <a:lnTo>
                  <a:pt x="1856581" y="6146800"/>
                </a:lnTo>
                <a:lnTo>
                  <a:pt x="1879600" y="6163469"/>
                </a:lnTo>
                <a:lnTo>
                  <a:pt x="1905000" y="6179344"/>
                </a:lnTo>
                <a:lnTo>
                  <a:pt x="1928812" y="6194425"/>
                </a:lnTo>
                <a:lnTo>
                  <a:pt x="1954212" y="6209506"/>
                </a:lnTo>
                <a:lnTo>
                  <a:pt x="1979612" y="6223000"/>
                </a:lnTo>
                <a:lnTo>
                  <a:pt x="2005012" y="6236494"/>
                </a:lnTo>
                <a:lnTo>
                  <a:pt x="2031206" y="6248400"/>
                </a:lnTo>
                <a:lnTo>
                  <a:pt x="2056606" y="6260306"/>
                </a:lnTo>
                <a:lnTo>
                  <a:pt x="2082800" y="6270625"/>
                </a:lnTo>
                <a:lnTo>
                  <a:pt x="2108200" y="6280944"/>
                </a:lnTo>
                <a:lnTo>
                  <a:pt x="2134393" y="6291263"/>
                </a:lnTo>
                <a:lnTo>
                  <a:pt x="2159793" y="6299200"/>
                </a:lnTo>
                <a:lnTo>
                  <a:pt x="2185987" y="6307138"/>
                </a:lnTo>
                <a:lnTo>
                  <a:pt x="2215356" y="6315075"/>
                </a:lnTo>
                <a:lnTo>
                  <a:pt x="2244725" y="6323013"/>
                </a:lnTo>
                <a:lnTo>
                  <a:pt x="2275681" y="6329363"/>
                </a:lnTo>
                <a:lnTo>
                  <a:pt x="2306637" y="6335713"/>
                </a:lnTo>
                <a:lnTo>
                  <a:pt x="2339181" y="6341269"/>
                </a:lnTo>
                <a:lnTo>
                  <a:pt x="2371725" y="6345238"/>
                </a:lnTo>
                <a:lnTo>
                  <a:pt x="2405062" y="6350000"/>
                </a:lnTo>
                <a:lnTo>
                  <a:pt x="2439193" y="6352381"/>
                </a:lnTo>
                <a:lnTo>
                  <a:pt x="2473325" y="6353969"/>
                </a:lnTo>
                <a:lnTo>
                  <a:pt x="2507456" y="6354763"/>
                </a:lnTo>
                <a:lnTo>
                  <a:pt x="2543175" y="6354763"/>
                </a:lnTo>
                <a:lnTo>
                  <a:pt x="2577306" y="6353969"/>
                </a:lnTo>
                <a:lnTo>
                  <a:pt x="2613025" y="6351588"/>
                </a:lnTo>
                <a:lnTo>
                  <a:pt x="2647950" y="6348413"/>
                </a:lnTo>
                <a:lnTo>
                  <a:pt x="2683669" y="6344444"/>
                </a:lnTo>
                <a:lnTo>
                  <a:pt x="2719387" y="6338094"/>
                </a:lnTo>
                <a:lnTo>
                  <a:pt x="2754312" y="6331744"/>
                </a:lnTo>
                <a:lnTo>
                  <a:pt x="2790031" y="6323013"/>
                </a:lnTo>
                <a:lnTo>
                  <a:pt x="2825750" y="6314281"/>
                </a:lnTo>
                <a:lnTo>
                  <a:pt x="2859881" y="6303169"/>
                </a:lnTo>
                <a:lnTo>
                  <a:pt x="2895600" y="6291263"/>
                </a:lnTo>
                <a:lnTo>
                  <a:pt x="2929731" y="6277769"/>
                </a:lnTo>
                <a:lnTo>
                  <a:pt x="2963069" y="6262688"/>
                </a:lnTo>
                <a:lnTo>
                  <a:pt x="2996406" y="6246019"/>
                </a:lnTo>
                <a:lnTo>
                  <a:pt x="3029743" y="6227763"/>
                </a:lnTo>
                <a:lnTo>
                  <a:pt x="3062287" y="6207919"/>
                </a:lnTo>
                <a:lnTo>
                  <a:pt x="3094037" y="6186488"/>
                </a:lnTo>
                <a:lnTo>
                  <a:pt x="3124993" y="6163469"/>
                </a:lnTo>
                <a:lnTo>
                  <a:pt x="3155156" y="6138863"/>
                </a:lnTo>
                <a:lnTo>
                  <a:pt x="3184525" y="6112669"/>
                </a:lnTo>
                <a:lnTo>
                  <a:pt x="3213100" y="6084094"/>
                </a:lnTo>
                <a:lnTo>
                  <a:pt x="3240881" y="6053931"/>
                </a:lnTo>
                <a:lnTo>
                  <a:pt x="3261519" y="6029325"/>
                </a:lnTo>
                <a:lnTo>
                  <a:pt x="3282156" y="6003925"/>
                </a:lnTo>
                <a:lnTo>
                  <a:pt x="3302000" y="5980113"/>
                </a:lnTo>
                <a:lnTo>
                  <a:pt x="3321843" y="5954713"/>
                </a:lnTo>
                <a:lnTo>
                  <a:pt x="3338512" y="5930106"/>
                </a:lnTo>
                <a:lnTo>
                  <a:pt x="3356769" y="5904706"/>
                </a:lnTo>
                <a:lnTo>
                  <a:pt x="3373437" y="5880894"/>
                </a:lnTo>
                <a:lnTo>
                  <a:pt x="3389312" y="5855494"/>
                </a:lnTo>
                <a:lnTo>
                  <a:pt x="3404393" y="5830094"/>
                </a:lnTo>
                <a:lnTo>
                  <a:pt x="3418681" y="5805488"/>
                </a:lnTo>
                <a:lnTo>
                  <a:pt x="3432969" y="5780881"/>
                </a:lnTo>
                <a:lnTo>
                  <a:pt x="3446462" y="5755481"/>
                </a:lnTo>
                <a:lnTo>
                  <a:pt x="3470275" y="5705475"/>
                </a:lnTo>
                <a:lnTo>
                  <a:pt x="3491706" y="5654675"/>
                </a:lnTo>
                <a:lnTo>
                  <a:pt x="3510756" y="5604669"/>
                </a:lnTo>
                <a:lnTo>
                  <a:pt x="3528219" y="5553869"/>
                </a:lnTo>
                <a:lnTo>
                  <a:pt x="3542506" y="5503069"/>
                </a:lnTo>
                <a:lnTo>
                  <a:pt x="3555206" y="5451475"/>
                </a:lnTo>
                <a:lnTo>
                  <a:pt x="3565525" y="5400675"/>
                </a:lnTo>
                <a:lnTo>
                  <a:pt x="3573462" y="5349081"/>
                </a:lnTo>
                <a:lnTo>
                  <a:pt x="3580606" y="5298281"/>
                </a:lnTo>
                <a:lnTo>
                  <a:pt x="3586162" y="5246688"/>
                </a:lnTo>
                <a:lnTo>
                  <a:pt x="3589337" y="5195094"/>
                </a:lnTo>
                <a:lnTo>
                  <a:pt x="3590925" y="5142706"/>
                </a:lnTo>
                <a:lnTo>
                  <a:pt x="3590925" y="5091113"/>
                </a:lnTo>
                <a:lnTo>
                  <a:pt x="3590131" y="5039519"/>
                </a:lnTo>
                <a:lnTo>
                  <a:pt x="3587750" y="4986338"/>
                </a:lnTo>
                <a:lnTo>
                  <a:pt x="3584575" y="4933950"/>
                </a:lnTo>
                <a:lnTo>
                  <a:pt x="3580606" y="4881563"/>
                </a:lnTo>
                <a:lnTo>
                  <a:pt x="3575050" y="4828381"/>
                </a:lnTo>
                <a:lnTo>
                  <a:pt x="3568700" y="4775994"/>
                </a:lnTo>
                <a:lnTo>
                  <a:pt x="3561556" y="4722019"/>
                </a:lnTo>
                <a:lnTo>
                  <a:pt x="3546475" y="4614863"/>
                </a:lnTo>
                <a:lnTo>
                  <a:pt x="3529012" y="4507706"/>
                </a:lnTo>
                <a:lnTo>
                  <a:pt x="3510756" y="4398963"/>
                </a:lnTo>
                <a:lnTo>
                  <a:pt x="3494087" y="4298156"/>
                </a:lnTo>
                <a:lnTo>
                  <a:pt x="3476625" y="4194969"/>
                </a:lnTo>
                <a:lnTo>
                  <a:pt x="3461543" y="4090988"/>
                </a:lnTo>
                <a:lnTo>
                  <a:pt x="3455193" y="4039394"/>
                </a:lnTo>
                <a:lnTo>
                  <a:pt x="3448050" y="3987800"/>
                </a:lnTo>
                <a:lnTo>
                  <a:pt x="3443287" y="3936206"/>
                </a:lnTo>
                <a:lnTo>
                  <a:pt x="3437731" y="3884613"/>
                </a:lnTo>
                <a:lnTo>
                  <a:pt x="3433762" y="3833019"/>
                </a:lnTo>
                <a:lnTo>
                  <a:pt x="3430587" y="3781425"/>
                </a:lnTo>
                <a:lnTo>
                  <a:pt x="3429793" y="3729831"/>
                </a:lnTo>
                <a:lnTo>
                  <a:pt x="3429000" y="3678238"/>
                </a:lnTo>
                <a:lnTo>
                  <a:pt x="3429793" y="3626644"/>
                </a:lnTo>
                <a:lnTo>
                  <a:pt x="3430587" y="3575844"/>
                </a:lnTo>
                <a:lnTo>
                  <a:pt x="3436143" y="3513138"/>
                </a:lnTo>
                <a:lnTo>
                  <a:pt x="3442493" y="3452019"/>
                </a:lnTo>
                <a:lnTo>
                  <a:pt x="3450431" y="3393281"/>
                </a:lnTo>
                <a:lnTo>
                  <a:pt x="3459956" y="3336132"/>
                </a:lnTo>
                <a:lnTo>
                  <a:pt x="3472656" y="3278981"/>
                </a:lnTo>
                <a:lnTo>
                  <a:pt x="3485356" y="3225800"/>
                </a:lnTo>
                <a:lnTo>
                  <a:pt x="3501231" y="3172619"/>
                </a:lnTo>
                <a:lnTo>
                  <a:pt x="3517106" y="3121025"/>
                </a:lnTo>
                <a:lnTo>
                  <a:pt x="3534569" y="3071813"/>
                </a:lnTo>
                <a:lnTo>
                  <a:pt x="3553619" y="3022600"/>
                </a:lnTo>
                <a:lnTo>
                  <a:pt x="3573462" y="2976563"/>
                </a:lnTo>
                <a:lnTo>
                  <a:pt x="3594893" y="2930525"/>
                </a:lnTo>
                <a:lnTo>
                  <a:pt x="3616325" y="2886869"/>
                </a:lnTo>
                <a:lnTo>
                  <a:pt x="3639343" y="2844800"/>
                </a:lnTo>
                <a:lnTo>
                  <a:pt x="3663156" y="2804319"/>
                </a:lnTo>
                <a:lnTo>
                  <a:pt x="3686969" y="2764631"/>
                </a:lnTo>
                <a:lnTo>
                  <a:pt x="3712369" y="2727325"/>
                </a:lnTo>
                <a:lnTo>
                  <a:pt x="3737769" y="2690813"/>
                </a:lnTo>
                <a:lnTo>
                  <a:pt x="3763962" y="2655094"/>
                </a:lnTo>
                <a:lnTo>
                  <a:pt x="3789362" y="2621756"/>
                </a:lnTo>
                <a:lnTo>
                  <a:pt x="3815556" y="2589213"/>
                </a:lnTo>
                <a:lnTo>
                  <a:pt x="3841750" y="2559050"/>
                </a:lnTo>
                <a:lnTo>
                  <a:pt x="3868737" y="2529681"/>
                </a:lnTo>
                <a:lnTo>
                  <a:pt x="3894931" y="2501106"/>
                </a:lnTo>
                <a:lnTo>
                  <a:pt x="3921125" y="2474913"/>
                </a:lnTo>
                <a:lnTo>
                  <a:pt x="3947319" y="2449513"/>
                </a:lnTo>
                <a:lnTo>
                  <a:pt x="3972719" y="2426494"/>
                </a:lnTo>
                <a:lnTo>
                  <a:pt x="3997325" y="2403475"/>
                </a:lnTo>
                <a:lnTo>
                  <a:pt x="4045743" y="2362994"/>
                </a:lnTo>
                <a:lnTo>
                  <a:pt x="4090193" y="2326481"/>
                </a:lnTo>
                <a:lnTo>
                  <a:pt x="4083050" y="2297906"/>
                </a:lnTo>
                <a:lnTo>
                  <a:pt x="4076700" y="2268538"/>
                </a:lnTo>
                <a:lnTo>
                  <a:pt x="4071937" y="2239169"/>
                </a:lnTo>
                <a:lnTo>
                  <a:pt x="4067175" y="2209800"/>
                </a:lnTo>
                <a:lnTo>
                  <a:pt x="4064000" y="2179638"/>
                </a:lnTo>
                <a:lnTo>
                  <a:pt x="4060825" y="2148681"/>
                </a:lnTo>
                <a:lnTo>
                  <a:pt x="4058443" y="2118519"/>
                </a:lnTo>
                <a:lnTo>
                  <a:pt x="4058443" y="2087563"/>
                </a:lnTo>
                <a:lnTo>
                  <a:pt x="4058443" y="2062956"/>
                </a:lnTo>
                <a:lnTo>
                  <a:pt x="4060031" y="2038350"/>
                </a:lnTo>
                <a:lnTo>
                  <a:pt x="4061619" y="2014538"/>
                </a:lnTo>
                <a:lnTo>
                  <a:pt x="4064000" y="1990725"/>
                </a:lnTo>
                <a:lnTo>
                  <a:pt x="4070350" y="1943100"/>
                </a:lnTo>
                <a:lnTo>
                  <a:pt x="4078287" y="1897063"/>
                </a:lnTo>
                <a:lnTo>
                  <a:pt x="4087812" y="1851025"/>
                </a:lnTo>
                <a:lnTo>
                  <a:pt x="4101306" y="1805781"/>
                </a:lnTo>
                <a:lnTo>
                  <a:pt x="4116387" y="1762125"/>
                </a:lnTo>
                <a:lnTo>
                  <a:pt x="4133056" y="1719263"/>
                </a:lnTo>
                <a:lnTo>
                  <a:pt x="4152106" y="1677194"/>
                </a:lnTo>
                <a:lnTo>
                  <a:pt x="4173537" y="1636713"/>
                </a:lnTo>
                <a:lnTo>
                  <a:pt x="4195762" y="1597025"/>
                </a:lnTo>
                <a:lnTo>
                  <a:pt x="4219575" y="1558925"/>
                </a:lnTo>
                <a:lnTo>
                  <a:pt x="4247356" y="1520825"/>
                </a:lnTo>
                <a:lnTo>
                  <a:pt x="4274343" y="1485900"/>
                </a:lnTo>
                <a:lnTo>
                  <a:pt x="4305299" y="1450975"/>
                </a:lnTo>
                <a:lnTo>
                  <a:pt x="4336256" y="1417638"/>
                </a:lnTo>
                <a:lnTo>
                  <a:pt x="4368799" y="1386681"/>
                </a:lnTo>
                <a:lnTo>
                  <a:pt x="4402931" y="1357313"/>
                </a:lnTo>
                <a:lnTo>
                  <a:pt x="4438649" y="1328738"/>
                </a:lnTo>
                <a:lnTo>
                  <a:pt x="4475956" y="1302544"/>
                </a:lnTo>
                <a:lnTo>
                  <a:pt x="4514849" y="1277938"/>
                </a:lnTo>
                <a:lnTo>
                  <a:pt x="4553743" y="1254919"/>
                </a:lnTo>
                <a:lnTo>
                  <a:pt x="4594225" y="1234281"/>
                </a:lnTo>
                <a:lnTo>
                  <a:pt x="4637087" y="1215231"/>
                </a:lnTo>
                <a:lnTo>
                  <a:pt x="4679949" y="1197769"/>
                </a:lnTo>
                <a:lnTo>
                  <a:pt x="4724399" y="1183481"/>
                </a:lnTo>
                <a:lnTo>
                  <a:pt x="4768849" y="1170781"/>
                </a:lnTo>
                <a:lnTo>
                  <a:pt x="4814093" y="1160463"/>
                </a:lnTo>
                <a:lnTo>
                  <a:pt x="4860925" y="1151731"/>
                </a:lnTo>
                <a:lnTo>
                  <a:pt x="4908549" y="1145381"/>
                </a:lnTo>
                <a:lnTo>
                  <a:pt x="4933156" y="1143000"/>
                </a:lnTo>
                <a:lnTo>
                  <a:pt x="4956175" y="1142206"/>
                </a:lnTo>
                <a:lnTo>
                  <a:pt x="4979987" y="1141413"/>
                </a:lnTo>
                <a:lnTo>
                  <a:pt x="5005387" y="1141413"/>
                </a:lnTo>
                <a:lnTo>
                  <a:pt x="5029993" y="1141413"/>
                </a:lnTo>
                <a:lnTo>
                  <a:pt x="5054599" y="1142206"/>
                </a:lnTo>
                <a:lnTo>
                  <a:pt x="5077619" y="1143000"/>
                </a:lnTo>
                <a:lnTo>
                  <a:pt x="5102225" y="1145381"/>
                </a:lnTo>
                <a:lnTo>
                  <a:pt x="5149849" y="1151731"/>
                </a:lnTo>
                <a:lnTo>
                  <a:pt x="5195887" y="1160463"/>
                </a:lnTo>
                <a:lnTo>
                  <a:pt x="5241925" y="1170781"/>
                </a:lnTo>
                <a:lnTo>
                  <a:pt x="5286375" y="1183481"/>
                </a:lnTo>
                <a:lnTo>
                  <a:pt x="5330825" y="1197769"/>
                </a:lnTo>
                <a:lnTo>
                  <a:pt x="5373687" y="1215231"/>
                </a:lnTo>
                <a:lnTo>
                  <a:pt x="5415756" y="1234281"/>
                </a:lnTo>
                <a:lnTo>
                  <a:pt x="5456237" y="1254919"/>
                </a:lnTo>
                <a:lnTo>
                  <a:pt x="5495925" y="1277938"/>
                </a:lnTo>
                <a:lnTo>
                  <a:pt x="5534025" y="1302544"/>
                </a:lnTo>
                <a:lnTo>
                  <a:pt x="5572125" y="1328738"/>
                </a:lnTo>
                <a:lnTo>
                  <a:pt x="5607049" y="1357313"/>
                </a:lnTo>
                <a:lnTo>
                  <a:pt x="5641975" y="1386681"/>
                </a:lnTo>
                <a:lnTo>
                  <a:pt x="5673725" y="1417638"/>
                </a:lnTo>
                <a:lnTo>
                  <a:pt x="5705475" y="1450975"/>
                </a:lnTo>
                <a:lnTo>
                  <a:pt x="5735637" y="1485900"/>
                </a:lnTo>
                <a:lnTo>
                  <a:pt x="5764212" y="1520825"/>
                </a:lnTo>
                <a:lnTo>
                  <a:pt x="5790406" y="1558925"/>
                </a:lnTo>
                <a:lnTo>
                  <a:pt x="5815012" y="1597025"/>
                </a:lnTo>
                <a:lnTo>
                  <a:pt x="5837237" y="1636713"/>
                </a:lnTo>
                <a:lnTo>
                  <a:pt x="5858669" y="1677194"/>
                </a:lnTo>
                <a:lnTo>
                  <a:pt x="5877719" y="1719263"/>
                </a:lnTo>
                <a:lnTo>
                  <a:pt x="5895181" y="1762125"/>
                </a:lnTo>
                <a:lnTo>
                  <a:pt x="5908675" y="1805781"/>
                </a:lnTo>
                <a:lnTo>
                  <a:pt x="5922169" y="1851025"/>
                </a:lnTo>
                <a:lnTo>
                  <a:pt x="5932487" y="1897063"/>
                </a:lnTo>
                <a:lnTo>
                  <a:pt x="5940425" y="1943100"/>
                </a:lnTo>
                <a:lnTo>
                  <a:pt x="5946775" y="1990725"/>
                </a:lnTo>
                <a:lnTo>
                  <a:pt x="5949156" y="2014538"/>
                </a:lnTo>
                <a:lnTo>
                  <a:pt x="5950743" y="2038350"/>
                </a:lnTo>
                <a:lnTo>
                  <a:pt x="5951537" y="2062956"/>
                </a:lnTo>
                <a:lnTo>
                  <a:pt x="5951537" y="2087563"/>
                </a:lnTo>
                <a:lnTo>
                  <a:pt x="5951537" y="2112169"/>
                </a:lnTo>
                <a:lnTo>
                  <a:pt x="5950743" y="2135981"/>
                </a:lnTo>
                <a:lnTo>
                  <a:pt x="5949156" y="2159794"/>
                </a:lnTo>
                <a:lnTo>
                  <a:pt x="5946775" y="2184400"/>
                </a:lnTo>
                <a:lnTo>
                  <a:pt x="5940425" y="2232025"/>
                </a:lnTo>
                <a:lnTo>
                  <a:pt x="5932487" y="2278857"/>
                </a:lnTo>
                <a:lnTo>
                  <a:pt x="5922169" y="2324100"/>
                </a:lnTo>
                <a:lnTo>
                  <a:pt x="5908675" y="2368550"/>
                </a:lnTo>
                <a:lnTo>
                  <a:pt x="5895181" y="2413000"/>
                </a:lnTo>
                <a:lnTo>
                  <a:pt x="5877719" y="2455863"/>
                </a:lnTo>
                <a:lnTo>
                  <a:pt x="5858669" y="2498725"/>
                </a:lnTo>
                <a:lnTo>
                  <a:pt x="5837237" y="2539206"/>
                </a:lnTo>
                <a:lnTo>
                  <a:pt x="5815012" y="2578100"/>
                </a:lnTo>
                <a:lnTo>
                  <a:pt x="5790406" y="2616994"/>
                </a:lnTo>
                <a:lnTo>
                  <a:pt x="5764212" y="2654300"/>
                </a:lnTo>
                <a:lnTo>
                  <a:pt x="5735637" y="2690019"/>
                </a:lnTo>
                <a:lnTo>
                  <a:pt x="5705475" y="2724150"/>
                </a:lnTo>
                <a:lnTo>
                  <a:pt x="5673725" y="2756694"/>
                </a:lnTo>
                <a:lnTo>
                  <a:pt x="5641975" y="2787650"/>
                </a:lnTo>
                <a:lnTo>
                  <a:pt x="5607049" y="2818606"/>
                </a:lnTo>
                <a:lnTo>
                  <a:pt x="5572125" y="2845594"/>
                </a:lnTo>
                <a:lnTo>
                  <a:pt x="5534025" y="2871788"/>
                </a:lnTo>
                <a:lnTo>
                  <a:pt x="5495925" y="2897188"/>
                </a:lnTo>
                <a:lnTo>
                  <a:pt x="5456237" y="2919413"/>
                </a:lnTo>
                <a:lnTo>
                  <a:pt x="5415756" y="2940844"/>
                </a:lnTo>
                <a:lnTo>
                  <a:pt x="5373687" y="2959894"/>
                </a:lnTo>
                <a:lnTo>
                  <a:pt x="5330825" y="2976563"/>
                </a:lnTo>
                <a:lnTo>
                  <a:pt x="5286375" y="2991644"/>
                </a:lnTo>
                <a:lnTo>
                  <a:pt x="5241925" y="3004344"/>
                </a:lnTo>
                <a:lnTo>
                  <a:pt x="5195887" y="3014663"/>
                </a:lnTo>
                <a:lnTo>
                  <a:pt x="5149849" y="3022600"/>
                </a:lnTo>
                <a:lnTo>
                  <a:pt x="5102225" y="3028950"/>
                </a:lnTo>
                <a:lnTo>
                  <a:pt x="5077619" y="3031331"/>
                </a:lnTo>
                <a:lnTo>
                  <a:pt x="5054599" y="3032919"/>
                </a:lnTo>
                <a:lnTo>
                  <a:pt x="5029993" y="3033713"/>
                </a:lnTo>
                <a:lnTo>
                  <a:pt x="5005387" y="3033713"/>
                </a:lnTo>
                <a:lnTo>
                  <a:pt x="4956969" y="3032919"/>
                </a:lnTo>
                <a:lnTo>
                  <a:pt x="4910137" y="3028950"/>
                </a:lnTo>
                <a:lnTo>
                  <a:pt x="4864099" y="3024188"/>
                </a:lnTo>
                <a:lnTo>
                  <a:pt x="4817269" y="3015457"/>
                </a:lnTo>
                <a:lnTo>
                  <a:pt x="4772819" y="3005931"/>
                </a:lnTo>
                <a:lnTo>
                  <a:pt x="4728369" y="2992438"/>
                </a:lnTo>
                <a:lnTo>
                  <a:pt x="4684712" y="2978150"/>
                </a:lnTo>
                <a:lnTo>
                  <a:pt x="4641849" y="2962275"/>
                </a:lnTo>
                <a:lnTo>
                  <a:pt x="4601369" y="2944019"/>
                </a:lnTo>
                <a:lnTo>
                  <a:pt x="4560887" y="2923381"/>
                </a:lnTo>
                <a:lnTo>
                  <a:pt x="4521993" y="2901157"/>
                </a:lnTo>
                <a:lnTo>
                  <a:pt x="4483893" y="2877344"/>
                </a:lnTo>
                <a:lnTo>
                  <a:pt x="4446587" y="2851944"/>
                </a:lnTo>
                <a:lnTo>
                  <a:pt x="4410869" y="2824163"/>
                </a:lnTo>
                <a:lnTo>
                  <a:pt x="4377531" y="2794794"/>
                </a:lnTo>
                <a:lnTo>
                  <a:pt x="4344193" y="2764631"/>
                </a:lnTo>
                <a:lnTo>
                  <a:pt x="4314031" y="2791619"/>
                </a:lnTo>
                <a:lnTo>
                  <a:pt x="4282281" y="2822575"/>
                </a:lnTo>
                <a:lnTo>
                  <a:pt x="4250531" y="2855913"/>
                </a:lnTo>
                <a:lnTo>
                  <a:pt x="4217193" y="2892425"/>
                </a:lnTo>
                <a:lnTo>
                  <a:pt x="4183062" y="2932113"/>
                </a:lnTo>
                <a:lnTo>
                  <a:pt x="4167187" y="2952750"/>
                </a:lnTo>
                <a:lnTo>
                  <a:pt x="4151312" y="2974975"/>
                </a:lnTo>
                <a:lnTo>
                  <a:pt x="4134643" y="2998788"/>
                </a:lnTo>
                <a:lnTo>
                  <a:pt x="4118769" y="3021807"/>
                </a:lnTo>
                <a:lnTo>
                  <a:pt x="4103687" y="3046413"/>
                </a:lnTo>
                <a:lnTo>
                  <a:pt x="4087812" y="3072606"/>
                </a:lnTo>
                <a:lnTo>
                  <a:pt x="4072731" y="3098800"/>
                </a:lnTo>
                <a:lnTo>
                  <a:pt x="4058443" y="3124994"/>
                </a:lnTo>
                <a:lnTo>
                  <a:pt x="4044950" y="3153569"/>
                </a:lnTo>
                <a:lnTo>
                  <a:pt x="4031456" y="3182938"/>
                </a:lnTo>
                <a:lnTo>
                  <a:pt x="4017962" y="3212307"/>
                </a:lnTo>
                <a:lnTo>
                  <a:pt x="4006056" y="3244056"/>
                </a:lnTo>
                <a:lnTo>
                  <a:pt x="3994943" y="3275013"/>
                </a:lnTo>
                <a:lnTo>
                  <a:pt x="3984625" y="3307556"/>
                </a:lnTo>
                <a:lnTo>
                  <a:pt x="3975100" y="3340894"/>
                </a:lnTo>
                <a:lnTo>
                  <a:pt x="3965575" y="3375025"/>
                </a:lnTo>
                <a:lnTo>
                  <a:pt x="3957637" y="3410744"/>
                </a:lnTo>
                <a:lnTo>
                  <a:pt x="3950493" y="3447256"/>
                </a:lnTo>
                <a:lnTo>
                  <a:pt x="3944143" y="3484563"/>
                </a:lnTo>
                <a:lnTo>
                  <a:pt x="3939381" y="3521869"/>
                </a:lnTo>
                <a:lnTo>
                  <a:pt x="3935412" y="3561556"/>
                </a:lnTo>
                <a:lnTo>
                  <a:pt x="3932237" y="3601244"/>
                </a:lnTo>
                <a:lnTo>
                  <a:pt x="3931443" y="3642519"/>
                </a:lnTo>
                <a:lnTo>
                  <a:pt x="3931443" y="3684588"/>
                </a:lnTo>
                <a:lnTo>
                  <a:pt x="3931443" y="3726656"/>
                </a:lnTo>
                <a:lnTo>
                  <a:pt x="3933031" y="3769519"/>
                </a:lnTo>
                <a:lnTo>
                  <a:pt x="3936206" y="3811588"/>
                </a:lnTo>
                <a:lnTo>
                  <a:pt x="3939381" y="3856038"/>
                </a:lnTo>
                <a:lnTo>
                  <a:pt x="3943350" y="3899694"/>
                </a:lnTo>
                <a:lnTo>
                  <a:pt x="3948112" y="3944144"/>
                </a:lnTo>
                <a:lnTo>
                  <a:pt x="3960812" y="4034631"/>
                </a:lnTo>
                <a:lnTo>
                  <a:pt x="3975100" y="4126706"/>
                </a:lnTo>
                <a:lnTo>
                  <a:pt x="3990181" y="4219575"/>
                </a:lnTo>
                <a:lnTo>
                  <a:pt x="4006056" y="4314825"/>
                </a:lnTo>
                <a:lnTo>
                  <a:pt x="4025106" y="4430713"/>
                </a:lnTo>
                <a:lnTo>
                  <a:pt x="4044950" y="4548981"/>
                </a:lnTo>
                <a:lnTo>
                  <a:pt x="4052887" y="4610100"/>
                </a:lnTo>
                <a:lnTo>
                  <a:pt x="4061619" y="4671219"/>
                </a:lnTo>
                <a:lnTo>
                  <a:pt x="4068762" y="4733131"/>
                </a:lnTo>
                <a:lnTo>
                  <a:pt x="4075906" y="4795044"/>
                </a:lnTo>
                <a:lnTo>
                  <a:pt x="4082256" y="4857750"/>
                </a:lnTo>
                <a:lnTo>
                  <a:pt x="4086225" y="4922044"/>
                </a:lnTo>
                <a:lnTo>
                  <a:pt x="4090193" y="4986338"/>
                </a:lnTo>
                <a:lnTo>
                  <a:pt x="4092575" y="5050631"/>
                </a:lnTo>
                <a:lnTo>
                  <a:pt x="4092575" y="5114925"/>
                </a:lnTo>
                <a:lnTo>
                  <a:pt x="4090987" y="5180806"/>
                </a:lnTo>
                <a:lnTo>
                  <a:pt x="4087812" y="5246688"/>
                </a:lnTo>
                <a:lnTo>
                  <a:pt x="4083050" y="5312569"/>
                </a:lnTo>
                <a:lnTo>
                  <a:pt x="4075906" y="5379244"/>
                </a:lnTo>
                <a:lnTo>
                  <a:pt x="4067175" y="5445125"/>
                </a:lnTo>
                <a:lnTo>
                  <a:pt x="4054475" y="5511800"/>
                </a:lnTo>
                <a:lnTo>
                  <a:pt x="4047331" y="5546725"/>
                </a:lnTo>
                <a:lnTo>
                  <a:pt x="4040981" y="5580063"/>
                </a:lnTo>
                <a:lnTo>
                  <a:pt x="4032250" y="5613400"/>
                </a:lnTo>
                <a:lnTo>
                  <a:pt x="4023519" y="5646738"/>
                </a:lnTo>
                <a:lnTo>
                  <a:pt x="4013200" y="5680075"/>
                </a:lnTo>
                <a:lnTo>
                  <a:pt x="4002881" y="5713413"/>
                </a:lnTo>
                <a:lnTo>
                  <a:pt x="3991769" y="5748338"/>
                </a:lnTo>
                <a:lnTo>
                  <a:pt x="3980656" y="5781675"/>
                </a:lnTo>
                <a:lnTo>
                  <a:pt x="3967956" y="5815013"/>
                </a:lnTo>
                <a:lnTo>
                  <a:pt x="3954462" y="5848350"/>
                </a:lnTo>
                <a:lnTo>
                  <a:pt x="3940175" y="5882481"/>
                </a:lnTo>
                <a:lnTo>
                  <a:pt x="3925093" y="5915819"/>
                </a:lnTo>
                <a:lnTo>
                  <a:pt x="3910012" y="5949950"/>
                </a:lnTo>
                <a:lnTo>
                  <a:pt x="3892550" y="5983288"/>
                </a:lnTo>
                <a:lnTo>
                  <a:pt x="3875881" y="6017419"/>
                </a:lnTo>
                <a:lnTo>
                  <a:pt x="3857625" y="6050756"/>
                </a:lnTo>
                <a:lnTo>
                  <a:pt x="3836987" y="6084094"/>
                </a:lnTo>
                <a:lnTo>
                  <a:pt x="3817143" y="6117431"/>
                </a:lnTo>
                <a:lnTo>
                  <a:pt x="3795712" y="6150769"/>
                </a:lnTo>
                <a:lnTo>
                  <a:pt x="3773487" y="6184900"/>
                </a:lnTo>
                <a:lnTo>
                  <a:pt x="3749675" y="6218238"/>
                </a:lnTo>
                <a:lnTo>
                  <a:pt x="3725862" y="6251575"/>
                </a:lnTo>
                <a:lnTo>
                  <a:pt x="3700462" y="6284913"/>
                </a:lnTo>
                <a:lnTo>
                  <a:pt x="3674269" y="6318250"/>
                </a:lnTo>
                <a:lnTo>
                  <a:pt x="3646487" y="6351588"/>
                </a:lnTo>
                <a:lnTo>
                  <a:pt x="3618706" y="6384925"/>
                </a:lnTo>
                <a:lnTo>
                  <a:pt x="3593306" y="6413500"/>
                </a:lnTo>
                <a:lnTo>
                  <a:pt x="3566319" y="6440488"/>
                </a:lnTo>
                <a:lnTo>
                  <a:pt x="3539331" y="6467475"/>
                </a:lnTo>
                <a:lnTo>
                  <a:pt x="3512343" y="6493669"/>
                </a:lnTo>
                <a:lnTo>
                  <a:pt x="3483769" y="6517481"/>
                </a:lnTo>
                <a:lnTo>
                  <a:pt x="3454400" y="6542088"/>
                </a:lnTo>
                <a:lnTo>
                  <a:pt x="3424237" y="6565106"/>
                </a:lnTo>
                <a:lnTo>
                  <a:pt x="3393281" y="6587331"/>
                </a:lnTo>
                <a:lnTo>
                  <a:pt x="3363119" y="6609556"/>
                </a:lnTo>
                <a:lnTo>
                  <a:pt x="3330575" y="6630194"/>
                </a:lnTo>
                <a:lnTo>
                  <a:pt x="3298031" y="6650038"/>
                </a:lnTo>
                <a:lnTo>
                  <a:pt x="3266281" y="6669881"/>
                </a:lnTo>
                <a:lnTo>
                  <a:pt x="3232150" y="6688138"/>
                </a:lnTo>
                <a:lnTo>
                  <a:pt x="3198812" y="6704806"/>
                </a:lnTo>
                <a:lnTo>
                  <a:pt x="3164681" y="6721475"/>
                </a:lnTo>
                <a:lnTo>
                  <a:pt x="3128962" y="6736556"/>
                </a:lnTo>
                <a:lnTo>
                  <a:pt x="3094037" y="6750844"/>
                </a:lnTo>
                <a:lnTo>
                  <a:pt x="3058319" y="6765131"/>
                </a:lnTo>
                <a:lnTo>
                  <a:pt x="3021806" y="6777038"/>
                </a:lnTo>
                <a:lnTo>
                  <a:pt x="2985293" y="6788944"/>
                </a:lnTo>
                <a:lnTo>
                  <a:pt x="2947987" y="6800056"/>
                </a:lnTo>
                <a:lnTo>
                  <a:pt x="2910681" y="6810375"/>
                </a:lnTo>
                <a:lnTo>
                  <a:pt x="2873375" y="6819900"/>
                </a:lnTo>
                <a:lnTo>
                  <a:pt x="2834481" y="6827838"/>
                </a:lnTo>
                <a:lnTo>
                  <a:pt x="2797175" y="6834981"/>
                </a:lnTo>
                <a:lnTo>
                  <a:pt x="2757487" y="6840538"/>
                </a:lnTo>
                <a:lnTo>
                  <a:pt x="2719387" y="6846094"/>
                </a:lnTo>
                <a:lnTo>
                  <a:pt x="2679700" y="6850856"/>
                </a:lnTo>
                <a:lnTo>
                  <a:pt x="2640012" y="6854031"/>
                </a:lnTo>
                <a:lnTo>
                  <a:pt x="2600325" y="6855619"/>
                </a:lnTo>
                <a:lnTo>
                  <a:pt x="2561431" y="6858000"/>
                </a:lnTo>
                <a:lnTo>
                  <a:pt x="2521743" y="6858000"/>
                </a:lnTo>
                <a:lnTo>
                  <a:pt x="2462212" y="6857206"/>
                </a:lnTo>
                <a:lnTo>
                  <a:pt x="2401887" y="6854031"/>
                </a:lnTo>
                <a:lnTo>
                  <a:pt x="2343150" y="6849269"/>
                </a:lnTo>
                <a:lnTo>
                  <a:pt x="2282825" y="6840538"/>
                </a:lnTo>
                <a:lnTo>
                  <a:pt x="2222500" y="6831806"/>
                </a:lnTo>
                <a:lnTo>
                  <a:pt x="2162969" y="6819900"/>
                </a:lnTo>
                <a:lnTo>
                  <a:pt x="2103437" y="6805613"/>
                </a:lnTo>
                <a:lnTo>
                  <a:pt x="2043906" y="6788150"/>
                </a:lnTo>
                <a:lnTo>
                  <a:pt x="1993900" y="6773069"/>
                </a:lnTo>
                <a:lnTo>
                  <a:pt x="1945481" y="6755606"/>
                </a:lnTo>
                <a:lnTo>
                  <a:pt x="1897062" y="6737350"/>
                </a:lnTo>
                <a:lnTo>
                  <a:pt x="1850231" y="6718300"/>
                </a:lnTo>
                <a:lnTo>
                  <a:pt x="1804987" y="6696869"/>
                </a:lnTo>
                <a:lnTo>
                  <a:pt x="1758950" y="6675438"/>
                </a:lnTo>
                <a:lnTo>
                  <a:pt x="1715293" y="6652419"/>
                </a:lnTo>
                <a:lnTo>
                  <a:pt x="1673225" y="6627019"/>
                </a:lnTo>
                <a:lnTo>
                  <a:pt x="1631156" y="6601619"/>
                </a:lnTo>
                <a:lnTo>
                  <a:pt x="1590675" y="6575425"/>
                </a:lnTo>
                <a:lnTo>
                  <a:pt x="1552575" y="6546850"/>
                </a:lnTo>
                <a:lnTo>
                  <a:pt x="1513681" y="6519069"/>
                </a:lnTo>
                <a:lnTo>
                  <a:pt x="1477168" y="6488113"/>
                </a:lnTo>
                <a:lnTo>
                  <a:pt x="1442243" y="6457156"/>
                </a:lnTo>
                <a:lnTo>
                  <a:pt x="1408906" y="6425406"/>
                </a:lnTo>
                <a:lnTo>
                  <a:pt x="1376362" y="6392069"/>
                </a:lnTo>
                <a:lnTo>
                  <a:pt x="1344612" y="6358731"/>
                </a:lnTo>
                <a:lnTo>
                  <a:pt x="1314450" y="6324600"/>
                </a:lnTo>
                <a:lnTo>
                  <a:pt x="1285875" y="6288088"/>
                </a:lnTo>
                <a:lnTo>
                  <a:pt x="1259681" y="6251575"/>
                </a:lnTo>
                <a:lnTo>
                  <a:pt x="1234281" y="6215063"/>
                </a:lnTo>
                <a:lnTo>
                  <a:pt x="1210468" y="6176169"/>
                </a:lnTo>
                <a:lnTo>
                  <a:pt x="1188243" y="6138069"/>
                </a:lnTo>
                <a:lnTo>
                  <a:pt x="1166812" y="6098381"/>
                </a:lnTo>
                <a:lnTo>
                  <a:pt x="1147762" y="6057900"/>
                </a:lnTo>
                <a:lnTo>
                  <a:pt x="1130300" y="6016625"/>
                </a:lnTo>
                <a:lnTo>
                  <a:pt x="1113631" y="5974556"/>
                </a:lnTo>
                <a:lnTo>
                  <a:pt x="1100137" y="5933281"/>
                </a:lnTo>
                <a:lnTo>
                  <a:pt x="1086643" y="5889625"/>
                </a:lnTo>
                <a:lnTo>
                  <a:pt x="1076325" y="5845969"/>
                </a:lnTo>
                <a:lnTo>
                  <a:pt x="1066006" y="5803106"/>
                </a:lnTo>
                <a:lnTo>
                  <a:pt x="1059656" y="5757863"/>
                </a:lnTo>
                <a:lnTo>
                  <a:pt x="1050925" y="5699125"/>
                </a:lnTo>
                <a:lnTo>
                  <a:pt x="1046162" y="5641975"/>
                </a:lnTo>
                <a:lnTo>
                  <a:pt x="1042193" y="5586413"/>
                </a:lnTo>
                <a:lnTo>
                  <a:pt x="1039018" y="5532438"/>
                </a:lnTo>
                <a:lnTo>
                  <a:pt x="1039018" y="5478463"/>
                </a:lnTo>
                <a:lnTo>
                  <a:pt x="1039812" y="5428456"/>
                </a:lnTo>
                <a:lnTo>
                  <a:pt x="1042193" y="5377656"/>
                </a:lnTo>
                <a:lnTo>
                  <a:pt x="1046162" y="5328444"/>
                </a:lnTo>
                <a:lnTo>
                  <a:pt x="1052512" y="5282406"/>
                </a:lnTo>
                <a:lnTo>
                  <a:pt x="1058068" y="5235575"/>
                </a:lnTo>
                <a:lnTo>
                  <a:pt x="1066006" y="5191125"/>
                </a:lnTo>
                <a:lnTo>
                  <a:pt x="1075531" y="5147469"/>
                </a:lnTo>
                <a:lnTo>
                  <a:pt x="1085850" y="5105400"/>
                </a:lnTo>
                <a:lnTo>
                  <a:pt x="1097756" y="5064125"/>
                </a:lnTo>
                <a:lnTo>
                  <a:pt x="1109662" y="5023644"/>
                </a:lnTo>
                <a:lnTo>
                  <a:pt x="1123156" y="4985544"/>
                </a:lnTo>
                <a:lnTo>
                  <a:pt x="1137443" y="4946650"/>
                </a:lnTo>
                <a:lnTo>
                  <a:pt x="1151731" y="4910931"/>
                </a:lnTo>
                <a:lnTo>
                  <a:pt x="1167606" y="4874419"/>
                </a:lnTo>
                <a:lnTo>
                  <a:pt x="1183481" y="4838700"/>
                </a:lnTo>
                <a:lnTo>
                  <a:pt x="1200150" y="4805363"/>
                </a:lnTo>
                <a:lnTo>
                  <a:pt x="1217612" y="4772025"/>
                </a:lnTo>
                <a:lnTo>
                  <a:pt x="1235868" y="4738688"/>
                </a:lnTo>
                <a:lnTo>
                  <a:pt x="1252537" y="4706938"/>
                </a:lnTo>
                <a:lnTo>
                  <a:pt x="1289843" y="4645025"/>
                </a:lnTo>
                <a:lnTo>
                  <a:pt x="1326356" y="4586288"/>
                </a:lnTo>
                <a:lnTo>
                  <a:pt x="1364456" y="4529931"/>
                </a:lnTo>
                <a:lnTo>
                  <a:pt x="1401762" y="4475163"/>
                </a:lnTo>
                <a:lnTo>
                  <a:pt x="1453356" y="4395788"/>
                </a:lnTo>
                <a:lnTo>
                  <a:pt x="1478756" y="4358481"/>
                </a:lnTo>
                <a:lnTo>
                  <a:pt x="1501775" y="4320381"/>
                </a:lnTo>
                <a:lnTo>
                  <a:pt x="1524000" y="4283869"/>
                </a:lnTo>
                <a:lnTo>
                  <a:pt x="1544637" y="4246563"/>
                </a:lnTo>
                <a:lnTo>
                  <a:pt x="1563687" y="4208463"/>
                </a:lnTo>
                <a:lnTo>
                  <a:pt x="1581150" y="4170363"/>
                </a:lnTo>
                <a:lnTo>
                  <a:pt x="1597025" y="4131469"/>
                </a:lnTo>
                <a:lnTo>
                  <a:pt x="1611312" y="4092575"/>
                </a:lnTo>
                <a:lnTo>
                  <a:pt x="1622425" y="4052888"/>
                </a:lnTo>
                <a:lnTo>
                  <a:pt x="1627187" y="4031456"/>
                </a:lnTo>
                <a:lnTo>
                  <a:pt x="1632743" y="4011613"/>
                </a:lnTo>
                <a:lnTo>
                  <a:pt x="1636712" y="3990181"/>
                </a:lnTo>
                <a:lnTo>
                  <a:pt x="1639887" y="3967956"/>
                </a:lnTo>
                <a:lnTo>
                  <a:pt x="1642268" y="3945731"/>
                </a:lnTo>
                <a:lnTo>
                  <a:pt x="1644650" y="3923506"/>
                </a:lnTo>
                <a:lnTo>
                  <a:pt x="1646237" y="3899694"/>
                </a:lnTo>
                <a:lnTo>
                  <a:pt x="1647825" y="3876675"/>
                </a:lnTo>
                <a:lnTo>
                  <a:pt x="1647825" y="3853656"/>
                </a:lnTo>
                <a:lnTo>
                  <a:pt x="1647825" y="3828256"/>
                </a:lnTo>
                <a:lnTo>
                  <a:pt x="1605756" y="3824288"/>
                </a:lnTo>
                <a:lnTo>
                  <a:pt x="1565275" y="3818731"/>
                </a:lnTo>
                <a:lnTo>
                  <a:pt x="1524793" y="3813969"/>
                </a:lnTo>
                <a:lnTo>
                  <a:pt x="1485900" y="3806825"/>
                </a:lnTo>
                <a:lnTo>
                  <a:pt x="1446212" y="3799681"/>
                </a:lnTo>
                <a:lnTo>
                  <a:pt x="1407318" y="3792538"/>
                </a:lnTo>
                <a:lnTo>
                  <a:pt x="1369218" y="3783806"/>
                </a:lnTo>
                <a:lnTo>
                  <a:pt x="1330325" y="3774281"/>
                </a:lnTo>
                <a:lnTo>
                  <a:pt x="1293018" y="3763963"/>
                </a:lnTo>
                <a:lnTo>
                  <a:pt x="1255712" y="3752850"/>
                </a:lnTo>
                <a:lnTo>
                  <a:pt x="1219200" y="3741738"/>
                </a:lnTo>
                <a:lnTo>
                  <a:pt x="1182687" y="3729831"/>
                </a:lnTo>
                <a:lnTo>
                  <a:pt x="1147762" y="3716338"/>
                </a:lnTo>
                <a:lnTo>
                  <a:pt x="1112043" y="3703638"/>
                </a:lnTo>
                <a:lnTo>
                  <a:pt x="1077118" y="3689350"/>
                </a:lnTo>
                <a:lnTo>
                  <a:pt x="1042987" y="3674269"/>
                </a:lnTo>
                <a:lnTo>
                  <a:pt x="1009650" y="3657600"/>
                </a:lnTo>
                <a:lnTo>
                  <a:pt x="976312" y="3641725"/>
                </a:lnTo>
                <a:lnTo>
                  <a:pt x="943768" y="3624263"/>
                </a:lnTo>
                <a:lnTo>
                  <a:pt x="911225" y="3606006"/>
                </a:lnTo>
                <a:lnTo>
                  <a:pt x="878681" y="3587750"/>
                </a:lnTo>
                <a:lnTo>
                  <a:pt x="847725" y="3567906"/>
                </a:lnTo>
                <a:lnTo>
                  <a:pt x="817562" y="3547269"/>
                </a:lnTo>
                <a:lnTo>
                  <a:pt x="786606" y="3527425"/>
                </a:lnTo>
                <a:lnTo>
                  <a:pt x="756443" y="3505994"/>
                </a:lnTo>
                <a:lnTo>
                  <a:pt x="727075" y="3483769"/>
                </a:lnTo>
                <a:lnTo>
                  <a:pt x="697706" y="3460750"/>
                </a:lnTo>
                <a:lnTo>
                  <a:pt x="669131" y="3436144"/>
                </a:lnTo>
                <a:lnTo>
                  <a:pt x="642143" y="3411538"/>
                </a:lnTo>
                <a:lnTo>
                  <a:pt x="614362" y="3386138"/>
                </a:lnTo>
                <a:lnTo>
                  <a:pt x="587375" y="3361531"/>
                </a:lnTo>
                <a:lnTo>
                  <a:pt x="561181" y="3334544"/>
                </a:lnTo>
                <a:lnTo>
                  <a:pt x="536575" y="3309144"/>
                </a:lnTo>
                <a:lnTo>
                  <a:pt x="514350" y="3284538"/>
                </a:lnTo>
                <a:lnTo>
                  <a:pt x="491331" y="3257550"/>
                </a:lnTo>
                <a:lnTo>
                  <a:pt x="469900" y="3232150"/>
                </a:lnTo>
                <a:lnTo>
                  <a:pt x="448468" y="3205956"/>
                </a:lnTo>
                <a:lnTo>
                  <a:pt x="428625" y="3179763"/>
                </a:lnTo>
                <a:lnTo>
                  <a:pt x="407987" y="3152775"/>
                </a:lnTo>
                <a:lnTo>
                  <a:pt x="388937" y="3126581"/>
                </a:lnTo>
                <a:lnTo>
                  <a:pt x="370681" y="3098800"/>
                </a:lnTo>
                <a:lnTo>
                  <a:pt x="352425" y="3071813"/>
                </a:lnTo>
                <a:lnTo>
                  <a:pt x="318293" y="3017044"/>
                </a:lnTo>
                <a:lnTo>
                  <a:pt x="286543" y="2961481"/>
                </a:lnTo>
                <a:lnTo>
                  <a:pt x="256381" y="2904332"/>
                </a:lnTo>
                <a:lnTo>
                  <a:pt x="228600" y="2848769"/>
                </a:lnTo>
                <a:lnTo>
                  <a:pt x="203200" y="2791619"/>
                </a:lnTo>
                <a:lnTo>
                  <a:pt x="179387" y="2736056"/>
                </a:lnTo>
                <a:lnTo>
                  <a:pt x="157956" y="2679700"/>
                </a:lnTo>
                <a:lnTo>
                  <a:pt x="138112" y="2624138"/>
                </a:lnTo>
                <a:lnTo>
                  <a:pt x="119856" y="2569369"/>
                </a:lnTo>
                <a:lnTo>
                  <a:pt x="103187" y="2514600"/>
                </a:lnTo>
                <a:lnTo>
                  <a:pt x="88106" y="2462213"/>
                </a:lnTo>
                <a:lnTo>
                  <a:pt x="74612" y="2409031"/>
                </a:lnTo>
                <a:lnTo>
                  <a:pt x="62706" y="2357438"/>
                </a:lnTo>
                <a:lnTo>
                  <a:pt x="52387" y="2306638"/>
                </a:lnTo>
                <a:lnTo>
                  <a:pt x="43656" y="2258219"/>
                </a:lnTo>
                <a:lnTo>
                  <a:pt x="34131" y="2211388"/>
                </a:lnTo>
                <a:lnTo>
                  <a:pt x="26987" y="2166144"/>
                </a:lnTo>
                <a:lnTo>
                  <a:pt x="21431" y="2122488"/>
                </a:lnTo>
                <a:lnTo>
                  <a:pt x="15875" y="2081213"/>
                </a:lnTo>
                <a:lnTo>
                  <a:pt x="8731" y="2004219"/>
                </a:lnTo>
                <a:lnTo>
                  <a:pt x="3968" y="1938338"/>
                </a:lnTo>
                <a:lnTo>
                  <a:pt x="793" y="1882775"/>
                </a:lnTo>
                <a:lnTo>
                  <a:pt x="0" y="1839119"/>
                </a:lnTo>
                <a:lnTo>
                  <a:pt x="111125" y="1839119"/>
                </a:lnTo>
                <a:lnTo>
                  <a:pt x="109537" y="1787525"/>
                </a:lnTo>
                <a:lnTo>
                  <a:pt x="108743" y="1736725"/>
                </a:lnTo>
                <a:lnTo>
                  <a:pt x="108743" y="1687513"/>
                </a:lnTo>
                <a:lnTo>
                  <a:pt x="108743" y="1638300"/>
                </a:lnTo>
                <a:lnTo>
                  <a:pt x="110331" y="1589881"/>
                </a:lnTo>
                <a:lnTo>
                  <a:pt x="112712" y="1542256"/>
                </a:lnTo>
                <a:lnTo>
                  <a:pt x="115093" y="1495425"/>
                </a:lnTo>
                <a:lnTo>
                  <a:pt x="118268" y="1449388"/>
                </a:lnTo>
                <a:lnTo>
                  <a:pt x="123825" y="1404938"/>
                </a:lnTo>
                <a:lnTo>
                  <a:pt x="128587" y="1359694"/>
                </a:lnTo>
                <a:lnTo>
                  <a:pt x="134937" y="1315244"/>
                </a:lnTo>
                <a:lnTo>
                  <a:pt x="142081" y="1273175"/>
                </a:lnTo>
                <a:lnTo>
                  <a:pt x="149225" y="1230313"/>
                </a:lnTo>
                <a:lnTo>
                  <a:pt x="157956" y="1189038"/>
                </a:lnTo>
                <a:lnTo>
                  <a:pt x="167481" y="1148556"/>
                </a:lnTo>
                <a:lnTo>
                  <a:pt x="177006" y="1108869"/>
                </a:lnTo>
                <a:lnTo>
                  <a:pt x="188118" y="1069181"/>
                </a:lnTo>
                <a:lnTo>
                  <a:pt x="200818" y="1031081"/>
                </a:lnTo>
                <a:lnTo>
                  <a:pt x="212725" y="993775"/>
                </a:lnTo>
                <a:lnTo>
                  <a:pt x="226218" y="957263"/>
                </a:lnTo>
                <a:lnTo>
                  <a:pt x="239712" y="920750"/>
                </a:lnTo>
                <a:lnTo>
                  <a:pt x="255587" y="885031"/>
                </a:lnTo>
                <a:lnTo>
                  <a:pt x="271462" y="850900"/>
                </a:lnTo>
                <a:lnTo>
                  <a:pt x="287337" y="817563"/>
                </a:lnTo>
                <a:lnTo>
                  <a:pt x="305593" y="785019"/>
                </a:lnTo>
                <a:lnTo>
                  <a:pt x="323850" y="752475"/>
                </a:lnTo>
                <a:lnTo>
                  <a:pt x="343693" y="720725"/>
                </a:lnTo>
                <a:lnTo>
                  <a:pt x="362743" y="690563"/>
                </a:lnTo>
                <a:lnTo>
                  <a:pt x="384175" y="661194"/>
                </a:lnTo>
                <a:lnTo>
                  <a:pt x="404812" y="631825"/>
                </a:lnTo>
                <a:lnTo>
                  <a:pt x="427037" y="604837"/>
                </a:lnTo>
                <a:lnTo>
                  <a:pt x="450850" y="577056"/>
                </a:lnTo>
                <a:lnTo>
                  <a:pt x="484187" y="540544"/>
                </a:lnTo>
                <a:lnTo>
                  <a:pt x="518318" y="506413"/>
                </a:lnTo>
                <a:lnTo>
                  <a:pt x="553243" y="476250"/>
                </a:lnTo>
                <a:lnTo>
                  <a:pt x="588168" y="446881"/>
                </a:lnTo>
                <a:lnTo>
                  <a:pt x="623093" y="419894"/>
                </a:lnTo>
                <a:lnTo>
                  <a:pt x="657225" y="396875"/>
                </a:lnTo>
                <a:lnTo>
                  <a:pt x="691356" y="374650"/>
                </a:lnTo>
                <a:lnTo>
                  <a:pt x="726281" y="355600"/>
                </a:lnTo>
                <a:lnTo>
                  <a:pt x="752475" y="309563"/>
                </a:lnTo>
                <a:lnTo>
                  <a:pt x="766762" y="286544"/>
                </a:lnTo>
                <a:lnTo>
                  <a:pt x="781843" y="261938"/>
                </a:lnTo>
                <a:lnTo>
                  <a:pt x="797718" y="238919"/>
                </a:lnTo>
                <a:lnTo>
                  <a:pt x="814387" y="216694"/>
                </a:lnTo>
                <a:lnTo>
                  <a:pt x="831056" y="193675"/>
                </a:lnTo>
                <a:lnTo>
                  <a:pt x="849312" y="172244"/>
                </a:lnTo>
                <a:lnTo>
                  <a:pt x="867568" y="150813"/>
                </a:lnTo>
                <a:lnTo>
                  <a:pt x="887412" y="131763"/>
                </a:lnTo>
                <a:lnTo>
                  <a:pt x="907256" y="112713"/>
                </a:lnTo>
                <a:lnTo>
                  <a:pt x="926306" y="96044"/>
                </a:lnTo>
                <a:lnTo>
                  <a:pt x="947737" y="80963"/>
                </a:lnTo>
                <a:lnTo>
                  <a:pt x="969168" y="67469"/>
                </a:lnTo>
                <a:lnTo>
                  <a:pt x="990600" y="55562"/>
                </a:lnTo>
                <a:lnTo>
                  <a:pt x="1012031" y="47625"/>
                </a:lnTo>
                <a:lnTo>
                  <a:pt x="1050131" y="34131"/>
                </a:lnTo>
                <a:lnTo>
                  <a:pt x="1087437" y="23019"/>
                </a:lnTo>
                <a:lnTo>
                  <a:pt x="1123950" y="14288"/>
                </a:lnTo>
                <a:lnTo>
                  <a:pt x="1159668" y="6350"/>
                </a:lnTo>
                <a:lnTo>
                  <a:pt x="1177131" y="3969"/>
                </a:lnTo>
                <a:lnTo>
                  <a:pt x="1193800" y="794"/>
                </a:lnTo>
                <a:close/>
              </a:path>
            </a:pathLst>
          </a:custGeom>
          <a:solidFill>
            <a:srgbClr val="EE1C25"/>
          </a:solidFill>
          <a:ln>
            <a:noFill/>
          </a:ln>
        </p:spPr>
        <p:txBody>
          <a:bodyPr vert="horz" wrap="square" lIns="68580" tIns="34290" rIns="68580" bIns="34290" numCol="1" anchor="t" anchorCtr="0" compatLnSpc="1">
            <a:noAutofit/>
          </a:bodyPr>
          <a:lstStyle/>
          <a:p>
            <a:endParaRPr lang="zh-CN" altLang="en-US" sz="100"/>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par>
                                <p:cTn id="14" presetID="2" presetClass="entr" presetSubtype="2" fill="hold" grpId="0" nodeType="withEffect">
                                  <p:stCondLst>
                                    <p:cond delay="0"/>
                                  </p:stCondLst>
                                  <p:iterate type="lt">
                                    <p:tmPct val="10000"/>
                                  </p:iterate>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1+#ppt_w/2"/>
                                          </p:val>
                                        </p:tav>
                                        <p:tav tm="100000">
                                          <p:val>
                                            <p:strVal val="#ppt_x"/>
                                          </p:val>
                                        </p:tav>
                                      </p:tavLst>
                                    </p:anim>
                                    <p:anim calcmode="lin" valueType="num">
                                      <p:cBhvr additive="base">
                                        <p:cTn id="17" dur="750" fill="hold"/>
                                        <p:tgtEl>
                                          <p:spTgt spid="27"/>
                                        </p:tgtEl>
                                        <p:attrNameLst>
                                          <p:attrName>ppt_y</p:attrName>
                                        </p:attrNameLst>
                                      </p:cBhvr>
                                      <p:tavLst>
                                        <p:tav tm="0">
                                          <p:val>
                                            <p:strVal val="#ppt_y"/>
                                          </p:val>
                                        </p:tav>
                                        <p:tav tm="100000">
                                          <p:val>
                                            <p:strVal val="#ppt_y"/>
                                          </p:val>
                                        </p:tav>
                                      </p:tavLst>
                                    </p:anim>
                                  </p:childTnLst>
                                </p:cTn>
                              </p:par>
                            </p:childTnLst>
                          </p:cTn>
                        </p:par>
                        <p:par>
                          <p:cTn id="18" fill="hold">
                            <p:stCondLst>
                              <p:cond delay="1274"/>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1000"/>
                                        <p:tgtEl>
                                          <p:spTgt spid="3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5" grpId="0" bldLvl="0" animBg="1"/>
      <p:bldP spid="36" grpId="0" bldLvl="0" animBg="1"/>
      <p:bldP spid="37"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图片 79873" descr="z-zzi221"/>
          <p:cNvPicPr>
            <a:picLocks noChangeAspect="1"/>
          </p:cNvPicPr>
          <p:nvPr/>
        </p:nvPicPr>
        <p:blipFill>
          <a:blip r:embed="rId1"/>
          <a:stretch>
            <a:fillRect/>
          </a:stretch>
        </p:blipFill>
        <p:spPr>
          <a:xfrm>
            <a:off x="71438" y="261938"/>
            <a:ext cx="3097212" cy="2246312"/>
          </a:xfrm>
          <a:prstGeom prst="rect">
            <a:avLst/>
          </a:prstGeom>
          <a:noFill/>
          <a:ln w="9525">
            <a:noFill/>
          </a:ln>
        </p:spPr>
      </p:pic>
      <p:pic>
        <p:nvPicPr>
          <p:cNvPr id="79875" name="图片 79874" descr="z-zzi2231"/>
          <p:cNvPicPr>
            <a:picLocks noChangeAspect="1"/>
          </p:cNvPicPr>
          <p:nvPr/>
        </p:nvPicPr>
        <p:blipFill>
          <a:blip r:embed="rId2"/>
          <a:stretch>
            <a:fillRect/>
          </a:stretch>
        </p:blipFill>
        <p:spPr>
          <a:xfrm>
            <a:off x="2951163" y="3933825"/>
            <a:ext cx="3241675" cy="2808288"/>
          </a:xfrm>
          <a:prstGeom prst="rect">
            <a:avLst/>
          </a:prstGeom>
          <a:noFill/>
          <a:ln w="9525">
            <a:noFill/>
          </a:ln>
        </p:spPr>
      </p:pic>
      <p:pic>
        <p:nvPicPr>
          <p:cNvPr id="79876" name="图片 79875" descr="z-zzi12"/>
          <p:cNvPicPr>
            <a:picLocks noChangeAspect="1"/>
          </p:cNvPicPr>
          <p:nvPr/>
        </p:nvPicPr>
        <p:blipFill>
          <a:blip r:embed="rId3"/>
          <a:stretch>
            <a:fillRect/>
          </a:stretch>
        </p:blipFill>
        <p:spPr>
          <a:xfrm>
            <a:off x="6192838" y="3933825"/>
            <a:ext cx="2843212" cy="2808288"/>
          </a:xfrm>
          <a:prstGeom prst="rect">
            <a:avLst/>
          </a:prstGeom>
          <a:noFill/>
          <a:ln w="9525">
            <a:noFill/>
          </a:ln>
        </p:spPr>
      </p:pic>
      <p:pic>
        <p:nvPicPr>
          <p:cNvPr id="79877" name="图片 79876" descr="19"/>
          <p:cNvPicPr>
            <a:picLocks noChangeAspect="1"/>
          </p:cNvPicPr>
          <p:nvPr/>
        </p:nvPicPr>
        <p:blipFill>
          <a:blip r:embed="rId4"/>
          <a:stretch>
            <a:fillRect/>
          </a:stretch>
        </p:blipFill>
        <p:spPr>
          <a:xfrm>
            <a:off x="3384550" y="2133600"/>
            <a:ext cx="2771775" cy="1584325"/>
          </a:xfrm>
          <a:prstGeom prst="rect">
            <a:avLst/>
          </a:prstGeom>
          <a:noFill/>
          <a:ln w="9525">
            <a:noFill/>
          </a:ln>
        </p:spPr>
      </p:pic>
      <p:pic>
        <p:nvPicPr>
          <p:cNvPr id="79878" name="图片 79877" descr="20"/>
          <p:cNvPicPr>
            <a:picLocks noChangeAspect="1"/>
          </p:cNvPicPr>
          <p:nvPr/>
        </p:nvPicPr>
        <p:blipFill>
          <a:blip r:embed="rId5"/>
          <a:stretch>
            <a:fillRect/>
          </a:stretch>
        </p:blipFill>
        <p:spPr>
          <a:xfrm>
            <a:off x="6119813" y="2133600"/>
            <a:ext cx="2736850" cy="1584325"/>
          </a:xfrm>
          <a:prstGeom prst="rect">
            <a:avLst/>
          </a:prstGeom>
          <a:noFill/>
          <a:ln w="9525">
            <a:noFill/>
          </a:ln>
        </p:spPr>
      </p:pic>
      <p:pic>
        <p:nvPicPr>
          <p:cNvPr id="79879" name="图片 79878" descr="z-zzi222"/>
          <p:cNvPicPr>
            <a:picLocks noChangeAspect="1"/>
          </p:cNvPicPr>
          <p:nvPr/>
        </p:nvPicPr>
        <p:blipFill>
          <a:blip r:embed="rId6"/>
          <a:stretch>
            <a:fillRect/>
          </a:stretch>
        </p:blipFill>
        <p:spPr>
          <a:xfrm>
            <a:off x="71438" y="2349500"/>
            <a:ext cx="3097212" cy="2160588"/>
          </a:xfrm>
          <a:prstGeom prst="rect">
            <a:avLst/>
          </a:prstGeom>
          <a:noFill/>
          <a:ln w="9525">
            <a:noFill/>
          </a:ln>
        </p:spPr>
      </p:pic>
      <p:pic>
        <p:nvPicPr>
          <p:cNvPr id="79880" name="图片 79879" descr="z-zzi223"/>
          <p:cNvPicPr>
            <a:picLocks noChangeAspect="1"/>
          </p:cNvPicPr>
          <p:nvPr/>
        </p:nvPicPr>
        <p:blipFill>
          <a:blip r:embed="rId7"/>
          <a:stretch>
            <a:fillRect/>
          </a:stretch>
        </p:blipFill>
        <p:spPr>
          <a:xfrm>
            <a:off x="71438" y="4365625"/>
            <a:ext cx="3313112" cy="2374900"/>
          </a:xfrm>
          <a:prstGeom prst="rect">
            <a:avLst/>
          </a:prstGeom>
          <a:noFill/>
          <a:ln w="9525">
            <a:noFill/>
          </a:ln>
        </p:spPr>
      </p:pic>
      <p:sp>
        <p:nvSpPr>
          <p:cNvPr id="79881" name="矩形 79880"/>
          <p:cNvSpPr/>
          <p:nvPr/>
        </p:nvSpPr>
        <p:spPr>
          <a:xfrm>
            <a:off x="3527425" y="333375"/>
            <a:ext cx="4752975" cy="915988"/>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b="1" dirty="0">
                <a:latin typeface="Arial" panose="020B0604020202020204" pitchFamily="34" charset="0"/>
                <a:ea typeface="宋体" panose="02010600030101010101" pitchFamily="2" charset="-122"/>
              </a:rPr>
              <a:t>救护人选择病人一侧，将两腿自然分开，与肩同宽间距，跪贴于（或立于）病人的肩胸部，有利操作。</a:t>
            </a:r>
            <a:r>
              <a:rPr lang="zh-CN" altLang="en-US" dirty="0">
                <a:latin typeface="Arial" panose="020B0604020202020204" pitchFamily="34" charset="0"/>
                <a:ea typeface="宋体" panose="02010600030101010101" pitchFamily="2" charset="-122"/>
              </a:rPr>
              <a:t> </a:t>
            </a:r>
            <a:endParaRPr lang="zh-CN" altLang="en-US" dirty="0">
              <a:latin typeface="Arial" panose="020B0604020202020204" pitchFamily="34" charset="0"/>
              <a:ea typeface="宋体" panose="02010600030101010101" pitchFamily="2" charset="-122"/>
            </a:endParaRPr>
          </a:p>
        </p:txBody>
      </p:sp>
      <p:grpSp>
        <p:nvGrpSpPr>
          <p:cNvPr id="77833" name="组合 79881"/>
          <p:cNvGrpSpPr/>
          <p:nvPr/>
        </p:nvGrpSpPr>
        <p:grpSpPr>
          <a:xfrm>
            <a:off x="0" y="1588"/>
            <a:ext cx="9142413" cy="6856412"/>
            <a:chOff x="0" y="0"/>
            <a:chExt cx="5760" cy="4320"/>
          </a:xfrm>
        </p:grpSpPr>
        <p:sp>
          <p:nvSpPr>
            <p:cNvPr id="7783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783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783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783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7838" name="Picture 14" descr="Red"/>
            <p:cNvPicPr>
              <a:picLocks noChangeAspect="1"/>
            </p:cNvPicPr>
            <p:nvPr/>
          </p:nvPicPr>
          <p:blipFill>
            <a:blip r:embed="rId8"/>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additive="base">
                                        <p:cTn id="7" dur="500" fill="hold"/>
                                        <p:tgtEl>
                                          <p:spTgt spid="79874"/>
                                        </p:tgtEl>
                                        <p:attrNameLst>
                                          <p:attrName>ppt_x</p:attrName>
                                        </p:attrNameLst>
                                      </p:cBhvr>
                                      <p:tavLst>
                                        <p:tav tm="0">
                                          <p:val>
                                            <p:strVal val="0-#ppt_w/2"/>
                                          </p:val>
                                        </p:tav>
                                        <p:tav tm="100000">
                                          <p:val>
                                            <p:strVal val="#ppt_x"/>
                                          </p:val>
                                        </p:tav>
                                      </p:tavLst>
                                    </p:anim>
                                    <p:anim calcmode="lin" valueType="num">
                                      <p:cBhvr additive="base">
                                        <p:cTn id="8"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79875"/>
                                        </p:tgtEl>
                                        <p:attrNameLst>
                                          <p:attrName>style.visibility</p:attrName>
                                        </p:attrNameLst>
                                      </p:cBhvr>
                                      <p:to>
                                        <p:strVal val="visible"/>
                                      </p:to>
                                    </p:set>
                                    <p:animEffect transition="in" filter="strips(downLeft)">
                                      <p:cBhvr>
                                        <p:cTn id="13" dur="500"/>
                                        <p:tgtEl>
                                          <p:spTgt spid="7987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79876"/>
                                        </p:tgtEl>
                                        <p:attrNameLst>
                                          <p:attrName>style.visibility</p:attrName>
                                        </p:attrNameLst>
                                      </p:cBhvr>
                                      <p:to>
                                        <p:strVal val="visible"/>
                                      </p:to>
                                    </p:set>
                                    <p:animEffect transition="in" filter="strips(downLeft)">
                                      <p:cBhvr>
                                        <p:cTn id="18" dur="500"/>
                                        <p:tgtEl>
                                          <p:spTgt spid="7987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9879"/>
                                        </p:tgtEl>
                                        <p:attrNameLst>
                                          <p:attrName>style.visibility</p:attrName>
                                        </p:attrNameLst>
                                      </p:cBhvr>
                                      <p:to>
                                        <p:strVal val="visible"/>
                                      </p:to>
                                    </p:set>
                                    <p:anim calcmode="lin" valueType="num">
                                      <p:cBhvr additive="base">
                                        <p:cTn id="23" dur="500" fill="hold"/>
                                        <p:tgtEl>
                                          <p:spTgt spid="79879"/>
                                        </p:tgtEl>
                                        <p:attrNameLst>
                                          <p:attrName>ppt_x</p:attrName>
                                        </p:attrNameLst>
                                      </p:cBhvr>
                                      <p:tavLst>
                                        <p:tav tm="0">
                                          <p:val>
                                            <p:strVal val="0-#ppt_w/2"/>
                                          </p:val>
                                        </p:tav>
                                        <p:tav tm="100000">
                                          <p:val>
                                            <p:strVal val="#ppt_x"/>
                                          </p:val>
                                        </p:tav>
                                      </p:tavLst>
                                    </p:anim>
                                    <p:anim calcmode="lin" valueType="num">
                                      <p:cBhvr additive="base">
                                        <p:cTn id="24" dur="500" fill="hold"/>
                                        <p:tgtEl>
                                          <p:spTgt spid="79879"/>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79880"/>
                                        </p:tgtEl>
                                        <p:attrNameLst>
                                          <p:attrName>style.visibility</p:attrName>
                                        </p:attrNameLst>
                                      </p:cBhvr>
                                      <p:to>
                                        <p:strVal val="visible"/>
                                      </p:to>
                                    </p:set>
                                    <p:animEffect transition="in" filter="strips(downLeft)">
                                      <p:cBhvr>
                                        <p:cTn id="29" dur="500"/>
                                        <p:tgtEl>
                                          <p:spTgt spid="79880"/>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79881"/>
                                        </p:tgtEl>
                                        <p:attrNameLst>
                                          <p:attrName>style.visibility</p:attrName>
                                        </p:attrNameLst>
                                      </p:cBhvr>
                                      <p:to>
                                        <p:strVal val="visible"/>
                                      </p:to>
                                    </p:set>
                                    <p:anim calcmode="lin" valueType="num">
                                      <p:cBhvr>
                                        <p:cTn id="34" dur="500" fill="hold"/>
                                        <p:tgtEl>
                                          <p:spTgt spid="79881"/>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9881"/>
                                        </p:tgtEl>
                                        <p:attrNameLst>
                                          <p:attrName>ppt_y</p:attrName>
                                        </p:attrNameLst>
                                      </p:cBhvr>
                                      <p:tavLst>
                                        <p:tav tm="0">
                                          <p:val>
                                            <p:strVal val="#ppt_y"/>
                                          </p:val>
                                        </p:tav>
                                        <p:tav tm="100000">
                                          <p:val>
                                            <p:strVal val="#ppt_y"/>
                                          </p:val>
                                        </p:tav>
                                      </p:tavLst>
                                    </p:anim>
                                    <p:anim calcmode="lin" valueType="num">
                                      <p:cBhvr>
                                        <p:cTn id="36" dur="500" fill="hold"/>
                                        <p:tgtEl>
                                          <p:spTgt spid="79881"/>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9881"/>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9881"/>
                                        </p:tgtEl>
                                      </p:cBhvr>
                                    </p:animEffect>
                                  </p:childTnLst>
                                </p:cTn>
                              </p:par>
                            </p:childTnLst>
                          </p:cTn>
                        </p:par>
                      </p:childTnLst>
                    </p:cTn>
                  </p:par>
                  <p:par>
                    <p:cTn id="39" fill="hold">
                      <p:stCondLst>
                        <p:cond delay="indefinite"/>
                      </p:stCondLst>
                      <p:childTnLst>
                        <p:par>
                          <p:cTn id="40" fill="hold">
                            <p:stCondLst>
                              <p:cond delay="0"/>
                            </p:stCondLst>
                            <p:childTnLst>
                              <p:par>
                                <p:cTn id="41" presetID="24"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anim calcmode="lin" valueType="num">
                                      <p:cBhvr>
                                        <p:cTn id="43" dur="1" fill="hold"/>
                                        <p:tgtEl>
                                          <p:spTgt spid="79874"/>
                                        </p:tgtEl>
                                      </p:cBhvr>
                                    </p:anim>
                                  </p:childTnLst>
                                </p:cTn>
                              </p:par>
                              <p:par>
                                <p:cTn id="44" presetID="24" presetClass="entr" presetSubtype="0" fill="hold" nodeType="withEffect">
                                  <p:stCondLst>
                                    <p:cond delay="0"/>
                                  </p:stCondLst>
                                  <p:childTnLst>
                                    <p:set>
                                      <p:cBhvr>
                                        <p:cTn id="45" dur="1" fill="hold">
                                          <p:stCondLst>
                                            <p:cond delay="0"/>
                                          </p:stCondLst>
                                        </p:cTn>
                                        <p:tgtEl>
                                          <p:spTgt spid="79879"/>
                                        </p:tgtEl>
                                        <p:attrNameLst>
                                          <p:attrName>style.visibility</p:attrName>
                                        </p:attrNameLst>
                                      </p:cBhvr>
                                      <p:to>
                                        <p:strVal val="visible"/>
                                      </p:to>
                                    </p:set>
                                    <p:anim calcmode="lin" valueType="num">
                                      <p:cBhvr>
                                        <p:cTn id="46" dur="1" fill="hold"/>
                                        <p:tgtEl>
                                          <p:spTgt spid="79879"/>
                                        </p:tgtEl>
                                      </p:cBhvr>
                                    </p:anim>
                                  </p:childTnLst>
                                </p:cTn>
                              </p:par>
                              <p:par>
                                <p:cTn id="47" presetID="24" presetClass="entr" presetSubtype="0" fill="hold" nodeType="withEffect">
                                  <p:stCondLst>
                                    <p:cond delay="0"/>
                                  </p:stCondLst>
                                  <p:childTnLst>
                                    <p:set>
                                      <p:cBhvr>
                                        <p:cTn id="48" dur="1" fill="hold">
                                          <p:stCondLst>
                                            <p:cond delay="0"/>
                                          </p:stCondLst>
                                        </p:cTn>
                                        <p:tgtEl>
                                          <p:spTgt spid="79880"/>
                                        </p:tgtEl>
                                        <p:attrNameLst>
                                          <p:attrName>style.visibility</p:attrName>
                                        </p:attrNameLst>
                                      </p:cBhvr>
                                      <p:to>
                                        <p:strVal val="visible"/>
                                      </p:to>
                                    </p:set>
                                    <p:anim calcmode="lin" valueType="num">
                                      <p:cBhvr>
                                        <p:cTn id="49" dur="1" fill="hold"/>
                                        <p:tgtEl>
                                          <p:spTgt spid="79880"/>
                                        </p:tgtEl>
                                      </p:cBhvr>
                                    </p:anim>
                                  </p:childTnLst>
                                </p:cTn>
                              </p:par>
                              <p:par>
                                <p:cTn id="50" presetID="24" presetClass="entr" presetSubtype="0" fill="hold" nodeType="withEffect">
                                  <p:stCondLst>
                                    <p:cond delay="0"/>
                                  </p:stCondLst>
                                  <p:childTnLst>
                                    <p:set>
                                      <p:cBhvr>
                                        <p:cTn id="51" dur="1" fill="hold">
                                          <p:stCondLst>
                                            <p:cond delay="0"/>
                                          </p:stCondLst>
                                        </p:cTn>
                                        <p:tgtEl>
                                          <p:spTgt spid="79875"/>
                                        </p:tgtEl>
                                        <p:attrNameLst>
                                          <p:attrName>style.visibility</p:attrName>
                                        </p:attrNameLst>
                                      </p:cBhvr>
                                      <p:to>
                                        <p:strVal val="visible"/>
                                      </p:to>
                                    </p:set>
                                    <p:anim calcmode="lin" valueType="num">
                                      <p:cBhvr>
                                        <p:cTn id="52" dur="1" fill="hold"/>
                                        <p:tgtEl>
                                          <p:spTgt spid="79875"/>
                                        </p:tgtEl>
                                      </p:cBhvr>
                                    </p:anim>
                                  </p:childTnLst>
                                </p:cTn>
                              </p:par>
                              <p:par>
                                <p:cTn id="53" presetID="24" presetClass="entr" presetSubtype="0" fill="hold" nodeType="withEffect">
                                  <p:stCondLst>
                                    <p:cond delay="0"/>
                                  </p:stCondLst>
                                  <p:childTnLst>
                                    <p:set>
                                      <p:cBhvr>
                                        <p:cTn id="54" dur="1" fill="hold">
                                          <p:stCondLst>
                                            <p:cond delay="0"/>
                                          </p:stCondLst>
                                        </p:cTn>
                                        <p:tgtEl>
                                          <p:spTgt spid="79877"/>
                                        </p:tgtEl>
                                        <p:attrNameLst>
                                          <p:attrName>style.visibility</p:attrName>
                                        </p:attrNameLst>
                                      </p:cBhvr>
                                      <p:to>
                                        <p:strVal val="visible"/>
                                      </p:to>
                                    </p:set>
                                    <p:anim calcmode="lin" valueType="num">
                                      <p:cBhvr>
                                        <p:cTn id="55" dur="1" fill="hold"/>
                                        <p:tgtEl>
                                          <p:spTgt spid="79877"/>
                                        </p:tgtEl>
                                      </p:cBhvr>
                                    </p:anim>
                                  </p:childTnLst>
                                </p:cTn>
                              </p:par>
                              <p:par>
                                <p:cTn id="56" presetID="24" presetClass="entr" presetSubtype="0" fill="hold" nodeType="withEffect">
                                  <p:stCondLst>
                                    <p:cond delay="0"/>
                                  </p:stCondLst>
                                  <p:childTnLst>
                                    <p:set>
                                      <p:cBhvr>
                                        <p:cTn id="57" dur="1" fill="hold">
                                          <p:stCondLst>
                                            <p:cond delay="0"/>
                                          </p:stCondLst>
                                        </p:cTn>
                                        <p:tgtEl>
                                          <p:spTgt spid="79876"/>
                                        </p:tgtEl>
                                        <p:attrNameLst>
                                          <p:attrName>style.visibility</p:attrName>
                                        </p:attrNameLst>
                                      </p:cBhvr>
                                      <p:to>
                                        <p:strVal val="visible"/>
                                      </p:to>
                                    </p:set>
                                    <p:anim calcmode="lin" valueType="num">
                                      <p:cBhvr>
                                        <p:cTn id="58" dur="1" fill="hold"/>
                                        <p:tgtEl>
                                          <p:spTgt spid="79876"/>
                                        </p:tgtEl>
                                      </p:cBhvr>
                                    </p:anim>
                                  </p:childTnLst>
                                </p:cTn>
                              </p:par>
                              <p:par>
                                <p:cTn id="59" presetID="24" presetClass="entr" presetSubtype="0" fill="hold" nodeType="withEffect">
                                  <p:stCondLst>
                                    <p:cond delay="0"/>
                                  </p:stCondLst>
                                  <p:childTnLst>
                                    <p:set>
                                      <p:cBhvr>
                                        <p:cTn id="60" dur="1" fill="hold">
                                          <p:stCondLst>
                                            <p:cond delay="0"/>
                                          </p:stCondLst>
                                        </p:cTn>
                                        <p:tgtEl>
                                          <p:spTgt spid="79878"/>
                                        </p:tgtEl>
                                        <p:attrNameLst>
                                          <p:attrName>style.visibility</p:attrName>
                                        </p:attrNameLst>
                                      </p:cBhvr>
                                      <p:to>
                                        <p:strVal val="visible"/>
                                      </p:to>
                                    </p:set>
                                    <p:anim calcmode="lin" valueType="num">
                                      <p:cBhvr>
                                        <p:cTn id="61" dur="1" fill="hold"/>
                                        <p:tgtEl>
                                          <p:spTgt spid="798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8849" name="组合 80897"/>
          <p:cNvGrpSpPr/>
          <p:nvPr/>
        </p:nvGrpSpPr>
        <p:grpSpPr>
          <a:xfrm>
            <a:off x="0" y="1588"/>
            <a:ext cx="9142413" cy="6856412"/>
            <a:chOff x="0" y="0"/>
            <a:chExt cx="5760" cy="4320"/>
          </a:xfrm>
        </p:grpSpPr>
        <p:sp>
          <p:nvSpPr>
            <p:cNvPr id="7885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885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885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885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885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80904" name="标题 80903"/>
          <p:cNvSpPr/>
          <p:nvPr>
            <p:ph type="title"/>
          </p:nvPr>
        </p:nvSpPr>
        <p:spPr>
          <a:xfrm>
            <a:off x="914400" y="12700"/>
            <a:ext cx="7772400" cy="1143000"/>
          </a:xfrm>
          <a:effectLst>
            <a:outerShdw dist="35921" dir="2699999" algn="ctr" rotWithShape="0">
              <a:schemeClr val="bg2"/>
            </a:outerShdw>
          </a:effectLst>
        </p:spPr>
        <p:txBody>
          <a:bodyPr vert="horz" wrap="square" lIns="92075" tIns="46038" rIns="92075" bIns="46038" anchor="ctr"/>
          <a:p>
            <a:pPr fontAlgn="base"/>
            <a:r>
              <a:rPr lang="zh-CN" altLang="en-US" sz="3600" b="1" strike="noStrike" noProof="1" dirty="0">
                <a:solidFill>
                  <a:srgbClr val="FF0000"/>
                </a:solidFill>
                <a:ea typeface="黑体" panose="02010609060101010101" pitchFamily="49" charset="-122"/>
              </a:rPr>
              <a:t>四、摆正体位</a:t>
            </a:r>
            <a:endParaRPr lang="zh-CN" altLang="en-US" sz="3600" b="1" strike="noStrike" noProof="1" dirty="0">
              <a:solidFill>
                <a:srgbClr val="FF0000"/>
              </a:solidFill>
              <a:ea typeface="黑体" panose="02010609060101010101" pitchFamily="49" charset="-122"/>
            </a:endParaRPr>
          </a:p>
        </p:txBody>
      </p:sp>
      <p:sp>
        <p:nvSpPr>
          <p:cNvPr id="80905" name="内容占位符 80904"/>
          <p:cNvSpPr>
            <a:spLocks noGrp="1"/>
          </p:cNvSpPr>
          <p:nvPr>
            <p:ph idx="1"/>
          </p:nvPr>
        </p:nvSpPr>
        <p:spPr>
          <a:xfrm>
            <a:off x="914400" y="1125538"/>
            <a:ext cx="3810000" cy="935037"/>
          </a:xfrm>
        </p:spPr>
        <p:txBody>
          <a:bodyPr wrap="square" lIns="92075" tIns="46038" rIns="92075" bIns="46038" anchor="t"/>
          <a:p>
            <a:pPr lvl="2"/>
            <a:endParaRPr lang="zh-CN" altLang="en-US" sz="2000"/>
          </a:p>
          <a:p>
            <a:pPr lvl="2">
              <a:buNone/>
            </a:pPr>
            <a:r>
              <a:rPr lang="zh-CN" altLang="en-US" b="1"/>
              <a:t>单侧上臂伸直</a:t>
            </a:r>
            <a:endParaRPr lang="zh-CN" altLang="en-US" b="1"/>
          </a:p>
        </p:txBody>
      </p:sp>
      <p:pic>
        <p:nvPicPr>
          <p:cNvPr id="80906" name="图片 80905" descr="z-zzi221"/>
          <p:cNvPicPr>
            <a:picLocks noChangeAspect="1"/>
          </p:cNvPicPr>
          <p:nvPr/>
        </p:nvPicPr>
        <p:blipFill>
          <a:blip r:embed="rId2"/>
          <a:stretch>
            <a:fillRect/>
          </a:stretch>
        </p:blipFill>
        <p:spPr>
          <a:xfrm>
            <a:off x="228600" y="2060575"/>
            <a:ext cx="4267200" cy="3600450"/>
          </a:xfrm>
          <a:prstGeom prst="rect">
            <a:avLst/>
          </a:prstGeom>
          <a:noFill/>
          <a:ln w="9525">
            <a:noFill/>
          </a:ln>
        </p:spPr>
      </p:pic>
      <p:sp>
        <p:nvSpPr>
          <p:cNvPr id="80907" name="文本框 80906"/>
          <p:cNvSpPr txBox="1"/>
          <p:nvPr/>
        </p:nvSpPr>
        <p:spPr>
          <a:xfrm>
            <a:off x="228600" y="5734050"/>
            <a:ext cx="3995738" cy="701675"/>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救护者位于病人的一侧，将病人的一侧上肢向头部方向伸直</a:t>
            </a:r>
            <a:r>
              <a:rPr lang="zh-CN" altLang="en-US" sz="2000" b="1" dirty="0">
                <a:latin typeface="Arial" panose="020B0604020202020204" pitchFamily="34" charset="0"/>
                <a:ea typeface="宋体" panose="02010600030101010101" pitchFamily="2" charset="-122"/>
              </a:rPr>
              <a:t> </a:t>
            </a:r>
            <a:endParaRPr lang="zh-CN" altLang="en-US" sz="2000" b="1" dirty="0">
              <a:latin typeface="Arial" panose="020B0604020202020204" pitchFamily="34" charset="0"/>
              <a:ea typeface="宋体" panose="02010600030101010101" pitchFamily="2" charset="-122"/>
            </a:endParaRPr>
          </a:p>
        </p:txBody>
      </p:sp>
      <p:sp>
        <p:nvSpPr>
          <p:cNvPr id="80908" name="矩形 80907"/>
          <p:cNvSpPr/>
          <p:nvPr/>
        </p:nvSpPr>
        <p:spPr>
          <a:xfrm>
            <a:off x="5737225" y="1412875"/>
            <a:ext cx="2735263" cy="530225"/>
          </a:xfrm>
          <a:prstGeom prst="rect">
            <a:avLst/>
          </a:prstGeom>
          <a:noFill/>
          <a:ln w="9525">
            <a:noFill/>
          </a:ln>
        </p:spPr>
        <p:txBody>
          <a:bodyPr anchor="t">
            <a:spAutoFit/>
          </a:bodyPr>
          <a:p>
            <a:pPr lvl="1" indent="0">
              <a:lnSpc>
                <a:spcPct val="120000"/>
              </a:lnSpc>
              <a:spcBef>
                <a:spcPct val="20000"/>
              </a:spcBef>
              <a:buClr>
                <a:srgbClr val="E0E74B"/>
              </a:buClr>
              <a:buSzPct val="90000"/>
              <a:buFont typeface="Wingdings" panose="05000000000000000000" pitchFamily="2" charset="2"/>
              <a:buNone/>
            </a:pPr>
            <a:r>
              <a:rPr lang="zh-CN" altLang="en-US" sz="2400" b="1" dirty="0">
                <a:latin typeface="Arial" panose="020B0604020202020204" pitchFamily="34" charset="0"/>
                <a:ea typeface="宋体" panose="02010600030101010101" pitchFamily="2" charset="-122"/>
              </a:rPr>
              <a:t>双侧上臂伸直</a:t>
            </a:r>
            <a:endParaRPr lang="zh-CN" altLang="en-US" sz="2400" b="1" dirty="0">
              <a:latin typeface="Arial" panose="020B0604020202020204" pitchFamily="34" charset="0"/>
              <a:ea typeface="宋体" panose="02010600030101010101" pitchFamily="2" charset="-122"/>
            </a:endParaRPr>
          </a:p>
        </p:txBody>
      </p:sp>
      <p:pic>
        <p:nvPicPr>
          <p:cNvPr id="80909" name="图片 80908" descr="z-zzi222"/>
          <p:cNvPicPr>
            <a:picLocks noChangeAspect="1"/>
          </p:cNvPicPr>
          <p:nvPr/>
        </p:nvPicPr>
        <p:blipFill>
          <a:blip r:embed="rId3"/>
          <a:stretch>
            <a:fillRect/>
          </a:stretch>
        </p:blipFill>
        <p:spPr>
          <a:xfrm>
            <a:off x="4872038" y="2060575"/>
            <a:ext cx="4176712" cy="3240088"/>
          </a:xfrm>
          <a:prstGeom prst="rect">
            <a:avLst/>
          </a:prstGeom>
          <a:noFill/>
          <a:ln w="9525">
            <a:noFill/>
          </a:ln>
        </p:spPr>
      </p:pic>
      <p:sp>
        <p:nvSpPr>
          <p:cNvPr id="80910" name="矩形 80909"/>
          <p:cNvSpPr/>
          <p:nvPr/>
        </p:nvSpPr>
        <p:spPr>
          <a:xfrm>
            <a:off x="4584700" y="5373688"/>
            <a:ext cx="4787900" cy="1006475"/>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000" b="1" dirty="0">
                <a:latin typeface="Arial" panose="020B0604020202020204" pitchFamily="34" charset="0"/>
                <a:ea typeface="宋体" panose="02010600030101010101" pitchFamily="2" charset="-122"/>
              </a:rPr>
              <a:t>把病人远离救护人一侧的小腿放在另一侧腿上，两腿交，再将病人另一侧上肢向头部方向伸直。</a:t>
            </a:r>
            <a:r>
              <a:rPr lang="zh-CN" altLang="en-US" sz="2000" dirty="0">
                <a:latin typeface="Arial" panose="020B0604020202020204" pitchFamily="34" charset="0"/>
                <a:ea typeface="宋体" panose="02010600030101010101" pitchFamily="2" charset="-122"/>
              </a:rPr>
              <a:t> </a:t>
            </a:r>
            <a:endParaRPr lang="zh-CN" altLang="en-US" sz="2000" dirty="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0905">
                                            <p:txEl>
                                              <p:charRg st="1" end="8"/>
                                            </p:txEl>
                                          </p:spTgt>
                                        </p:tgtEl>
                                        <p:attrNameLst>
                                          <p:attrName>style.visibility</p:attrName>
                                        </p:attrNameLst>
                                      </p:cBhvr>
                                      <p:to>
                                        <p:strVal val="visible"/>
                                      </p:to>
                                    </p:set>
                                    <p:anim calcmode="lin" valueType="num">
                                      <p:cBhvr>
                                        <p:cTn id="7" dur="500" decel="50000" fill="hold">
                                          <p:stCondLst>
                                            <p:cond delay="0"/>
                                          </p:stCondLst>
                                        </p:cTn>
                                        <p:tgtEl>
                                          <p:spTgt spid="80905">
                                            <p:txEl>
                                              <p:charRg st="1" end="8"/>
                                            </p:txEl>
                                          </p:spTgt>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0905">
                                            <p:txEl>
                                              <p:charRg st="1" end="8"/>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0905">
                                            <p:txEl>
                                              <p:charRg st="1" end="8"/>
                                            </p:txEl>
                                          </p:spTgt>
                                        </p:tgtEl>
                                        <p:attrNameLst>
                                          <p:attrName>ppt_w</p:attrName>
                                        </p:attrNameLst>
                                      </p:cBhvr>
                                      <p:tavLst>
                                        <p:tav tm="0">
                                          <p:val>
                                            <p:strVal val="#ppt_w*.05"/>
                                          </p:val>
                                        </p:tav>
                                        <p:tav tm="100000">
                                          <p:val>
                                            <p:strVal val="#ppt_w"/>
                                          </p:val>
                                        </p:tav>
                                      </p:tavLst>
                                    </p:anim>
                                    <p:anim calcmode="lin" valueType="num">
                                      <p:cBhvr>
                                        <p:cTn id="10" dur="1000" fill="hold"/>
                                        <p:tgtEl>
                                          <p:spTgt spid="80905">
                                            <p:txEl>
                                              <p:charRg st="1" end="8"/>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0905">
                                            <p:txEl>
                                              <p:charRg st="1" end="8"/>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0905">
                                            <p:txEl>
                                              <p:charRg st="1" end="8"/>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0905">
                                            <p:txEl>
                                              <p:charRg st="1" end="8"/>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0905">
                                            <p:txEl>
                                              <p:charRg st="1" end="8"/>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0908"/>
                                        </p:tgtEl>
                                        <p:attrNameLst>
                                          <p:attrName>style.visibility</p:attrName>
                                        </p:attrNameLst>
                                      </p:cBhvr>
                                      <p:to>
                                        <p:strVal val="visible"/>
                                      </p:to>
                                    </p:set>
                                    <p:anim calcmode="lin" valueType="num">
                                      <p:cBhvr>
                                        <p:cTn id="17" dur="500" decel="50000" fill="hold">
                                          <p:stCondLst>
                                            <p:cond delay="0"/>
                                          </p:stCondLst>
                                        </p:cTn>
                                        <p:tgtEl>
                                          <p:spTgt spid="80908"/>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8090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0908"/>
                                        </p:tgtEl>
                                        <p:attrNameLst>
                                          <p:attrName>ppt_w</p:attrName>
                                        </p:attrNameLst>
                                      </p:cBhvr>
                                      <p:tavLst>
                                        <p:tav tm="0">
                                          <p:val>
                                            <p:strVal val="#ppt_w*.05"/>
                                          </p:val>
                                        </p:tav>
                                        <p:tav tm="100000">
                                          <p:val>
                                            <p:strVal val="#ppt_w"/>
                                          </p:val>
                                        </p:tav>
                                      </p:tavLst>
                                    </p:anim>
                                    <p:anim calcmode="lin" valueType="num">
                                      <p:cBhvr>
                                        <p:cTn id="20" dur="1000" fill="hold"/>
                                        <p:tgtEl>
                                          <p:spTgt spid="8090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090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090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090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0908"/>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80910"/>
                                        </p:tgtEl>
                                        <p:attrNameLst>
                                          <p:attrName>style.visibility</p:attrName>
                                        </p:attrNameLst>
                                      </p:cBhvr>
                                      <p:to>
                                        <p:strVal val="visible"/>
                                      </p:to>
                                    </p:set>
                                    <p:anim calcmode="lin" valueType="num">
                                      <p:cBhvr>
                                        <p:cTn id="27" dur="500" decel="50000" fill="hold">
                                          <p:stCondLst>
                                            <p:cond delay="0"/>
                                          </p:stCondLst>
                                        </p:cTn>
                                        <p:tgtEl>
                                          <p:spTgt spid="80910"/>
                                        </p:tgtEl>
                                        <p:attrNameLst>
                                          <p:attrName>style.rotation</p:attrName>
                                        </p:attrNameLst>
                                      </p:cBhvr>
                                      <p:tavLst>
                                        <p:tav tm="0">
                                          <p:val>
                                            <p:fltVal val="-90.000000"/>
                                          </p:val>
                                        </p:tav>
                                        <p:tav tm="100000">
                                          <p:val>
                                            <p:fltVal val="0.000000"/>
                                          </p:val>
                                        </p:tav>
                                      </p:tavLst>
                                    </p:anim>
                                    <p:anim calcmode="lin" valueType="num">
                                      <p:cBhvr>
                                        <p:cTn id="28" dur="500" decel="50000" fill="hold">
                                          <p:stCondLst>
                                            <p:cond delay="0"/>
                                          </p:stCondLst>
                                        </p:cTn>
                                        <p:tgtEl>
                                          <p:spTgt spid="8091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0910"/>
                                        </p:tgtEl>
                                        <p:attrNameLst>
                                          <p:attrName>ppt_w</p:attrName>
                                        </p:attrNameLst>
                                      </p:cBhvr>
                                      <p:tavLst>
                                        <p:tav tm="0">
                                          <p:val>
                                            <p:strVal val="#ppt_w*.05"/>
                                          </p:val>
                                        </p:tav>
                                        <p:tav tm="100000">
                                          <p:val>
                                            <p:strVal val="#ppt_w"/>
                                          </p:val>
                                        </p:tav>
                                      </p:tavLst>
                                    </p:anim>
                                    <p:anim calcmode="lin" valueType="num">
                                      <p:cBhvr>
                                        <p:cTn id="30" dur="1000" fill="hold"/>
                                        <p:tgtEl>
                                          <p:spTgt spid="8091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091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091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091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0910"/>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80907"/>
                                        </p:tgtEl>
                                        <p:attrNameLst>
                                          <p:attrName>style.visibility</p:attrName>
                                        </p:attrNameLst>
                                      </p:cBhvr>
                                      <p:to>
                                        <p:strVal val="visible"/>
                                      </p:to>
                                    </p:set>
                                    <p:anim calcmode="lin" valueType="num">
                                      <p:cBhvr>
                                        <p:cTn id="37" dur="500" decel="50000" fill="hold">
                                          <p:stCondLst>
                                            <p:cond delay="0"/>
                                          </p:stCondLst>
                                        </p:cTn>
                                        <p:tgtEl>
                                          <p:spTgt spid="80907"/>
                                        </p:tgtEl>
                                        <p:attrNameLst>
                                          <p:attrName>style.rotation</p:attrName>
                                        </p:attrNameLst>
                                      </p:cBhvr>
                                      <p:tavLst>
                                        <p:tav tm="0">
                                          <p:val>
                                            <p:fltVal val="-90.000000"/>
                                          </p:val>
                                        </p:tav>
                                        <p:tav tm="100000">
                                          <p:val>
                                            <p:fltVal val="0.000000"/>
                                          </p:val>
                                        </p:tav>
                                      </p:tavLst>
                                    </p:anim>
                                    <p:anim calcmode="lin" valueType="num">
                                      <p:cBhvr>
                                        <p:cTn id="38" dur="500" decel="50000" fill="hold">
                                          <p:stCondLst>
                                            <p:cond delay="0"/>
                                          </p:stCondLst>
                                        </p:cTn>
                                        <p:tgtEl>
                                          <p:spTgt spid="8090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0907"/>
                                        </p:tgtEl>
                                        <p:attrNameLst>
                                          <p:attrName>ppt_w</p:attrName>
                                        </p:attrNameLst>
                                      </p:cBhvr>
                                      <p:tavLst>
                                        <p:tav tm="0">
                                          <p:val>
                                            <p:strVal val="#ppt_w*.05"/>
                                          </p:val>
                                        </p:tav>
                                        <p:tav tm="100000">
                                          <p:val>
                                            <p:strVal val="#ppt_w"/>
                                          </p:val>
                                        </p:tav>
                                      </p:tavLst>
                                    </p:anim>
                                    <p:anim calcmode="lin" valueType="num">
                                      <p:cBhvr>
                                        <p:cTn id="40" dur="1000" fill="hold"/>
                                        <p:tgtEl>
                                          <p:spTgt spid="8090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090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090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090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0907"/>
                                        </p:tgtEl>
                                      </p:cBhvr>
                                    </p:animEffect>
                                  </p:childTnLst>
                                </p:cTn>
                              </p:par>
                            </p:childTnLst>
                          </p:cTn>
                        </p:par>
                      </p:childTnLst>
                    </p:cTn>
                  </p:par>
                  <p:par>
                    <p:cTn id="45" fill="hold">
                      <p:stCondLst>
                        <p:cond delay="indefinite"/>
                      </p:stCondLst>
                      <p:childTnLst>
                        <p:par>
                          <p:cTn id="46" fill="hold">
                            <p:stCondLst>
                              <p:cond delay="0"/>
                            </p:stCondLst>
                            <p:childTnLst>
                              <p:par>
                                <p:cTn id="47" presetID="24" presetClass="entr" presetSubtype="0" fill="hold" nodeType="clickEffect">
                                  <p:stCondLst>
                                    <p:cond delay="0"/>
                                  </p:stCondLst>
                                  <p:childTnLst>
                                    <p:set>
                                      <p:cBhvr>
                                        <p:cTn id="48" dur="1" fill="hold">
                                          <p:stCondLst>
                                            <p:cond delay="0"/>
                                          </p:stCondLst>
                                        </p:cTn>
                                        <p:tgtEl>
                                          <p:spTgt spid="80906"/>
                                        </p:tgtEl>
                                        <p:attrNameLst>
                                          <p:attrName>style.visibility</p:attrName>
                                        </p:attrNameLst>
                                      </p:cBhvr>
                                      <p:to>
                                        <p:strVal val="visible"/>
                                      </p:to>
                                    </p:set>
                                    <p:anim calcmode="lin" valueType="num">
                                      <p:cBhvr>
                                        <p:cTn id="49" dur="1" fill="hold"/>
                                        <p:tgtEl>
                                          <p:spTgt spid="80906"/>
                                        </p:tgtEl>
                                      </p:cBhvr>
                                    </p:anim>
                                  </p:childTnLst>
                                </p:cTn>
                              </p:par>
                              <p:par>
                                <p:cTn id="50" presetID="24" presetClass="entr" presetSubtype="0" fill="hold" nodeType="withEffect">
                                  <p:stCondLst>
                                    <p:cond delay="0"/>
                                  </p:stCondLst>
                                  <p:childTnLst>
                                    <p:set>
                                      <p:cBhvr>
                                        <p:cTn id="51" dur="1" fill="hold">
                                          <p:stCondLst>
                                            <p:cond delay="0"/>
                                          </p:stCondLst>
                                        </p:cTn>
                                        <p:tgtEl>
                                          <p:spTgt spid="80909"/>
                                        </p:tgtEl>
                                        <p:attrNameLst>
                                          <p:attrName>style.visibility</p:attrName>
                                        </p:attrNameLst>
                                      </p:cBhvr>
                                      <p:to>
                                        <p:strVal val="visible"/>
                                      </p:to>
                                    </p:set>
                                    <p:anim calcmode="lin" valueType="num">
                                      <p:cBhvr>
                                        <p:cTn id="52" dur="1" fill="hold"/>
                                        <p:tgtEl>
                                          <p:spTgt spid="8090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5" grpId="0" build="p"/>
      <p:bldP spid="80907" grpId="0"/>
      <p:bldP spid="80908" grpId="0"/>
      <p:bldP spid="809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p:nvPr>
            <p:ph type="title"/>
          </p:nvPr>
        </p:nvSpPr>
        <p:spPr>
          <a:xfrm>
            <a:off x="865188" y="260350"/>
            <a:ext cx="7772400" cy="1143000"/>
          </a:xfrm>
          <a:effectLst>
            <a:outerShdw dist="35921" dir="2699999" algn="ctr" rotWithShape="0">
              <a:schemeClr val="bg2"/>
            </a:outerShdw>
          </a:effectLst>
        </p:spPr>
        <p:txBody>
          <a:bodyPr vert="horz" wrap="square" lIns="92075" tIns="46038" rIns="92075" bIns="46038" anchor="ctr"/>
          <a:p>
            <a:pPr fontAlgn="base"/>
            <a:r>
              <a:rPr lang="zh-CN" altLang="en-US" sz="3600" b="1" strike="noStrike" noProof="1" dirty="0">
                <a:solidFill>
                  <a:srgbClr val="FF0000"/>
                </a:solidFill>
                <a:ea typeface="黑体" panose="02010609060101010101" pitchFamily="49" charset="-122"/>
              </a:rPr>
              <a:t>摆正体位</a:t>
            </a:r>
            <a:endParaRPr lang="zh-CN" altLang="en-US" sz="3600" b="1" strike="noStrike" noProof="1" dirty="0">
              <a:solidFill>
                <a:srgbClr val="FF0000"/>
              </a:solidFill>
              <a:ea typeface="黑体" panose="02010609060101010101" pitchFamily="49" charset="-122"/>
            </a:endParaRPr>
          </a:p>
        </p:txBody>
      </p:sp>
      <p:pic>
        <p:nvPicPr>
          <p:cNvPr id="81923" name="图片 81922" descr="z-zzi223"/>
          <p:cNvPicPr>
            <a:picLocks noChangeAspect="1"/>
          </p:cNvPicPr>
          <p:nvPr/>
        </p:nvPicPr>
        <p:blipFill>
          <a:blip r:embed="rId1"/>
          <a:stretch>
            <a:fillRect/>
          </a:stretch>
        </p:blipFill>
        <p:spPr>
          <a:xfrm>
            <a:off x="179388" y="1660525"/>
            <a:ext cx="4213225" cy="2879725"/>
          </a:xfrm>
          <a:prstGeom prst="rect">
            <a:avLst/>
          </a:prstGeom>
          <a:noFill/>
          <a:ln w="9525">
            <a:noFill/>
          </a:ln>
        </p:spPr>
      </p:pic>
      <p:sp>
        <p:nvSpPr>
          <p:cNvPr id="81924" name="文本框 81923"/>
          <p:cNvSpPr txBox="1"/>
          <p:nvPr/>
        </p:nvSpPr>
        <p:spPr>
          <a:xfrm>
            <a:off x="179388" y="5332413"/>
            <a:ext cx="4067175" cy="1311275"/>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救护人一手托住病人的后头颈部，另一手抓住远离救护人一侧病人的胯部或腋下，将病人呈整体翻转向救护人。</a:t>
            </a:r>
            <a:r>
              <a:rPr lang="zh-CN" altLang="en-US" sz="2000" dirty="0">
                <a:latin typeface="Arial" panose="020B0604020202020204" pitchFamily="34" charset="0"/>
                <a:ea typeface="宋体" panose="02010600030101010101" pitchFamily="2" charset="-122"/>
              </a:rPr>
              <a:t> </a:t>
            </a:r>
            <a:endParaRPr lang="zh-CN" altLang="en-US" sz="2000" dirty="0">
              <a:latin typeface="Arial" panose="020B0604020202020204" pitchFamily="34" charset="0"/>
              <a:ea typeface="宋体" panose="02010600030101010101" pitchFamily="2" charset="-122"/>
            </a:endParaRPr>
          </a:p>
        </p:txBody>
      </p:sp>
      <p:sp>
        <p:nvSpPr>
          <p:cNvPr id="81925" name="文本框 81924"/>
          <p:cNvSpPr txBox="1"/>
          <p:nvPr/>
        </p:nvSpPr>
        <p:spPr>
          <a:xfrm>
            <a:off x="179388" y="4756150"/>
            <a:ext cx="3779837" cy="366713"/>
          </a:xfrm>
          <a:prstGeom prst="rect">
            <a:avLst/>
          </a:prstGeom>
          <a:noFill/>
          <a:ln w="9525">
            <a:noFill/>
          </a:ln>
        </p:spPr>
        <p:txBody>
          <a:bodyPr anchor="t">
            <a:spAutoFit/>
          </a:bodyPr>
          <a:p>
            <a:pPr eaLnBrk="0" hangingPunct="0">
              <a:spcBef>
                <a:spcPct val="50000"/>
              </a:spcBef>
            </a:pPr>
            <a:r>
              <a:rPr lang="zh-CN" altLang="en-US" dirty="0">
                <a:latin typeface="Arial" panose="020B0604020202020204" pitchFamily="34" charset="0"/>
                <a:ea typeface="宋体" panose="02010600030101010101" pitchFamily="2" charset="-122"/>
              </a:rPr>
              <a:t>              </a:t>
            </a:r>
            <a:r>
              <a:rPr lang="zh-CN" altLang="en-US" b="1" dirty="0">
                <a:latin typeface="Arial" panose="020B0604020202020204" pitchFamily="34" charset="0"/>
                <a:ea typeface="宋体" panose="02010600030101010101" pitchFamily="2" charset="-122"/>
              </a:rPr>
              <a:t>保护颈椎翻身</a:t>
            </a:r>
            <a:endParaRPr lang="zh-CN" altLang="en-US" sz="2400" b="1" dirty="0">
              <a:latin typeface="Arial" panose="020B0604020202020204" pitchFamily="34" charset="0"/>
              <a:ea typeface="宋体" panose="02010600030101010101" pitchFamily="2" charset="-122"/>
            </a:endParaRPr>
          </a:p>
        </p:txBody>
      </p:sp>
      <p:pic>
        <p:nvPicPr>
          <p:cNvPr id="81926" name="图片 81925" descr="z-zzi224"/>
          <p:cNvPicPr>
            <a:picLocks noChangeAspect="1"/>
          </p:cNvPicPr>
          <p:nvPr/>
        </p:nvPicPr>
        <p:blipFill>
          <a:blip r:embed="rId2"/>
          <a:stretch>
            <a:fillRect/>
          </a:stretch>
        </p:blipFill>
        <p:spPr>
          <a:xfrm>
            <a:off x="4391025" y="1660525"/>
            <a:ext cx="4752975" cy="4537075"/>
          </a:xfrm>
          <a:prstGeom prst="rect">
            <a:avLst/>
          </a:prstGeom>
          <a:noFill/>
          <a:ln w="9525">
            <a:noFill/>
          </a:ln>
        </p:spPr>
      </p:pic>
      <p:grpSp>
        <p:nvGrpSpPr>
          <p:cNvPr id="79878" name="组合 81926"/>
          <p:cNvGrpSpPr/>
          <p:nvPr/>
        </p:nvGrpSpPr>
        <p:grpSpPr>
          <a:xfrm>
            <a:off x="0" y="1588"/>
            <a:ext cx="9142413" cy="6856412"/>
            <a:chOff x="0" y="0"/>
            <a:chExt cx="5760" cy="4320"/>
          </a:xfrm>
        </p:grpSpPr>
        <p:sp>
          <p:nvSpPr>
            <p:cNvPr id="7987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7988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7988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7988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79883"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500" decel="50000" fill="hold">
                                          <p:stCondLst>
                                            <p:cond delay="0"/>
                                          </p:stCondLst>
                                        </p:cTn>
                                        <p:tgtEl>
                                          <p:spTgt spid="8192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19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22"/>
                                        </p:tgtEl>
                                        <p:attrNameLst>
                                          <p:attrName>ppt_w</p:attrName>
                                        </p:attrNameLst>
                                      </p:cBhvr>
                                      <p:tavLst>
                                        <p:tav tm="0">
                                          <p:val>
                                            <p:strVal val="#ppt_w*.05"/>
                                          </p:val>
                                        </p:tav>
                                        <p:tav tm="100000">
                                          <p:val>
                                            <p:strVal val="#ppt_w"/>
                                          </p:val>
                                        </p:tav>
                                      </p:tavLst>
                                    </p:anim>
                                    <p:anim calcmode="lin" valueType="num">
                                      <p:cBhvr>
                                        <p:cTn id="10" dur="1000" fill="hold"/>
                                        <p:tgtEl>
                                          <p:spTgt spid="819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2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1925"/>
                                        </p:tgtEl>
                                        <p:attrNameLst>
                                          <p:attrName>style.visibility</p:attrName>
                                        </p:attrNameLst>
                                      </p:cBhvr>
                                      <p:to>
                                        <p:strVal val="visible"/>
                                      </p:to>
                                    </p:set>
                                    <p:anim calcmode="lin" valueType="num">
                                      <p:cBhvr>
                                        <p:cTn id="19" dur="500" decel="50000" fill="hold">
                                          <p:stCondLst>
                                            <p:cond delay="0"/>
                                          </p:stCondLst>
                                        </p:cTn>
                                        <p:tgtEl>
                                          <p:spTgt spid="81925"/>
                                        </p:tgtEl>
                                        <p:attrNameLst>
                                          <p:attrName>style.rotation</p:attrName>
                                        </p:attrNameLst>
                                      </p:cBhvr>
                                      <p:tavLst>
                                        <p:tav tm="0">
                                          <p:val>
                                            <p:fltVal val="-90.000000"/>
                                          </p:val>
                                        </p:tav>
                                        <p:tav tm="100000">
                                          <p:val>
                                            <p:fltVal val="0.000000"/>
                                          </p:val>
                                        </p:tav>
                                      </p:tavLst>
                                    </p:anim>
                                    <p:anim calcmode="lin" valueType="num">
                                      <p:cBhvr>
                                        <p:cTn id="20" dur="500" decel="50000" fill="hold">
                                          <p:stCondLst>
                                            <p:cond delay="0"/>
                                          </p:stCondLst>
                                        </p:cTn>
                                        <p:tgtEl>
                                          <p:spTgt spid="819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1925"/>
                                        </p:tgtEl>
                                        <p:attrNameLst>
                                          <p:attrName>ppt_w</p:attrName>
                                        </p:attrNameLst>
                                      </p:cBhvr>
                                      <p:tavLst>
                                        <p:tav tm="0">
                                          <p:val>
                                            <p:strVal val="#ppt_w*.05"/>
                                          </p:val>
                                        </p:tav>
                                        <p:tav tm="100000">
                                          <p:val>
                                            <p:strVal val="#ppt_w"/>
                                          </p:val>
                                        </p:tav>
                                      </p:tavLst>
                                    </p:anim>
                                    <p:anim calcmode="lin" valueType="num">
                                      <p:cBhvr>
                                        <p:cTn id="22" dur="1000" fill="hold"/>
                                        <p:tgtEl>
                                          <p:spTgt spid="819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19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19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19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1925"/>
                                        </p:tgtEl>
                                      </p:cBhvr>
                                    </p:animEffect>
                                  </p:childTnLst>
                                </p:cTn>
                              </p:par>
                              <p:par>
                                <p:cTn id="27" presetID="25" presetClass="entr" presetSubtype="0" fill="hold" grpId="0" nodeType="withEffect">
                                  <p:stCondLst>
                                    <p:cond delay="0"/>
                                  </p:stCondLst>
                                  <p:childTnLst>
                                    <p:set>
                                      <p:cBhvr>
                                        <p:cTn id="28" dur="1" fill="hold">
                                          <p:stCondLst>
                                            <p:cond delay="0"/>
                                          </p:stCondLst>
                                        </p:cTn>
                                        <p:tgtEl>
                                          <p:spTgt spid="81924"/>
                                        </p:tgtEl>
                                        <p:attrNameLst>
                                          <p:attrName>style.visibility</p:attrName>
                                        </p:attrNameLst>
                                      </p:cBhvr>
                                      <p:to>
                                        <p:strVal val="visible"/>
                                      </p:to>
                                    </p:set>
                                    <p:anim calcmode="lin" valueType="num">
                                      <p:cBhvr>
                                        <p:cTn id="29" dur="500" decel="50000" fill="hold">
                                          <p:stCondLst>
                                            <p:cond delay="0"/>
                                          </p:stCondLst>
                                        </p:cTn>
                                        <p:tgtEl>
                                          <p:spTgt spid="81924"/>
                                        </p:tgtEl>
                                        <p:attrNameLst>
                                          <p:attrName>style.rotation</p:attrName>
                                        </p:attrNameLst>
                                      </p:cBhvr>
                                      <p:tavLst>
                                        <p:tav tm="0">
                                          <p:val>
                                            <p:fltVal val="-90.000000"/>
                                          </p:val>
                                        </p:tav>
                                        <p:tav tm="100000">
                                          <p:val>
                                            <p:fltVal val="0.000000"/>
                                          </p:val>
                                        </p:tav>
                                      </p:tavLst>
                                    </p:anim>
                                    <p:anim calcmode="lin" valueType="num">
                                      <p:cBhvr>
                                        <p:cTn id="30" dur="500" decel="50000" fill="hold">
                                          <p:stCondLst>
                                            <p:cond delay="0"/>
                                          </p:stCondLst>
                                        </p:cTn>
                                        <p:tgtEl>
                                          <p:spTgt spid="8192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81924"/>
                                        </p:tgtEl>
                                        <p:attrNameLst>
                                          <p:attrName>ppt_w</p:attrName>
                                        </p:attrNameLst>
                                      </p:cBhvr>
                                      <p:tavLst>
                                        <p:tav tm="0">
                                          <p:val>
                                            <p:strVal val="#ppt_w*.05"/>
                                          </p:val>
                                        </p:tav>
                                        <p:tav tm="100000">
                                          <p:val>
                                            <p:strVal val="#ppt_w"/>
                                          </p:val>
                                        </p:tav>
                                      </p:tavLst>
                                    </p:anim>
                                    <p:anim calcmode="lin" valueType="num">
                                      <p:cBhvr>
                                        <p:cTn id="32" dur="1000" fill="hold"/>
                                        <p:tgtEl>
                                          <p:spTgt spid="8192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8192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8192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8192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81924"/>
                                        </p:tgtEl>
                                      </p:cBhvr>
                                    </p:animEffect>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81923"/>
                                        </p:tgtEl>
                                        <p:attrNameLst>
                                          <p:attrName>style.visibility</p:attrName>
                                        </p:attrNameLst>
                                      </p:cBhvr>
                                      <p:to>
                                        <p:strVal val="visible"/>
                                      </p:to>
                                    </p:set>
                                    <p:anim calcmode="lin" valueType="num">
                                      <p:cBhvr>
                                        <p:cTn id="41" dur="1" fill="hold"/>
                                        <p:tgtEl>
                                          <p:spTgt spid="81923"/>
                                        </p:tgtEl>
                                      </p:cBhvr>
                                    </p:anim>
                                  </p:childTnLst>
                                </p:cTn>
                              </p:par>
                              <p:par>
                                <p:cTn id="42" presetID="24" presetClass="entr" presetSubtype="0" fill="hold" nodeType="withEffect">
                                  <p:stCondLst>
                                    <p:cond delay="0"/>
                                  </p:stCondLst>
                                  <p:childTnLst>
                                    <p:set>
                                      <p:cBhvr>
                                        <p:cTn id="43" dur="1" fill="hold">
                                          <p:stCondLst>
                                            <p:cond delay="0"/>
                                          </p:stCondLst>
                                        </p:cTn>
                                        <p:tgtEl>
                                          <p:spTgt spid="81926"/>
                                        </p:tgtEl>
                                        <p:attrNameLst>
                                          <p:attrName>style.visibility</p:attrName>
                                        </p:attrNameLst>
                                      </p:cBhvr>
                                      <p:to>
                                        <p:strVal val="visible"/>
                                      </p:to>
                                    </p:set>
                                    <p:anim calcmode="lin" valueType="num">
                                      <p:cBhvr>
                                        <p:cTn id="44" dur="1" fill="hold"/>
                                        <p:tgtEl>
                                          <p:spTgt spid="8192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4" grpId="0"/>
      <p:bldP spid="819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标题 82945"/>
          <p:cNvSpPr/>
          <p:nvPr>
            <p:ph type="title"/>
          </p:nvPr>
        </p:nvSpPr>
        <p:spPr>
          <a:xfrm>
            <a:off x="757238" y="652463"/>
            <a:ext cx="7772400" cy="1039813"/>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五、判断心跳及触摸颈动脉</a:t>
            </a:r>
            <a:endParaRPr lang="zh-CN" altLang="en-US" sz="3600" b="1" strike="noStrike" noProof="1" dirty="0">
              <a:solidFill>
                <a:srgbClr val="FF0000"/>
              </a:solidFill>
              <a:ea typeface="黑体" panose="02010609060101010101" pitchFamily="49" charset="-122"/>
            </a:endParaRPr>
          </a:p>
        </p:txBody>
      </p:sp>
      <p:sp>
        <p:nvSpPr>
          <p:cNvPr id="82947" name="内容占位符 82946"/>
          <p:cNvSpPr>
            <a:spLocks noGrp="1"/>
          </p:cNvSpPr>
          <p:nvPr>
            <p:ph idx="1"/>
          </p:nvPr>
        </p:nvSpPr>
        <p:spPr>
          <a:xfrm>
            <a:off x="757238" y="1981200"/>
            <a:ext cx="3810000" cy="652463"/>
          </a:xfrm>
        </p:spPr>
        <p:txBody>
          <a:bodyPr lIns="92075" tIns="46038" rIns="92075" bIns="46038" anchor="t"/>
          <a:p>
            <a:r>
              <a:rPr lang="zh-CN" altLang="en-US" sz="2800" dirty="0"/>
              <a:t>要点： 耗时</a:t>
            </a:r>
            <a:r>
              <a:rPr lang="en-US" altLang="x-none" sz="2800"/>
              <a:t>5</a:t>
            </a:r>
            <a:r>
              <a:rPr lang="zh-CN" altLang="en-US" sz="2800" dirty="0"/>
              <a:t>秒钟</a:t>
            </a:r>
            <a:endParaRPr lang="zh-CN" altLang="en-US" sz="2800" dirty="0"/>
          </a:p>
        </p:txBody>
      </p:sp>
      <p:pic>
        <p:nvPicPr>
          <p:cNvPr id="82948" name="图片 82947" descr="z-zzi10"/>
          <p:cNvPicPr>
            <a:picLocks noChangeAspect="1"/>
          </p:cNvPicPr>
          <p:nvPr/>
        </p:nvPicPr>
        <p:blipFill>
          <a:blip r:embed="rId1"/>
          <a:stretch>
            <a:fillRect/>
          </a:stretch>
        </p:blipFill>
        <p:spPr>
          <a:xfrm>
            <a:off x="250825" y="2700338"/>
            <a:ext cx="4679950" cy="3752850"/>
          </a:xfrm>
          <a:prstGeom prst="rect">
            <a:avLst/>
          </a:prstGeom>
          <a:noFill/>
          <a:ln w="9525">
            <a:noFill/>
          </a:ln>
        </p:spPr>
      </p:pic>
      <p:sp>
        <p:nvSpPr>
          <p:cNvPr id="82949" name="文本框 82948"/>
          <p:cNvSpPr txBox="1"/>
          <p:nvPr/>
        </p:nvSpPr>
        <p:spPr>
          <a:xfrm>
            <a:off x="5100638" y="2633663"/>
            <a:ext cx="3733800" cy="3722687"/>
          </a:xfrm>
          <a:prstGeom prst="rect">
            <a:avLst/>
          </a:prstGeom>
          <a:noFill/>
          <a:ln w="9525">
            <a:noFill/>
          </a:ln>
        </p:spPr>
        <p:txBody>
          <a:bodyPr anchor="t">
            <a:spAutoFit/>
          </a:bodyPr>
          <a:p>
            <a:pPr algn="just">
              <a:spcBef>
                <a:spcPct val="50000"/>
              </a:spcBef>
              <a:buClr>
                <a:srgbClr val="00FF00"/>
              </a:buClr>
              <a:buSzPct val="75000"/>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rPr>
              <a:t>用一手示指和中指置于病人颈中部（喉结）旁开二横指凹陷处，稍加力度触模颈动脉搏动。</a:t>
            </a:r>
            <a:endParaRPr lang="zh-CN" altLang="en-US" sz="2800" b="1" dirty="0">
              <a:latin typeface="Times New Roman" panose="02020603050405020304" pitchFamily="18" charset="0"/>
              <a:ea typeface="宋体" panose="02010600030101010101" pitchFamily="2" charset="-122"/>
            </a:endParaRPr>
          </a:p>
          <a:p>
            <a:pPr>
              <a:spcBef>
                <a:spcPct val="50000"/>
              </a:spcBef>
              <a:buClr>
                <a:srgbClr val="00FF00"/>
              </a:buClr>
              <a:buSzPct val="75000"/>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rPr>
              <a:t>注意：不可用力压迫，不可同时触摸双侧颈动脉！</a:t>
            </a:r>
            <a:endParaRPr lang="zh-CN" altLang="en-US" sz="2800" b="1" dirty="0">
              <a:latin typeface="Arial" panose="020B0604020202020204" pitchFamily="34" charset="0"/>
              <a:ea typeface="宋体" panose="02010600030101010101" pitchFamily="2" charset="-122"/>
            </a:endParaRPr>
          </a:p>
        </p:txBody>
      </p:sp>
      <p:grpSp>
        <p:nvGrpSpPr>
          <p:cNvPr id="80901" name="组合 82949"/>
          <p:cNvGrpSpPr/>
          <p:nvPr/>
        </p:nvGrpSpPr>
        <p:grpSpPr>
          <a:xfrm>
            <a:off x="0" y="1588"/>
            <a:ext cx="9142413" cy="6856412"/>
            <a:chOff x="0" y="0"/>
            <a:chExt cx="5760" cy="4320"/>
          </a:xfrm>
        </p:grpSpPr>
        <p:sp>
          <p:nvSpPr>
            <p:cNvPr id="8090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090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090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090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0906"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2947">
                                            <p:txEl>
                                              <p:charRg st="0" end="10"/>
                                            </p:txEl>
                                          </p:spTgt>
                                        </p:tgtEl>
                                        <p:attrNameLst>
                                          <p:attrName>style.visibility</p:attrName>
                                        </p:attrNameLst>
                                      </p:cBhvr>
                                      <p:to>
                                        <p:strVal val="visible"/>
                                      </p:to>
                                    </p:set>
                                    <p:anim calcmode="lin" valueType="num">
                                      <p:cBhvr>
                                        <p:cTn id="7" dur="500" decel="50000" fill="hold">
                                          <p:stCondLst>
                                            <p:cond delay="0"/>
                                          </p:stCondLst>
                                        </p:cTn>
                                        <p:tgtEl>
                                          <p:spTgt spid="82947">
                                            <p:txEl>
                                              <p:charRg st="0" end="10"/>
                                            </p:txEl>
                                          </p:spTgt>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2947">
                                            <p:txEl>
                                              <p:charRg st="0" end="1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2947">
                                            <p:txEl>
                                              <p:charRg st="0" end="10"/>
                                            </p:txEl>
                                          </p:spTgt>
                                        </p:tgtEl>
                                        <p:attrNameLst>
                                          <p:attrName>ppt_w</p:attrName>
                                        </p:attrNameLst>
                                      </p:cBhvr>
                                      <p:tavLst>
                                        <p:tav tm="0">
                                          <p:val>
                                            <p:strVal val="#ppt_w*.05"/>
                                          </p:val>
                                        </p:tav>
                                        <p:tav tm="100000">
                                          <p:val>
                                            <p:strVal val="#ppt_w"/>
                                          </p:val>
                                        </p:tav>
                                      </p:tavLst>
                                    </p:anim>
                                    <p:anim calcmode="lin" valueType="num">
                                      <p:cBhvr>
                                        <p:cTn id="10" dur="1000" fill="hold"/>
                                        <p:tgtEl>
                                          <p:spTgt spid="82947">
                                            <p:txEl>
                                              <p:charRg st="0" end="1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2947">
                                            <p:txEl>
                                              <p:charRg st="0" end="1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2947">
                                            <p:txEl>
                                              <p:charRg st="0" end="1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2947">
                                            <p:txEl>
                                              <p:charRg st="0" end="1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2947">
                                            <p:txEl>
                                              <p:charRg st="0" end="10"/>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2949"/>
                                        </p:tgtEl>
                                        <p:attrNameLst>
                                          <p:attrName>style.visibility</p:attrName>
                                        </p:attrNameLst>
                                      </p:cBhvr>
                                      <p:to>
                                        <p:strVal val="visible"/>
                                      </p:to>
                                    </p:set>
                                    <p:anim calcmode="lin" valueType="num">
                                      <p:cBhvr>
                                        <p:cTn id="17" dur="500" decel="50000" fill="hold">
                                          <p:stCondLst>
                                            <p:cond delay="0"/>
                                          </p:stCondLst>
                                        </p:cTn>
                                        <p:tgtEl>
                                          <p:spTgt spid="82949"/>
                                        </p:tgtEl>
                                        <p:attrNameLst>
                                          <p:attrName>style.rotation</p:attrName>
                                        </p:attrNameLst>
                                      </p:cBhvr>
                                      <p:tavLst>
                                        <p:tav tm="0">
                                          <p:val>
                                            <p:fltVal val="-90.000000"/>
                                          </p:val>
                                        </p:tav>
                                        <p:tav tm="100000">
                                          <p:val>
                                            <p:fltVal val="0.000000"/>
                                          </p:val>
                                        </p:tav>
                                      </p:tavLst>
                                    </p:anim>
                                    <p:anim calcmode="lin" valueType="num">
                                      <p:cBhvr>
                                        <p:cTn id="18" dur="500" decel="50000" fill="hold">
                                          <p:stCondLst>
                                            <p:cond delay="0"/>
                                          </p:stCondLst>
                                        </p:cTn>
                                        <p:tgtEl>
                                          <p:spTgt spid="8294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2949"/>
                                        </p:tgtEl>
                                        <p:attrNameLst>
                                          <p:attrName>ppt_w</p:attrName>
                                        </p:attrNameLst>
                                      </p:cBhvr>
                                      <p:tavLst>
                                        <p:tav tm="0">
                                          <p:val>
                                            <p:strVal val="#ppt_w*.05"/>
                                          </p:val>
                                        </p:tav>
                                        <p:tav tm="100000">
                                          <p:val>
                                            <p:strVal val="#ppt_w"/>
                                          </p:val>
                                        </p:tav>
                                      </p:tavLst>
                                    </p:anim>
                                    <p:anim calcmode="lin" valueType="num">
                                      <p:cBhvr>
                                        <p:cTn id="20" dur="1000" fill="hold"/>
                                        <p:tgtEl>
                                          <p:spTgt spid="8294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294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294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294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2949"/>
                                        </p:tgtEl>
                                      </p:cBhvr>
                                    </p:animEffect>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nodeType="clickEffect">
                                  <p:stCondLst>
                                    <p:cond delay="0"/>
                                  </p:stCondLst>
                                  <p:childTnLst>
                                    <p:set>
                                      <p:cBhvr>
                                        <p:cTn id="28" dur="1" fill="hold">
                                          <p:stCondLst>
                                            <p:cond delay="0"/>
                                          </p:stCondLst>
                                        </p:cTn>
                                        <p:tgtEl>
                                          <p:spTgt spid="82948"/>
                                        </p:tgtEl>
                                        <p:attrNameLst>
                                          <p:attrName>style.visibility</p:attrName>
                                        </p:attrNameLst>
                                      </p:cBhvr>
                                      <p:to>
                                        <p:strVal val="visible"/>
                                      </p:to>
                                    </p:set>
                                    <p:anim calcmode="lin" valueType="num">
                                      <p:cBhvr>
                                        <p:cTn id="29" dur="1" fill="hold"/>
                                        <p:tgtEl>
                                          <p:spTgt spid="8294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P spid="829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70" name="矩形 83969"/>
          <p:cNvSpPr/>
          <p:nvPr/>
        </p:nvSpPr>
        <p:spPr>
          <a:xfrm>
            <a:off x="914400" y="404813"/>
            <a:ext cx="7772400" cy="1039813"/>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marL="838200" lvl="0" indent="-838200" fontAlgn="base"/>
            <a:r>
              <a:rPr lang="zh-CN" altLang="en-US" sz="3600" b="1" strike="noStrike" noProof="1" dirty="0">
                <a:solidFill>
                  <a:srgbClr val="FF0000"/>
                </a:solidFill>
                <a:latin typeface="+mj-lt"/>
                <a:ea typeface="黑体" panose="02010609060101010101" pitchFamily="49" charset="-122"/>
                <a:cs typeface="+mj-cs"/>
              </a:rPr>
              <a:t>六、胸外挤压</a:t>
            </a:r>
            <a:endParaRPr lang="zh-CN" altLang="en-US" sz="3600" b="1" strike="noStrike" noProof="1" dirty="0">
              <a:solidFill>
                <a:srgbClr val="FF0000"/>
              </a:solidFill>
              <a:latin typeface="+mj-lt"/>
              <a:ea typeface="黑体" panose="02010609060101010101" pitchFamily="49" charset="-122"/>
              <a:cs typeface="+mj-cs"/>
            </a:endParaRPr>
          </a:p>
        </p:txBody>
      </p:sp>
      <p:pic>
        <p:nvPicPr>
          <p:cNvPr id="83971" name="图片 83970" descr="z-zzi5"/>
          <p:cNvPicPr>
            <a:picLocks noChangeAspect="1"/>
          </p:cNvPicPr>
          <p:nvPr/>
        </p:nvPicPr>
        <p:blipFill>
          <a:blip r:embed="rId1"/>
          <a:stretch>
            <a:fillRect/>
          </a:stretch>
        </p:blipFill>
        <p:spPr>
          <a:xfrm>
            <a:off x="4500563" y="1700213"/>
            <a:ext cx="4643437" cy="5157787"/>
          </a:xfrm>
          <a:prstGeom prst="rect">
            <a:avLst/>
          </a:prstGeom>
          <a:noFill/>
          <a:ln w="9525">
            <a:noFill/>
          </a:ln>
        </p:spPr>
      </p:pic>
      <p:sp>
        <p:nvSpPr>
          <p:cNvPr id="83972" name="文本框 83971"/>
          <p:cNvSpPr txBox="1"/>
          <p:nvPr/>
        </p:nvSpPr>
        <p:spPr>
          <a:xfrm>
            <a:off x="611188" y="2997200"/>
            <a:ext cx="3124200" cy="1004888"/>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胸骨下</a:t>
            </a:r>
            <a:r>
              <a:rPr lang="en-US" altLang="x-none" sz="2400" b="1">
                <a:latin typeface="Times New Roman" panose="02020603050405020304" pitchFamily="18" charset="0"/>
                <a:ea typeface="宋体" panose="02010600030101010101" pitchFamily="2" charset="-122"/>
              </a:rPr>
              <a:t>1/2</a:t>
            </a:r>
            <a:r>
              <a:rPr lang="zh-CN" altLang="en-US" sz="2400" b="1" dirty="0">
                <a:latin typeface="宋体" panose="02010600030101010101" pitchFamily="2" charset="-122"/>
                <a:ea typeface="宋体" panose="02010600030101010101" pitchFamily="2" charset="-122"/>
              </a:rPr>
              <a:t>处</a:t>
            </a:r>
            <a:endParaRPr lang="zh-CN" altLang="en-US" sz="2400" b="1" dirty="0">
              <a:latin typeface="宋体" panose="02010600030101010101" pitchFamily="2" charset="-122"/>
              <a:ea typeface="宋体" panose="02010600030101010101" pitchFamily="2" charset="-122"/>
            </a:endParaRPr>
          </a:p>
          <a:p>
            <a:pPr>
              <a:spcBef>
                <a:spcPct val="50000"/>
              </a:spcBef>
              <a:buClr>
                <a:srgbClr val="00FF00"/>
              </a:buClr>
              <a:buSzPct val="75000"/>
              <a:buFont typeface="Wingdings" panose="05000000000000000000" pitchFamily="2" charset="2"/>
              <a:buNone/>
            </a:pPr>
            <a:r>
              <a:rPr lang="zh-CN" altLang="en-US" sz="2400" b="1" dirty="0">
                <a:latin typeface="宋体" panose="02010600030101010101" pitchFamily="2" charset="-122"/>
                <a:ea typeface="宋体" panose="02010600030101010101" pitchFamily="2" charset="-122"/>
              </a:rPr>
              <a:t>（剑突上二横指）</a:t>
            </a:r>
            <a:r>
              <a:rPr lang="zh-CN" altLang="en-US" sz="2000" b="1" dirty="0">
                <a:latin typeface="Arial" panose="020B0604020202020204" pitchFamily="34" charset="0"/>
                <a:ea typeface="宋体" panose="02010600030101010101" pitchFamily="2" charset="-122"/>
              </a:rPr>
              <a:t> </a:t>
            </a:r>
            <a:endParaRPr lang="zh-CN" altLang="en-US" sz="2000" b="1" dirty="0">
              <a:latin typeface="Arial" panose="020B0604020202020204" pitchFamily="34" charset="0"/>
              <a:ea typeface="宋体" panose="02010600030101010101" pitchFamily="2" charset="-122"/>
            </a:endParaRPr>
          </a:p>
        </p:txBody>
      </p:sp>
      <p:grpSp>
        <p:nvGrpSpPr>
          <p:cNvPr id="81924" name="组合 83972"/>
          <p:cNvGrpSpPr/>
          <p:nvPr/>
        </p:nvGrpSpPr>
        <p:grpSpPr>
          <a:xfrm>
            <a:off x="0" y="1588"/>
            <a:ext cx="9142413" cy="6856412"/>
            <a:chOff x="0" y="0"/>
            <a:chExt cx="5760" cy="4320"/>
          </a:xfrm>
        </p:grpSpPr>
        <p:sp>
          <p:nvSpPr>
            <p:cNvPr id="8192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192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192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192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192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500" decel="50000" fill="hold">
                                          <p:stCondLst>
                                            <p:cond delay="0"/>
                                          </p:stCondLst>
                                        </p:cTn>
                                        <p:tgtEl>
                                          <p:spTgt spid="839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39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3970"/>
                                        </p:tgtEl>
                                        <p:attrNameLst>
                                          <p:attrName>ppt_w</p:attrName>
                                        </p:attrNameLst>
                                      </p:cBhvr>
                                      <p:tavLst>
                                        <p:tav tm="0">
                                          <p:val>
                                            <p:strVal val="#ppt_w*.05"/>
                                          </p:val>
                                        </p:tav>
                                        <p:tav tm="100000">
                                          <p:val>
                                            <p:strVal val="#ppt_w"/>
                                          </p:val>
                                        </p:tav>
                                      </p:tavLst>
                                    </p:anim>
                                    <p:anim calcmode="lin" valueType="num">
                                      <p:cBhvr>
                                        <p:cTn id="10" dur="1000" fill="hold"/>
                                        <p:tgtEl>
                                          <p:spTgt spid="839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39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39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39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397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83972"/>
                                        </p:tgtEl>
                                        <p:attrNameLst>
                                          <p:attrName>style.visibility</p:attrName>
                                        </p:attrNameLst>
                                      </p:cBhvr>
                                      <p:to>
                                        <p:strVal val="visible"/>
                                      </p:to>
                                    </p:set>
                                    <p:anim calcmode="lin" valueType="num">
                                      <p:cBhvr>
                                        <p:cTn id="19" dur="500" decel="50000" fill="hold">
                                          <p:stCondLst>
                                            <p:cond delay="0"/>
                                          </p:stCondLst>
                                        </p:cTn>
                                        <p:tgtEl>
                                          <p:spTgt spid="83972"/>
                                        </p:tgtEl>
                                        <p:attrNameLst>
                                          <p:attrName>style.rotation</p:attrName>
                                        </p:attrNameLst>
                                      </p:cBhvr>
                                      <p:tavLst>
                                        <p:tav tm="0">
                                          <p:val>
                                            <p:fltVal val="-90.000000"/>
                                          </p:val>
                                        </p:tav>
                                        <p:tav tm="100000">
                                          <p:val>
                                            <p:fltVal val="0.000000"/>
                                          </p:val>
                                        </p:tav>
                                      </p:tavLst>
                                    </p:anim>
                                    <p:anim calcmode="lin" valueType="num">
                                      <p:cBhvr>
                                        <p:cTn id="20" dur="500" decel="50000" fill="hold">
                                          <p:stCondLst>
                                            <p:cond delay="0"/>
                                          </p:stCondLst>
                                        </p:cTn>
                                        <p:tgtEl>
                                          <p:spTgt spid="8397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3972"/>
                                        </p:tgtEl>
                                        <p:attrNameLst>
                                          <p:attrName>ppt_w</p:attrName>
                                        </p:attrNameLst>
                                      </p:cBhvr>
                                      <p:tavLst>
                                        <p:tav tm="0">
                                          <p:val>
                                            <p:strVal val="#ppt_w*.05"/>
                                          </p:val>
                                        </p:tav>
                                        <p:tav tm="100000">
                                          <p:val>
                                            <p:strVal val="#ppt_w"/>
                                          </p:val>
                                        </p:tav>
                                      </p:tavLst>
                                    </p:anim>
                                    <p:anim calcmode="lin" valueType="num">
                                      <p:cBhvr>
                                        <p:cTn id="22" dur="1000" fill="hold"/>
                                        <p:tgtEl>
                                          <p:spTgt spid="8397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397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397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397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3972"/>
                                        </p:tgtEl>
                                      </p:cBhvr>
                                    </p:animEffect>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83971"/>
                                        </p:tgtEl>
                                        <p:attrNameLst>
                                          <p:attrName>style.visibility</p:attrName>
                                        </p:attrNameLst>
                                      </p:cBhvr>
                                      <p:to>
                                        <p:strVal val="visible"/>
                                      </p:to>
                                    </p:set>
                                    <p:anim calcmode="lin" valueType="num">
                                      <p:cBhvr>
                                        <p:cTn id="31" dur="1" fill="hold"/>
                                        <p:tgtEl>
                                          <p:spTgt spid="8397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4" name="标题 84993"/>
          <p:cNvSpPr/>
          <p:nvPr>
            <p:ph type="title"/>
          </p:nvPr>
        </p:nvSpPr>
        <p:spPr>
          <a:xfrm>
            <a:off x="1066800" y="0"/>
            <a:ext cx="7772400" cy="1143000"/>
          </a:xfrm>
        </p:spPr>
        <p:txBody>
          <a:bodyPr lIns="92075" tIns="46038" rIns="92075" bIns="46038" anchor="b"/>
          <a:p>
            <a:pPr fontAlgn="base"/>
            <a:r>
              <a:rPr lang="zh-CN" altLang="en-US" sz="3600" b="1" strike="noStrike" noProof="1" dirty="0">
                <a:solidFill>
                  <a:srgbClr val="FF0000"/>
                </a:solidFill>
                <a:ea typeface="黑体" panose="02010609060101010101" pitchFamily="49" charset="-122"/>
              </a:rPr>
              <a:t>胸外挤压（手法）及中指定位</a:t>
            </a:r>
            <a:endParaRPr lang="zh-CN" altLang="en-US" sz="3600" b="1" strike="noStrike" noProof="1" dirty="0">
              <a:solidFill>
                <a:srgbClr val="FF0000"/>
              </a:solidFill>
              <a:ea typeface="黑体" panose="02010609060101010101" pitchFamily="49" charset="-122"/>
            </a:endParaRPr>
          </a:p>
        </p:txBody>
      </p:sp>
      <p:pic>
        <p:nvPicPr>
          <p:cNvPr id="84995" name="图片 84994" descr="z-zzi61"/>
          <p:cNvPicPr>
            <a:picLocks noChangeAspect="1"/>
          </p:cNvPicPr>
          <p:nvPr/>
        </p:nvPicPr>
        <p:blipFill>
          <a:blip r:embed="rId1"/>
          <a:stretch>
            <a:fillRect/>
          </a:stretch>
        </p:blipFill>
        <p:spPr>
          <a:xfrm>
            <a:off x="560388" y="1471613"/>
            <a:ext cx="4168775" cy="4897437"/>
          </a:xfrm>
          <a:prstGeom prst="rect">
            <a:avLst/>
          </a:prstGeom>
          <a:noFill/>
          <a:ln w="9525">
            <a:noFill/>
          </a:ln>
        </p:spPr>
      </p:pic>
      <p:sp>
        <p:nvSpPr>
          <p:cNvPr id="84996" name="文本框 84995"/>
          <p:cNvSpPr txBox="1"/>
          <p:nvPr/>
        </p:nvSpPr>
        <p:spPr>
          <a:xfrm>
            <a:off x="4953000" y="2514600"/>
            <a:ext cx="4191000" cy="2486025"/>
          </a:xfrm>
          <a:prstGeom prst="rect">
            <a:avLst/>
          </a:prstGeom>
          <a:noFill/>
          <a:ln w="9525">
            <a:noFill/>
          </a:ln>
        </p:spPr>
        <p:txBody>
          <a:bodyPr anchor="t">
            <a:spAutoFit/>
          </a:bodyPr>
          <a:p>
            <a:pPr>
              <a:lnSpc>
                <a:spcPct val="140000"/>
              </a:lnSpc>
              <a:spcBef>
                <a:spcPct val="50000"/>
              </a:spcBef>
              <a:buClr>
                <a:srgbClr val="00FF00"/>
              </a:buClr>
              <a:buSzPct val="75000"/>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rPr>
              <a:t>救护人一手的中指置于近病人一侧肋弓下缘，沿肋弓向上滑至双侧肋弓的汇合点。</a:t>
            </a:r>
            <a:endParaRPr lang="zh-CN" altLang="en-US" sz="2800" b="1" dirty="0">
              <a:latin typeface="宋体" panose="02010600030101010101" pitchFamily="2" charset="-122"/>
              <a:ea typeface="宋体" panose="02010600030101010101" pitchFamily="2" charset="-122"/>
            </a:endParaRPr>
          </a:p>
        </p:txBody>
      </p:sp>
      <p:grpSp>
        <p:nvGrpSpPr>
          <p:cNvPr id="82948" name="组合 84996"/>
          <p:cNvGrpSpPr/>
          <p:nvPr/>
        </p:nvGrpSpPr>
        <p:grpSpPr>
          <a:xfrm>
            <a:off x="0" y="1588"/>
            <a:ext cx="9142413" cy="6856412"/>
            <a:chOff x="0" y="0"/>
            <a:chExt cx="5760" cy="4320"/>
          </a:xfrm>
        </p:grpSpPr>
        <p:sp>
          <p:nvSpPr>
            <p:cNvPr id="8294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295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295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295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2953"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4994"/>
                                        </p:tgtEl>
                                        <p:attrNameLst>
                                          <p:attrName>style.visibility</p:attrName>
                                        </p:attrNameLst>
                                      </p:cBhvr>
                                      <p:to>
                                        <p:strVal val="visible"/>
                                      </p:to>
                                    </p:set>
                                    <p:anim calcmode="lin" valueType="num">
                                      <p:cBhvr>
                                        <p:cTn id="7" dur="500" decel="50000" fill="hold">
                                          <p:stCondLst>
                                            <p:cond delay="0"/>
                                          </p:stCondLst>
                                        </p:cTn>
                                        <p:tgtEl>
                                          <p:spTgt spid="849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49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4"/>
                                        </p:tgtEl>
                                        <p:attrNameLst>
                                          <p:attrName>ppt_w</p:attrName>
                                        </p:attrNameLst>
                                      </p:cBhvr>
                                      <p:tavLst>
                                        <p:tav tm="0">
                                          <p:val>
                                            <p:strVal val="#ppt_w*.05"/>
                                          </p:val>
                                        </p:tav>
                                        <p:tav tm="100000">
                                          <p:val>
                                            <p:strVal val="#ppt_w"/>
                                          </p:val>
                                        </p:tav>
                                      </p:tavLst>
                                    </p:anim>
                                    <p:anim calcmode="lin" valueType="num">
                                      <p:cBhvr>
                                        <p:cTn id="10" dur="1000" fill="hold"/>
                                        <p:tgtEl>
                                          <p:spTgt spid="849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84996"/>
                                        </p:tgtEl>
                                        <p:attrNameLst>
                                          <p:attrName>style.visibility</p:attrName>
                                        </p:attrNameLst>
                                      </p:cBhvr>
                                      <p:to>
                                        <p:strVal val="visible"/>
                                      </p:to>
                                    </p:set>
                                    <p:animEffect transition="in" filter="wedge">
                                      <p:cBhvr>
                                        <p:cTn id="19" dur="2000"/>
                                        <p:tgtEl>
                                          <p:spTgt spid="84996"/>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84995"/>
                                        </p:tgtEl>
                                        <p:attrNameLst>
                                          <p:attrName>style.visibility</p:attrName>
                                        </p:attrNameLst>
                                      </p:cBhvr>
                                      <p:to>
                                        <p:strVal val="visible"/>
                                      </p:to>
                                    </p:set>
                                    <p:anim calcmode="lin" valueType="num">
                                      <p:cBhvr>
                                        <p:cTn id="24" dur="1" fill="hold"/>
                                        <p:tgtEl>
                                          <p:spTgt spid="8499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P spid="8499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矩形 86017"/>
          <p:cNvSpPr/>
          <p:nvPr/>
        </p:nvSpPr>
        <p:spPr>
          <a:xfrm>
            <a:off x="990600" y="228600"/>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marL="838200" lvl="0" indent="-838200" fontAlgn="base"/>
            <a:r>
              <a:rPr lang="zh-CN" altLang="en-US" sz="3600" b="1" strike="noStrike" noProof="1" dirty="0">
                <a:solidFill>
                  <a:srgbClr val="FF0000"/>
                </a:solidFill>
                <a:latin typeface="+mj-lt"/>
                <a:ea typeface="黑体" panose="02010609060101010101" pitchFamily="49" charset="-122"/>
                <a:cs typeface="+mj-cs"/>
              </a:rPr>
              <a:t>掌根重合胸骨长轴</a:t>
            </a:r>
            <a:endParaRPr lang="zh-CN" altLang="en-US" sz="3600" b="1" strike="noStrike" noProof="1" dirty="0">
              <a:solidFill>
                <a:srgbClr val="FF0000"/>
              </a:solidFill>
              <a:latin typeface="+mj-lt"/>
              <a:ea typeface="黑体" panose="02010609060101010101" pitchFamily="49" charset="-122"/>
              <a:cs typeface="+mj-cs"/>
            </a:endParaRPr>
          </a:p>
        </p:txBody>
      </p:sp>
      <p:pic>
        <p:nvPicPr>
          <p:cNvPr id="86019" name="图片 86018" descr="z-zzi62"/>
          <p:cNvPicPr>
            <a:picLocks noChangeAspect="1"/>
          </p:cNvPicPr>
          <p:nvPr/>
        </p:nvPicPr>
        <p:blipFill>
          <a:blip r:embed="rId1"/>
          <a:stretch>
            <a:fillRect/>
          </a:stretch>
        </p:blipFill>
        <p:spPr>
          <a:xfrm>
            <a:off x="685800" y="1628775"/>
            <a:ext cx="4341813" cy="5229225"/>
          </a:xfrm>
          <a:prstGeom prst="rect">
            <a:avLst/>
          </a:prstGeom>
          <a:noFill/>
          <a:ln w="9525">
            <a:noFill/>
          </a:ln>
        </p:spPr>
      </p:pic>
      <p:sp>
        <p:nvSpPr>
          <p:cNvPr id="86020" name="文本框 86019"/>
          <p:cNvSpPr txBox="1"/>
          <p:nvPr/>
        </p:nvSpPr>
        <p:spPr>
          <a:xfrm>
            <a:off x="5181600" y="2590800"/>
            <a:ext cx="3962400" cy="2822575"/>
          </a:xfrm>
          <a:prstGeom prst="rect">
            <a:avLst/>
          </a:prstGeom>
          <a:noFill/>
          <a:ln w="9525">
            <a:noFill/>
          </a:ln>
        </p:spPr>
        <p:txBody>
          <a:bodyPr anchor="t">
            <a:spAutoFit/>
          </a:bodyPr>
          <a:p>
            <a:pPr algn="just">
              <a:lnSpc>
                <a:spcPct val="160000"/>
              </a:lnSpc>
              <a:spcBef>
                <a:spcPct val="50000"/>
              </a:spcBef>
              <a:buClr>
                <a:srgbClr val="00FF00"/>
              </a:buClr>
              <a:buSzPct val="75000"/>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rPr>
              <a:t>另一手的掌根贴于第一手的示指平放，使手掌根部的横轴与胸骨的长轴重合。</a:t>
            </a:r>
            <a:endParaRPr lang="zh-CN" altLang="en-US" sz="2800" b="1" dirty="0">
              <a:latin typeface="宋体" panose="02010600030101010101" pitchFamily="2" charset="-122"/>
              <a:ea typeface="宋体" panose="02010600030101010101" pitchFamily="2" charset="-122"/>
            </a:endParaRPr>
          </a:p>
        </p:txBody>
      </p:sp>
      <p:grpSp>
        <p:nvGrpSpPr>
          <p:cNvPr id="83972" name="组合 86020"/>
          <p:cNvGrpSpPr/>
          <p:nvPr/>
        </p:nvGrpSpPr>
        <p:grpSpPr>
          <a:xfrm>
            <a:off x="0" y="1588"/>
            <a:ext cx="9142413" cy="6856412"/>
            <a:chOff x="0" y="0"/>
            <a:chExt cx="5760" cy="4320"/>
          </a:xfrm>
        </p:grpSpPr>
        <p:sp>
          <p:nvSpPr>
            <p:cNvPr id="8397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397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397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397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397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500" decel="50000" fill="hold">
                                          <p:stCondLst>
                                            <p:cond delay="0"/>
                                          </p:stCondLst>
                                        </p:cTn>
                                        <p:tgtEl>
                                          <p:spTgt spid="8601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60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6018"/>
                                        </p:tgtEl>
                                        <p:attrNameLst>
                                          <p:attrName>ppt_w</p:attrName>
                                        </p:attrNameLst>
                                      </p:cBhvr>
                                      <p:tavLst>
                                        <p:tav tm="0">
                                          <p:val>
                                            <p:strVal val="#ppt_w*.05"/>
                                          </p:val>
                                        </p:tav>
                                        <p:tav tm="100000">
                                          <p:val>
                                            <p:strVal val="#ppt_w"/>
                                          </p:val>
                                        </p:tav>
                                      </p:tavLst>
                                    </p:anim>
                                    <p:anim calcmode="lin" valueType="num">
                                      <p:cBhvr>
                                        <p:cTn id="10" dur="1000" fill="hold"/>
                                        <p:tgtEl>
                                          <p:spTgt spid="860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60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60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60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6018"/>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86020"/>
                                        </p:tgtEl>
                                        <p:attrNameLst>
                                          <p:attrName>style.visibility</p:attrName>
                                        </p:attrNameLst>
                                      </p:cBhvr>
                                      <p:to>
                                        <p:strVal val="visible"/>
                                      </p:to>
                                    </p:set>
                                    <p:animEffect transition="in" filter="wedge">
                                      <p:cBhvr>
                                        <p:cTn id="19" dur="2000"/>
                                        <p:tgtEl>
                                          <p:spTgt spid="86020"/>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86019"/>
                                        </p:tgtEl>
                                        <p:attrNameLst>
                                          <p:attrName>style.visibility</p:attrName>
                                        </p:attrNameLst>
                                      </p:cBhvr>
                                      <p:to>
                                        <p:strVal val="visible"/>
                                      </p:to>
                                    </p:set>
                                    <p:anim calcmode="lin" valueType="num">
                                      <p:cBhvr>
                                        <p:cTn id="24" dur="1" fill="hold"/>
                                        <p:tgtEl>
                                          <p:spTgt spid="8601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7042" name="矩形 87041"/>
          <p:cNvSpPr/>
          <p:nvPr/>
        </p:nvSpPr>
        <p:spPr>
          <a:xfrm>
            <a:off x="914400" y="228600"/>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marL="838200" lvl="0" indent="-838200" fontAlgn="base"/>
            <a:r>
              <a:rPr lang="zh-CN" altLang="en-US" sz="3600" b="1" strike="noStrike" noProof="1" dirty="0">
                <a:solidFill>
                  <a:srgbClr val="FF0000"/>
                </a:solidFill>
                <a:latin typeface="+mj-lt"/>
                <a:ea typeface="黑体" panose="02010609060101010101" pitchFamily="49" charset="-122"/>
                <a:cs typeface="+mj-cs"/>
              </a:rPr>
              <a:t>双掌根重叠</a:t>
            </a:r>
            <a:endParaRPr lang="zh-CN" altLang="en-US" sz="3600" b="1" strike="noStrike" noProof="1" dirty="0">
              <a:solidFill>
                <a:srgbClr val="FF0000"/>
              </a:solidFill>
              <a:latin typeface="+mj-lt"/>
              <a:ea typeface="黑体" panose="02010609060101010101" pitchFamily="49" charset="-122"/>
              <a:cs typeface="+mj-cs"/>
            </a:endParaRPr>
          </a:p>
        </p:txBody>
      </p:sp>
      <p:pic>
        <p:nvPicPr>
          <p:cNvPr id="87043" name="图片 87042" descr="z-zzi63"/>
          <p:cNvPicPr>
            <a:picLocks noChangeAspect="1"/>
          </p:cNvPicPr>
          <p:nvPr/>
        </p:nvPicPr>
        <p:blipFill>
          <a:blip r:embed="rId1"/>
          <a:stretch>
            <a:fillRect/>
          </a:stretch>
        </p:blipFill>
        <p:spPr>
          <a:xfrm>
            <a:off x="533400" y="1628775"/>
            <a:ext cx="4535488" cy="5229225"/>
          </a:xfrm>
          <a:prstGeom prst="rect">
            <a:avLst/>
          </a:prstGeom>
          <a:noFill/>
          <a:ln w="9525">
            <a:noFill/>
          </a:ln>
        </p:spPr>
      </p:pic>
      <p:sp>
        <p:nvSpPr>
          <p:cNvPr id="87044" name="文本框 87043"/>
          <p:cNvSpPr txBox="1"/>
          <p:nvPr/>
        </p:nvSpPr>
        <p:spPr>
          <a:xfrm>
            <a:off x="5105400" y="2514600"/>
            <a:ext cx="4114800" cy="2657475"/>
          </a:xfrm>
          <a:prstGeom prst="rect">
            <a:avLst/>
          </a:prstGeom>
          <a:noFill/>
          <a:ln w="9525">
            <a:noFill/>
          </a:ln>
        </p:spPr>
        <p:txBody>
          <a:bodyPr anchor="t">
            <a:spAutoFit/>
          </a:bodyPr>
          <a:p>
            <a:pPr>
              <a:lnSpc>
                <a:spcPct val="150000"/>
              </a:lnSpc>
              <a:spcBef>
                <a:spcPct val="50000"/>
              </a:spcBef>
              <a:buClr>
                <a:srgbClr val="00FF00"/>
              </a:buClr>
              <a:buSzPct val="75000"/>
              <a:buFont typeface="Wingdings" panose="05000000000000000000" pitchFamily="2" charset="2"/>
              <a:buChar char="Ø"/>
            </a:pPr>
            <a:r>
              <a:rPr lang="zh-CN" altLang="en-US" sz="2800" b="1" dirty="0">
                <a:latin typeface="宋体" panose="02010600030101010101" pitchFamily="2" charset="-122"/>
                <a:ea typeface="宋体" panose="02010600030101010101" pitchFamily="2" charset="-122"/>
              </a:rPr>
              <a:t>定位手放在另一手的手背上，两手掌根重叠，十指相扣，手心翘起，手指离开胸壁。</a:t>
            </a:r>
            <a:r>
              <a:rPr lang="zh-CN" altLang="en-US" sz="2800" dirty="0">
                <a:latin typeface="Arial" panose="020B0604020202020204" pitchFamily="34" charset="0"/>
                <a:ea typeface="宋体" panose="02010600030101010101" pitchFamily="2" charset="-122"/>
              </a:rPr>
              <a:t> </a:t>
            </a:r>
            <a:endParaRPr lang="zh-CN" altLang="en-US" sz="2400" dirty="0">
              <a:latin typeface="Arial" panose="020B0604020202020204" pitchFamily="34" charset="0"/>
              <a:ea typeface="宋体" panose="02010600030101010101" pitchFamily="2" charset="-122"/>
            </a:endParaRPr>
          </a:p>
        </p:txBody>
      </p:sp>
      <p:grpSp>
        <p:nvGrpSpPr>
          <p:cNvPr id="84996" name="组合 87044"/>
          <p:cNvGrpSpPr/>
          <p:nvPr/>
        </p:nvGrpSpPr>
        <p:grpSpPr>
          <a:xfrm>
            <a:off x="0" y="1588"/>
            <a:ext cx="9142413" cy="6856412"/>
            <a:chOff x="0" y="0"/>
            <a:chExt cx="5760" cy="4320"/>
          </a:xfrm>
        </p:grpSpPr>
        <p:sp>
          <p:nvSpPr>
            <p:cNvPr id="8499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499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499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500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5001"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500" decel="50000" fill="hold">
                                          <p:stCondLst>
                                            <p:cond delay="0"/>
                                          </p:stCondLst>
                                        </p:cTn>
                                        <p:tgtEl>
                                          <p:spTgt spid="8704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70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7042"/>
                                        </p:tgtEl>
                                        <p:attrNameLst>
                                          <p:attrName>ppt_w</p:attrName>
                                        </p:attrNameLst>
                                      </p:cBhvr>
                                      <p:tavLst>
                                        <p:tav tm="0">
                                          <p:val>
                                            <p:strVal val="#ppt_w*.05"/>
                                          </p:val>
                                        </p:tav>
                                        <p:tav tm="100000">
                                          <p:val>
                                            <p:strVal val="#ppt_w"/>
                                          </p:val>
                                        </p:tav>
                                      </p:tavLst>
                                    </p:anim>
                                    <p:anim calcmode="lin" valueType="num">
                                      <p:cBhvr>
                                        <p:cTn id="10" dur="1000" fill="hold"/>
                                        <p:tgtEl>
                                          <p:spTgt spid="870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70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70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70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704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87044"/>
                                        </p:tgtEl>
                                        <p:attrNameLst>
                                          <p:attrName>style.visibility</p:attrName>
                                        </p:attrNameLst>
                                      </p:cBhvr>
                                      <p:to>
                                        <p:strVal val="visible"/>
                                      </p:to>
                                    </p:set>
                                    <p:animEffect transition="in" filter="wedge">
                                      <p:cBhvr>
                                        <p:cTn id="19" dur="2000"/>
                                        <p:tgtEl>
                                          <p:spTgt spid="87044"/>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87043"/>
                                        </p:tgtEl>
                                        <p:attrNameLst>
                                          <p:attrName>style.visibility</p:attrName>
                                        </p:attrNameLst>
                                      </p:cBhvr>
                                      <p:to>
                                        <p:strVal val="visible"/>
                                      </p:to>
                                    </p:set>
                                    <p:anim calcmode="lin" valueType="num">
                                      <p:cBhvr>
                                        <p:cTn id="24" dur="1" fill="hold"/>
                                        <p:tgtEl>
                                          <p:spTgt spid="8704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4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6" name="矩形 88065"/>
          <p:cNvSpPr/>
          <p:nvPr/>
        </p:nvSpPr>
        <p:spPr>
          <a:xfrm>
            <a:off x="1066800" y="0"/>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marL="838200" lvl="0" indent="-838200" fontAlgn="base"/>
            <a:r>
              <a:rPr lang="zh-CN" altLang="en-US" sz="3600" b="1" strike="noStrike" noProof="1" dirty="0">
                <a:solidFill>
                  <a:srgbClr val="FF0000"/>
                </a:solidFill>
                <a:latin typeface="+mj-lt"/>
                <a:ea typeface="黑体" panose="02010609060101010101" pitchFamily="49" charset="-122"/>
                <a:cs typeface="+mj-cs"/>
              </a:rPr>
              <a:t>垂直挤压</a:t>
            </a:r>
            <a:endParaRPr lang="zh-CN" altLang="en-US" sz="3600" b="1" strike="noStrike" noProof="1" dirty="0">
              <a:solidFill>
                <a:srgbClr val="FF0000"/>
              </a:solidFill>
              <a:latin typeface="+mj-lt"/>
              <a:ea typeface="黑体" panose="02010609060101010101" pitchFamily="49" charset="-122"/>
              <a:cs typeface="+mj-cs"/>
            </a:endParaRPr>
          </a:p>
        </p:txBody>
      </p:sp>
      <p:pic>
        <p:nvPicPr>
          <p:cNvPr id="88067" name="图片 88066" descr="z-zzi64"/>
          <p:cNvPicPr>
            <a:picLocks noChangeAspect="1"/>
          </p:cNvPicPr>
          <p:nvPr/>
        </p:nvPicPr>
        <p:blipFill>
          <a:blip r:embed="rId1"/>
          <a:stretch>
            <a:fillRect/>
          </a:stretch>
        </p:blipFill>
        <p:spPr>
          <a:xfrm>
            <a:off x="992188" y="1473200"/>
            <a:ext cx="4781550" cy="5040313"/>
          </a:xfrm>
          <a:prstGeom prst="rect">
            <a:avLst/>
          </a:prstGeom>
          <a:noFill/>
          <a:ln w="9525">
            <a:noFill/>
          </a:ln>
        </p:spPr>
      </p:pic>
      <p:sp>
        <p:nvSpPr>
          <p:cNvPr id="86019" name="矩形 88067"/>
          <p:cNvSpPr/>
          <p:nvPr/>
        </p:nvSpPr>
        <p:spPr>
          <a:xfrm>
            <a:off x="1066800" y="1676400"/>
            <a:ext cx="3810000" cy="4114800"/>
          </a:xfrm>
          <a:prstGeom prst="rect">
            <a:avLst/>
          </a:prstGeom>
          <a:noFill/>
          <a:ln w="9525">
            <a:noFill/>
          </a:ln>
        </p:spPr>
        <p:txBody>
          <a:bodyPr lIns="92075" tIns="46038" rIns="92075" bIns="46038" anchor="t"/>
          <a:p>
            <a:pPr marL="342900" indent="-342900">
              <a:spcBef>
                <a:spcPct val="20000"/>
              </a:spcBef>
              <a:buClr>
                <a:schemeClr val="tx2"/>
              </a:buClr>
              <a:buChar char="•"/>
            </a:pPr>
            <a:endParaRPr lang="zh-CN" altLang="en-US" sz="2800" dirty="0">
              <a:latin typeface="Arial" panose="020B0604020202020204" pitchFamily="34" charset="0"/>
              <a:ea typeface="宋体" panose="02010600030101010101" pitchFamily="2" charset="-122"/>
            </a:endParaRPr>
          </a:p>
        </p:txBody>
      </p:sp>
      <p:sp>
        <p:nvSpPr>
          <p:cNvPr id="88069" name="文本框 88068"/>
          <p:cNvSpPr txBox="1"/>
          <p:nvPr/>
        </p:nvSpPr>
        <p:spPr>
          <a:xfrm>
            <a:off x="5943600" y="1905000"/>
            <a:ext cx="3200400" cy="4108450"/>
          </a:xfrm>
          <a:prstGeom prst="rect">
            <a:avLst/>
          </a:prstGeom>
          <a:noFill/>
          <a:ln w="9525">
            <a:noFill/>
          </a:ln>
        </p:spPr>
        <p:txBody>
          <a:bodyPr anchor="t">
            <a:spAutoFit/>
          </a:bodyPr>
          <a:p>
            <a:pPr algn="just">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救护人上半身前倾，双肩，两手臂伸直（肩、肘、腕）垂直于病人胸骨，用身体重量向下挤压</a:t>
            </a:r>
            <a:r>
              <a:rPr lang="en-US" altLang="x-none" sz="2400" b="1">
                <a:latin typeface="Times New Roman" panose="02020603050405020304" pitchFamily="18" charset="0"/>
                <a:ea typeface="宋体" panose="02010600030101010101" pitchFamily="2" charset="-122"/>
              </a:rPr>
              <a:t>4</a:t>
            </a:r>
            <a:r>
              <a:rPr lang="en-US" altLang="x-none" sz="2400" b="1">
                <a:latin typeface="Arial" panose="020B0604020202020204" pitchFamily="34" charset="0"/>
                <a:ea typeface="Times New Roman" panose="02020603050405020304" pitchFamily="18" charset="0"/>
              </a:rPr>
              <a:t>—</a:t>
            </a:r>
            <a:r>
              <a:rPr lang="en-US" altLang="x-none" sz="2400" b="1">
                <a:latin typeface="Times New Roman" panose="02020603050405020304" pitchFamily="18" charset="0"/>
                <a:ea typeface="宋体" panose="02010600030101010101" pitchFamily="2" charset="-122"/>
              </a:rPr>
              <a:t>5</a:t>
            </a:r>
            <a:r>
              <a:rPr lang="zh-CN" altLang="en-US" sz="2400" b="1" dirty="0">
                <a:latin typeface="宋体" panose="02010600030101010101" pitchFamily="2" charset="-122"/>
                <a:ea typeface="宋体" panose="02010600030101010101" pitchFamily="2" charset="-122"/>
              </a:rPr>
              <a:t>厘米。</a:t>
            </a:r>
            <a:endParaRPr lang="zh-CN" altLang="en-US" sz="2400" b="1" dirty="0">
              <a:latin typeface="Times New Roman" panose="02020603050405020304" pitchFamily="18" charset="0"/>
              <a:ea typeface="宋体" panose="02010600030101010101" pitchFamily="2" charset="-122"/>
            </a:endParaRPr>
          </a:p>
          <a:p>
            <a:pPr algn="just">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要点：⑴上半身重量垂直下压；</a:t>
            </a:r>
            <a:endParaRPr lang="zh-CN" altLang="en-US" sz="2400" b="1" dirty="0">
              <a:latin typeface="Times New Roman" panose="02020603050405020304" pitchFamily="18" charset="0"/>
              <a:ea typeface="宋体" panose="02010600030101010101" pitchFamily="2" charset="-122"/>
            </a:endParaRPr>
          </a:p>
          <a:p>
            <a:pPr>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⑵放松时不可加压，也不能抬离。</a:t>
            </a:r>
            <a:r>
              <a:rPr lang="zh-CN" altLang="en-US" sz="2400" b="1" dirty="0">
                <a:latin typeface="Arial" panose="020B0604020202020204" pitchFamily="34" charset="0"/>
                <a:ea typeface="宋体" panose="02010600030101010101" pitchFamily="2" charset="-122"/>
              </a:rPr>
              <a:t> </a:t>
            </a:r>
            <a:endParaRPr lang="zh-CN" altLang="en-US" sz="2400" b="1" dirty="0">
              <a:latin typeface="Arial" panose="020B0604020202020204" pitchFamily="34" charset="0"/>
              <a:ea typeface="宋体" panose="02010600030101010101" pitchFamily="2" charset="-122"/>
            </a:endParaRPr>
          </a:p>
        </p:txBody>
      </p:sp>
      <p:grpSp>
        <p:nvGrpSpPr>
          <p:cNvPr id="86021" name="组合 88069"/>
          <p:cNvGrpSpPr/>
          <p:nvPr/>
        </p:nvGrpSpPr>
        <p:grpSpPr>
          <a:xfrm>
            <a:off x="0" y="1588"/>
            <a:ext cx="9142413" cy="6856412"/>
            <a:chOff x="0" y="0"/>
            <a:chExt cx="5760" cy="4320"/>
          </a:xfrm>
        </p:grpSpPr>
        <p:sp>
          <p:nvSpPr>
            <p:cNvPr id="8602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602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602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602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6026"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88066">
                                            <p:txEl>
                                              <p:charRg st="0" end="5"/>
                                            </p:txEl>
                                          </p:spTgt>
                                        </p:tgtEl>
                                        <p:attrNameLst>
                                          <p:attrName>style.visibility</p:attrName>
                                        </p:attrNameLst>
                                      </p:cBhvr>
                                      <p:to>
                                        <p:strVal val="visible"/>
                                      </p:to>
                                    </p:set>
                                    <p:anim calcmode="lin" valueType="num">
                                      <p:cBhvr>
                                        <p:cTn id="7" dur="500" decel="50000" fill="hold">
                                          <p:stCondLst>
                                            <p:cond delay="0"/>
                                          </p:stCondLst>
                                        </p:cTn>
                                        <p:tgtEl>
                                          <p:spTgt spid="88066">
                                            <p:txEl>
                                              <p:charRg st="0" end="5"/>
                                            </p:txEl>
                                          </p:spTgt>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88066">
                                            <p:txEl>
                                              <p:charRg st="0" end="5"/>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8066">
                                            <p:txEl>
                                              <p:charRg st="0" end="5"/>
                                            </p:txEl>
                                          </p:spTgt>
                                        </p:tgtEl>
                                        <p:attrNameLst>
                                          <p:attrName>ppt_w</p:attrName>
                                        </p:attrNameLst>
                                      </p:cBhvr>
                                      <p:tavLst>
                                        <p:tav tm="0">
                                          <p:val>
                                            <p:strVal val="#ppt_w*.05"/>
                                          </p:val>
                                        </p:tav>
                                        <p:tav tm="100000">
                                          <p:val>
                                            <p:strVal val="#ppt_w"/>
                                          </p:val>
                                        </p:tav>
                                      </p:tavLst>
                                    </p:anim>
                                    <p:anim calcmode="lin" valueType="num">
                                      <p:cBhvr>
                                        <p:cTn id="10" dur="1000" fill="hold"/>
                                        <p:tgtEl>
                                          <p:spTgt spid="88066">
                                            <p:txEl>
                                              <p:charRg st="0" end="5"/>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8066">
                                            <p:txEl>
                                              <p:charRg st="0" end="5"/>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8066">
                                            <p:txEl>
                                              <p:charRg st="0" end="5"/>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8066">
                                            <p:txEl>
                                              <p:charRg st="0" end="5"/>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8066">
                                            <p:txEl>
                                              <p:charRg st="0"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88069"/>
                                        </p:tgtEl>
                                        <p:attrNameLst>
                                          <p:attrName>style.visibility</p:attrName>
                                        </p:attrNameLst>
                                      </p:cBhvr>
                                      <p:to>
                                        <p:strVal val="visible"/>
                                      </p:to>
                                    </p:set>
                                    <p:animEffect transition="in" filter="wedge">
                                      <p:cBhvr>
                                        <p:cTn id="19" dur="2000"/>
                                        <p:tgtEl>
                                          <p:spTgt spid="88069"/>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88067"/>
                                        </p:tgtEl>
                                        <p:attrNameLst>
                                          <p:attrName>style.visibility</p:attrName>
                                        </p:attrNameLst>
                                      </p:cBhvr>
                                      <p:to>
                                        <p:strVal val="visible"/>
                                      </p:to>
                                    </p:set>
                                    <p:anim calcmode="lin" valueType="num">
                                      <p:cBhvr>
                                        <p:cTn id="24" dur="1" fill="hold"/>
                                        <p:tgtEl>
                                          <p:spTgt spid="8806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9090" name="矩形 89089"/>
          <p:cNvSpPr>
            <a:spLocks noGrp="1"/>
          </p:cNvSpPr>
          <p:nvPr/>
        </p:nvSpPr>
        <p:spPr>
          <a:xfrm>
            <a:off x="684213" y="692150"/>
            <a:ext cx="8685213" cy="5072063"/>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4000" b="1" strike="noStrike" noProof="1" dirty="0">
                <a:solidFill>
                  <a:srgbClr val="FF3300"/>
                </a:solidFill>
                <a:effectLst>
                  <a:outerShdw blurRad="38100" dist="38100" dir="2700000">
                    <a:srgbClr val="C0C0C0"/>
                  </a:outerShdw>
                </a:effectLst>
                <a:latin typeface="Arial" panose="020B0604020202020204" pitchFamily="34" charset="0"/>
                <a:ea typeface="黑体" panose="02010609060101010101" pitchFamily="49" charset="-122"/>
                <a:cs typeface="+mn-cs"/>
              </a:rPr>
              <a:t>                  按压定位</a:t>
            </a:r>
            <a:endParaRPr lang="zh-CN" altLang="en-US" sz="4000" b="1" strike="noStrike" noProof="1" dirty="0">
              <a:solidFill>
                <a:srgbClr val="FF3300"/>
              </a:solidFill>
              <a:effectLst>
                <a:outerShdw blurRad="38100" dist="38100" dir="2700000">
                  <a:srgbClr val="C0C0C0"/>
                </a:outerShdw>
              </a:effectLst>
              <a:ea typeface="黑体" panose="02010609060101010101" pitchFamily="49" charset="-122"/>
            </a:endParaRPr>
          </a:p>
          <a:p>
            <a:pPr lvl="0" fontAlgn="base"/>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胸部正中乳头连线水平（胸骨下</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2</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处）</a:t>
            </a:r>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sz="3600" strike="noStrike" noProof="1" dirty="0">
              <a:solidFill>
                <a:srgbClr val="FFFF00"/>
              </a:solidFill>
              <a:latin typeface="黑体" panose="02010609060101010101" pitchFamily="49" charset="-122"/>
              <a:ea typeface="黑体" panose="02010609060101010101" pitchFamily="49" charset="-122"/>
            </a:endParaRPr>
          </a:p>
        </p:txBody>
      </p:sp>
      <p:pic>
        <p:nvPicPr>
          <p:cNvPr id="89091" name="图片 89090" descr="003"/>
          <p:cNvPicPr>
            <a:picLocks noChangeAspect="1"/>
          </p:cNvPicPr>
          <p:nvPr/>
        </p:nvPicPr>
        <p:blipFill>
          <a:blip r:embed="rId1"/>
          <a:stretch>
            <a:fillRect/>
          </a:stretch>
        </p:blipFill>
        <p:spPr>
          <a:xfrm>
            <a:off x="2339975" y="2492375"/>
            <a:ext cx="4103688" cy="3529013"/>
          </a:xfrm>
          <a:prstGeom prst="rect">
            <a:avLst/>
          </a:prstGeom>
          <a:noFill/>
          <a:ln w="9525">
            <a:noFill/>
          </a:ln>
        </p:spPr>
      </p:pic>
      <p:grpSp>
        <p:nvGrpSpPr>
          <p:cNvPr id="87043" name="组合 89091"/>
          <p:cNvGrpSpPr/>
          <p:nvPr/>
        </p:nvGrpSpPr>
        <p:grpSpPr>
          <a:xfrm>
            <a:off x="0" y="1588"/>
            <a:ext cx="9142413" cy="6856412"/>
            <a:chOff x="0" y="0"/>
            <a:chExt cx="5760" cy="4320"/>
          </a:xfrm>
        </p:grpSpPr>
        <p:sp>
          <p:nvSpPr>
            <p:cNvPr id="8704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704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704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704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7048"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p:cTn id="7" dur="1000" fill="hold"/>
                                        <p:tgtEl>
                                          <p:spTgt spid="89091"/>
                                        </p:tgtEl>
                                        <p:attrNameLst>
                                          <p:attrName>ppt_w</p:attrName>
                                        </p:attrNameLst>
                                      </p:cBhvr>
                                      <p:tavLst>
                                        <p:tav tm="0">
                                          <p:val>
                                            <p:strVal val="#ppt_w*0.70"/>
                                          </p:val>
                                        </p:tav>
                                        <p:tav tm="100000">
                                          <p:val>
                                            <p:strVal val="#ppt_w"/>
                                          </p:val>
                                        </p:tav>
                                      </p:tavLst>
                                    </p:anim>
                                    <p:anim calcmode="lin" valueType="num">
                                      <p:cBhvr>
                                        <p:cTn id="8" dur="1000" fill="hold"/>
                                        <p:tgtEl>
                                          <p:spTgt spid="89091"/>
                                        </p:tgtEl>
                                        <p:attrNameLst>
                                          <p:attrName>ppt_h</p:attrName>
                                        </p:attrNameLst>
                                      </p:cBhvr>
                                      <p:tavLst>
                                        <p:tav tm="0">
                                          <p:val>
                                            <p:strVal val="#ppt_h"/>
                                          </p:val>
                                        </p:tav>
                                        <p:tav tm="100000">
                                          <p:val>
                                            <p:strVal val="#ppt_h"/>
                                          </p:val>
                                        </p:tav>
                                      </p:tavLst>
                                    </p:anim>
                                    <p:animEffect transition="in" filter="fade">
                                      <p:cBhvr>
                                        <p:cTn id="9" dur="1000"/>
                                        <p:tgtEl>
                                          <p:spTgt spid="89091"/>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89090"/>
                                        </p:tgtEl>
                                        <p:attrNameLst>
                                          <p:attrName>style.visibility</p:attrName>
                                        </p:attrNameLst>
                                      </p:cBhvr>
                                      <p:to>
                                        <p:strVal val="visible"/>
                                      </p:to>
                                    </p:set>
                                    <p:animEffect transition="in" filter="diamond(in)">
                                      <p:cBhvr>
                                        <p:cTn id="14" dur="20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650683" y="3048476"/>
            <a:ext cx="6023134" cy="783590"/>
          </a:xfrm>
          <a:prstGeom prst="rect">
            <a:avLst/>
          </a:prstGeom>
          <a:noFill/>
        </p:spPr>
        <p:txBody>
          <a:bodyPr wrap="square" rtlCol="0">
            <a:spAutoFit/>
          </a:bodyPr>
          <a:p>
            <a:r>
              <a:rPr lang="zh-CN" altLang="en-US" sz="4500" b="1">
                <a:solidFill>
                  <a:srgbClr val="FFFF00"/>
                </a:solidFill>
                <a:latin typeface="微软雅黑" panose="020B0503020204020204" charset="-122"/>
                <a:ea typeface="微软雅黑" panose="020B0503020204020204" charset="-122"/>
              </a:rPr>
              <a:t>你生命中什么最为重要？</a:t>
            </a:r>
            <a:endParaRPr lang="zh-CN" altLang="en-US" sz="4500" b="1">
              <a:solidFill>
                <a:srgbClr val="FFFF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
                                        </p:tgtEl>
                                        <p:attrNameLst>
                                          <p:attrName>fillcolor</p:attrName>
                                        </p:attrNameLst>
                                      </p:cBhvr>
                                      <p:tavLst>
                                        <p:tav tm="0">
                                          <p:val>
                                            <p:clrVal>
                                              <a:schemeClr val="accent2"/>
                                            </p:clrVal>
                                          </p:val>
                                        </p:tav>
                                        <p:tav tm="50000">
                                          <p:val>
                                            <p:clrVal>
                                              <a:schemeClr val="hlink"/>
                                            </p:clrVal>
                                          </p:val>
                                        </p:tav>
                                      </p:tavLst>
                                    </p:anim>
                                    <p:set>
                                      <p:cBhvr>
                                        <p:cTn id="9" dur="50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4" name="矩形 90113"/>
          <p:cNvSpPr>
            <a:spLocks noGrp="1"/>
          </p:cNvSpPr>
          <p:nvPr/>
        </p:nvSpPr>
        <p:spPr>
          <a:xfrm>
            <a:off x="1042988" y="476250"/>
            <a:ext cx="6481763" cy="143192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胸外心脏按压要点</a:t>
            </a:r>
            <a:endParaRPr lang="zh-CN" altLang="en-US" sz="3600" b="1" strike="noStrike" noProof="1" dirty="0">
              <a:solidFill>
                <a:srgbClr val="FF0000"/>
              </a:solidFill>
              <a:latin typeface="+mj-lt"/>
              <a:ea typeface="黑体" panose="02010609060101010101" pitchFamily="49" charset="-122"/>
              <a:cs typeface="+mj-cs"/>
            </a:endParaRPr>
          </a:p>
        </p:txBody>
      </p:sp>
      <p:pic>
        <p:nvPicPr>
          <p:cNvPr id="90115" name="图片 90114" descr="DSC00018"/>
          <p:cNvPicPr>
            <a:picLocks noChangeAspect="1"/>
          </p:cNvPicPr>
          <p:nvPr/>
        </p:nvPicPr>
        <p:blipFill>
          <a:blip r:embed="rId1"/>
          <a:stretch>
            <a:fillRect/>
          </a:stretch>
        </p:blipFill>
        <p:spPr>
          <a:xfrm>
            <a:off x="174625" y="2332038"/>
            <a:ext cx="3605213" cy="4525962"/>
          </a:xfrm>
          <a:prstGeom prst="rect">
            <a:avLst/>
          </a:prstGeom>
          <a:noFill/>
          <a:ln w="9525">
            <a:noFill/>
          </a:ln>
        </p:spPr>
      </p:pic>
      <p:sp>
        <p:nvSpPr>
          <p:cNvPr id="90116" name="矩形 90115"/>
          <p:cNvSpPr/>
          <p:nvPr/>
        </p:nvSpPr>
        <p:spPr>
          <a:xfrm>
            <a:off x="3779838" y="2482850"/>
            <a:ext cx="4932363" cy="3538538"/>
          </a:xfrm>
          <a:prstGeom prst="rect">
            <a:avLst/>
          </a:prstGeom>
          <a:noFill/>
          <a:ln w="9525">
            <a:noFill/>
          </a:ln>
        </p:spPr>
        <p:txBody>
          <a:bodyPr>
            <a:spAutoFit/>
          </a:bodyPr>
          <a:p>
            <a:pPr fontAlgn="base">
              <a:buChar char="•"/>
            </a:pPr>
            <a:r>
              <a:rPr lang="zh-CN" altLang="en-US" sz="28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cs typeface="+mn-cs"/>
              </a:rPr>
              <a:t> </a:t>
            </a: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腕、肘、肩关节垂直</a:t>
            </a:r>
            <a:endPar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髋关节为支点</a:t>
            </a:r>
            <a:endPar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按压深度</a:t>
            </a:r>
            <a:r>
              <a:rPr lang="en-US" altLang="x-none" sz="3200" b="1" strike="noStrike"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5-6</a:t>
            </a:r>
            <a:r>
              <a:rPr lang="zh-CN" altLang="en-US" sz="32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厘米</a:t>
            </a:r>
            <a:endParaRPr lang="zh-CN" altLang="en-US" sz="32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按压频率</a:t>
            </a:r>
            <a:r>
              <a:rPr lang="en-US" altLang="x-none" sz="3200" b="1" strike="noStrike"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100-120</a:t>
            </a:r>
            <a:r>
              <a:rPr lang="zh-CN" altLang="en-US" sz="32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次</a:t>
            </a:r>
            <a:r>
              <a:rPr lang="en-US" altLang="x-none" sz="3200" b="1" strike="noStrike" noProof="1">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a:t>
            </a:r>
            <a:r>
              <a:rPr lang="zh-CN" altLang="en-US" sz="32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cs typeface="+mn-cs"/>
              </a:rPr>
              <a:t>分</a:t>
            </a:r>
            <a:endParaRPr lang="zh-CN" altLang="en-US" sz="3200" b="1" strike="noStrike" noProof="1" dirty="0">
              <a:solidFill>
                <a:srgbClr val="FF0000"/>
              </a:solidFill>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按压与放松时间相等</a:t>
            </a:r>
            <a:endPar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按压快速、有力、匀速</a:t>
            </a:r>
            <a:endPar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a:p>
            <a:pPr fontAlgn="base">
              <a:buChar char="•"/>
            </a:pPr>
            <a:r>
              <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 胸壁充分回弹复位</a:t>
            </a:r>
            <a:endParaRPr lang="zh-CN" altLang="en-US" sz="3200" b="1" strike="noStrike" noProof="1" dirty="0">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88068" name="组合 90116"/>
          <p:cNvGrpSpPr/>
          <p:nvPr/>
        </p:nvGrpSpPr>
        <p:grpSpPr>
          <a:xfrm>
            <a:off x="0" y="1588"/>
            <a:ext cx="9142413" cy="6856412"/>
            <a:chOff x="0" y="0"/>
            <a:chExt cx="5760" cy="4320"/>
          </a:xfrm>
        </p:grpSpPr>
        <p:sp>
          <p:nvSpPr>
            <p:cNvPr id="8806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807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807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807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8073"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p:cTn id="7" dur="500" decel="50000" fill="hold">
                                          <p:stCondLst>
                                            <p:cond delay="0"/>
                                          </p:stCondLst>
                                        </p:cTn>
                                        <p:tgtEl>
                                          <p:spTgt spid="9011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01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0114"/>
                                        </p:tgtEl>
                                        <p:attrNameLst>
                                          <p:attrName>ppt_w</p:attrName>
                                        </p:attrNameLst>
                                      </p:cBhvr>
                                      <p:tavLst>
                                        <p:tav tm="0">
                                          <p:val>
                                            <p:strVal val="#ppt_w*.05"/>
                                          </p:val>
                                        </p:tav>
                                        <p:tav tm="100000">
                                          <p:val>
                                            <p:strVal val="#ppt_w"/>
                                          </p:val>
                                        </p:tav>
                                      </p:tavLst>
                                    </p:anim>
                                    <p:anim calcmode="lin" valueType="num">
                                      <p:cBhvr>
                                        <p:cTn id="10" dur="1000" fill="hold"/>
                                        <p:tgtEl>
                                          <p:spTgt spid="901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01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01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01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011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0116"/>
                                        </p:tgtEl>
                                        <p:attrNameLst>
                                          <p:attrName>style.visibility</p:attrName>
                                        </p:attrNameLst>
                                      </p:cBhvr>
                                      <p:to>
                                        <p:strVal val="visible"/>
                                      </p:to>
                                    </p:set>
                                    <p:animEffect transition="in" filter="wedge">
                                      <p:cBhvr>
                                        <p:cTn id="19" dur="2000"/>
                                        <p:tgtEl>
                                          <p:spTgt spid="90116"/>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0115"/>
                                        </p:tgtEl>
                                        <p:attrNameLst>
                                          <p:attrName>style.visibility</p:attrName>
                                        </p:attrNameLst>
                                      </p:cBhvr>
                                      <p:to>
                                        <p:strVal val="visible"/>
                                      </p:to>
                                    </p:set>
                                    <p:anim calcmode="lin" valueType="num">
                                      <p:cBhvr>
                                        <p:cTn id="24" dur="1" fill="hold"/>
                                        <p:tgtEl>
                                          <p:spTgt spid="9011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P spid="901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1138" name="图片 91137" descr="成人心脏按压"/>
          <p:cNvPicPr>
            <a:picLocks noChangeAspect="1"/>
          </p:cNvPicPr>
          <p:nvPr/>
        </p:nvPicPr>
        <p:blipFill>
          <a:blip r:embed="rId1"/>
          <a:stretch>
            <a:fillRect/>
          </a:stretch>
        </p:blipFill>
        <p:spPr>
          <a:xfrm>
            <a:off x="0" y="150813"/>
            <a:ext cx="9467850" cy="6707187"/>
          </a:xfrm>
          <a:prstGeom prst="rect">
            <a:avLst/>
          </a:prstGeom>
          <a:noFill/>
          <a:ln w="9525">
            <a:noFill/>
          </a:ln>
          <a:effectLst>
            <a:outerShdw dist="107763" dir="2699999" algn="ctr" rotWithShape="0">
              <a:schemeClr val="bg2"/>
            </a:outerShdw>
          </a:effectLst>
        </p:spPr>
      </p:pic>
      <p:grpSp>
        <p:nvGrpSpPr>
          <p:cNvPr id="89090" name="组合 91138"/>
          <p:cNvGrpSpPr/>
          <p:nvPr/>
        </p:nvGrpSpPr>
        <p:grpSpPr>
          <a:xfrm>
            <a:off x="0" y="1588"/>
            <a:ext cx="9142413" cy="6856412"/>
            <a:chOff x="0" y="0"/>
            <a:chExt cx="5760" cy="4320"/>
          </a:xfrm>
        </p:grpSpPr>
        <p:sp>
          <p:nvSpPr>
            <p:cNvPr id="8909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8909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8909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8909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89095"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1138"/>
                                        </p:tgtEl>
                                        <p:attrNameLst>
                                          <p:attrName>style.visibility</p:attrName>
                                        </p:attrNameLst>
                                      </p:cBhvr>
                                      <p:to>
                                        <p:strVal val="visible"/>
                                      </p:to>
                                    </p:set>
                                    <p:anim calcmode="lin" valueType="num">
                                      <p:cBhvr>
                                        <p:cTn id="7" dur="1" fill="hold"/>
                                        <p:tgtEl>
                                          <p:spTgt spid="9113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矩形 92161"/>
          <p:cNvSpPr>
            <a:spLocks noGrp="1"/>
          </p:cNvSpPr>
          <p:nvPr/>
        </p:nvSpPr>
        <p:spPr>
          <a:xfrm>
            <a:off x="1700213" y="400050"/>
            <a:ext cx="5899150"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A—开放气道</a:t>
            </a:r>
            <a:endParaRPr lang="zh-CN" altLang="en-US" sz="3600" b="1" strike="noStrike" noProof="1" dirty="0">
              <a:solidFill>
                <a:srgbClr val="FF0000"/>
              </a:solidFill>
              <a:latin typeface="+mj-lt"/>
              <a:ea typeface="黑体" panose="02010609060101010101" pitchFamily="49" charset="-122"/>
              <a:cs typeface="+mj-cs"/>
            </a:endParaRPr>
          </a:p>
        </p:txBody>
      </p:sp>
      <p:sp>
        <p:nvSpPr>
          <p:cNvPr id="92163" name="矩形 92162"/>
          <p:cNvSpPr>
            <a:spLocks noGrp="1"/>
          </p:cNvSpPr>
          <p:nvPr/>
        </p:nvSpPr>
        <p:spPr>
          <a:xfrm>
            <a:off x="250825" y="1628775"/>
            <a:ext cx="8224838" cy="1271588"/>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3600" b="1" strike="noStrike" noProof="1" dirty="0">
                <a:solidFill>
                  <a:srgbClr val="FF3300"/>
                </a:solidFill>
                <a:effectLst>
                  <a:outerShdw blurRad="38100" dist="38100" dir="2700000">
                    <a:srgbClr val="C0C0C0"/>
                  </a:outerShdw>
                </a:effectLst>
                <a:latin typeface="Arial" panose="020B0604020202020204" pitchFamily="34" charset="0"/>
                <a:ea typeface="黑体" panose="02010609060101010101" pitchFamily="49" charset="-122"/>
                <a:cs typeface="+mn-cs"/>
              </a:rPr>
              <a:t>仰头举颏法</a:t>
            </a:r>
            <a:endParaRPr lang="zh-CN" altLang="en-US" sz="3600" b="1" strike="noStrike" noProof="1" dirty="0">
              <a:solidFill>
                <a:srgbClr val="FF3300"/>
              </a:solidFill>
              <a:effectLst>
                <a:outerShdw blurRad="38100" dist="38100" dir="2700000">
                  <a:srgbClr val="C0C0C0"/>
                </a:outerShdw>
              </a:effectLst>
              <a:ea typeface="黑体" panose="02010609060101010101" pitchFamily="49" charset="-122"/>
            </a:endParaRPr>
          </a:p>
          <a:p>
            <a:pPr lvl="0" fontAlgn="base"/>
            <a:r>
              <a:rPr lang="en-US" altLang="x-none" b="1" strike="noStrike" noProof="1">
                <a:solidFill>
                  <a:schemeClr val="bg1"/>
                </a:solidFill>
                <a:effectLst>
                  <a:outerShdw blurRad="38100" dist="38100" dir="2700000">
                    <a:srgbClr val="C0C0C0"/>
                  </a:outerShdw>
                </a:effectLst>
                <a:latin typeface="Arial" panose="020B0604020202020204" pitchFamily="34" charset="0"/>
                <a:ea typeface="宋体" panose="02010600030101010101" pitchFamily="2" charset="-122"/>
                <a:cs typeface="+mn-cs"/>
              </a:rPr>
              <a:t>      </a:t>
            </a:r>
            <a:r>
              <a:rPr lang="en-US" altLang="x-none"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a:t>
            </a:r>
            <a:r>
              <a:rPr lang="zh-CN" altLang="en-US" b="1" strike="noStrike" noProof="1" dirty="0">
                <a:effectLst>
                  <a:outerShdw blurRad="38100" dist="38100" dir="2700000">
                    <a:srgbClr val="C0C0C0"/>
                  </a:outerShdw>
                </a:effectLst>
                <a:latin typeface="Arial" panose="020B0604020202020204" pitchFamily="34" charset="0"/>
                <a:ea typeface="黑体" panose="02010609060101010101" pitchFamily="49" charset="-122"/>
                <a:cs typeface="+mn-cs"/>
              </a:rPr>
              <a:t>下颌角和耳垂连线与地面垂直</a:t>
            </a:r>
            <a:endParaRPr lang="zh-CN" altLang="en-US" b="1" strike="noStrike" noProof="1" dirty="0">
              <a:effectLst>
                <a:outerShdw blurRad="38100" dist="38100" dir="2700000">
                  <a:srgbClr val="C0C0C0"/>
                </a:outerShdw>
              </a:effectLst>
              <a:ea typeface="黑体" panose="02010609060101010101" pitchFamily="49" charset="-122"/>
            </a:endParaRPr>
          </a:p>
          <a:p>
            <a:pPr lvl="0" fontAlgn="base"/>
            <a:endParaRPr lang="zh-CN" altLang="en-US" b="1" strike="noStrike" noProof="1" dirty="0">
              <a:solidFill>
                <a:schemeClr val="bg1"/>
              </a:solidFill>
              <a:effectLst>
                <a:outerShdw blurRad="38100" dist="38100" dir="2700000">
                  <a:srgbClr val="C0C0C0"/>
                </a:outerShdw>
              </a:effectLst>
              <a:ea typeface="黑体" panose="02010609060101010101" pitchFamily="49" charset="-122"/>
            </a:endParaRPr>
          </a:p>
          <a:p>
            <a:pPr lvl="0" fontAlgn="base"/>
            <a:endParaRPr lang="zh-CN" altLang="en-US" strike="noStrike" noProof="1" dirty="0"/>
          </a:p>
        </p:txBody>
      </p:sp>
      <p:pic>
        <p:nvPicPr>
          <p:cNvPr id="92164" name="图片 92163" descr="DSC00010"/>
          <p:cNvPicPr>
            <a:picLocks noChangeAspect="1"/>
          </p:cNvPicPr>
          <p:nvPr/>
        </p:nvPicPr>
        <p:blipFill>
          <a:blip r:embed="rId1"/>
          <a:stretch>
            <a:fillRect/>
          </a:stretch>
        </p:blipFill>
        <p:spPr>
          <a:xfrm>
            <a:off x="1979613" y="2894013"/>
            <a:ext cx="5256212" cy="3963987"/>
          </a:xfrm>
          <a:prstGeom prst="rect">
            <a:avLst/>
          </a:prstGeom>
          <a:noFill/>
          <a:ln w="9525">
            <a:noFill/>
          </a:ln>
        </p:spPr>
      </p:pic>
      <p:grpSp>
        <p:nvGrpSpPr>
          <p:cNvPr id="90116" name="组合 92164"/>
          <p:cNvGrpSpPr/>
          <p:nvPr/>
        </p:nvGrpSpPr>
        <p:grpSpPr>
          <a:xfrm>
            <a:off x="0" y="1588"/>
            <a:ext cx="9142413" cy="6856412"/>
            <a:chOff x="0" y="0"/>
            <a:chExt cx="5760" cy="4320"/>
          </a:xfrm>
        </p:grpSpPr>
        <p:sp>
          <p:nvSpPr>
            <p:cNvPr id="9011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011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011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012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0121"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decel="50000" fill="hold">
                                          <p:stCondLst>
                                            <p:cond delay="0"/>
                                          </p:stCondLst>
                                        </p:cTn>
                                        <p:tgtEl>
                                          <p:spTgt spid="9216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21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2162"/>
                                        </p:tgtEl>
                                        <p:attrNameLst>
                                          <p:attrName>ppt_w</p:attrName>
                                        </p:attrNameLst>
                                      </p:cBhvr>
                                      <p:tavLst>
                                        <p:tav tm="0">
                                          <p:val>
                                            <p:strVal val="#ppt_w*.05"/>
                                          </p:val>
                                        </p:tav>
                                        <p:tav tm="100000">
                                          <p:val>
                                            <p:strVal val="#ppt_w"/>
                                          </p:val>
                                        </p:tav>
                                      </p:tavLst>
                                    </p:anim>
                                    <p:anim calcmode="lin" valueType="num">
                                      <p:cBhvr>
                                        <p:cTn id="10" dur="1000" fill="hold"/>
                                        <p:tgtEl>
                                          <p:spTgt spid="921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21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21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21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2162"/>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92163"/>
                                        </p:tgtEl>
                                        <p:attrNameLst>
                                          <p:attrName>style.visibility</p:attrName>
                                        </p:attrNameLst>
                                      </p:cBhvr>
                                      <p:to>
                                        <p:strVal val="visible"/>
                                      </p:to>
                                    </p:set>
                                    <p:anim calcmode="lin" valueType="num">
                                      <p:cBhvr>
                                        <p:cTn id="19" dur="500" fill="hold"/>
                                        <p:tgtEl>
                                          <p:spTgt spid="92163"/>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92163"/>
                                        </p:tgtEl>
                                        <p:attrNameLst>
                                          <p:attrName>ppt_y</p:attrName>
                                        </p:attrNameLst>
                                      </p:cBhvr>
                                      <p:tavLst>
                                        <p:tav tm="0">
                                          <p:val>
                                            <p:strVal val="#ppt_y"/>
                                          </p:val>
                                        </p:tav>
                                        <p:tav tm="100000">
                                          <p:val>
                                            <p:strVal val="#ppt_y"/>
                                          </p:val>
                                        </p:tav>
                                      </p:tavLst>
                                    </p:anim>
                                    <p:anim calcmode="lin" valueType="num">
                                      <p:cBhvr>
                                        <p:cTn id="21" dur="500" fill="hold"/>
                                        <p:tgtEl>
                                          <p:spTgt spid="92163"/>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92163"/>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92163"/>
                                        </p:tgtEl>
                                      </p:cBhvr>
                                    </p:animEffect>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92164"/>
                                        </p:tgtEl>
                                        <p:attrNameLst>
                                          <p:attrName>style.visibility</p:attrName>
                                        </p:attrNameLst>
                                      </p:cBhvr>
                                      <p:to>
                                        <p:strVal val="visible"/>
                                      </p:to>
                                    </p:set>
                                    <p:anim calcmode="lin" valueType="num">
                                      <p:cBhvr>
                                        <p:cTn id="28" dur="1" fill="hold"/>
                                        <p:tgtEl>
                                          <p:spTgt spid="9216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p:bldP spid="9216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矩形 93185"/>
          <p:cNvSpPr/>
          <p:nvPr/>
        </p:nvSpPr>
        <p:spPr>
          <a:xfrm>
            <a:off x="925513" y="228600"/>
            <a:ext cx="7772400" cy="896938"/>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七、检查异物并清除</a:t>
            </a:r>
            <a:endParaRPr lang="zh-CN" altLang="en-US" sz="3600" b="1" strike="noStrike" noProof="1" dirty="0">
              <a:solidFill>
                <a:srgbClr val="FF0000"/>
              </a:solidFill>
              <a:latin typeface="+mj-lt"/>
              <a:ea typeface="黑体" panose="02010609060101010101" pitchFamily="49" charset="-122"/>
              <a:cs typeface="+mj-cs"/>
            </a:endParaRPr>
          </a:p>
        </p:txBody>
      </p:sp>
      <p:sp>
        <p:nvSpPr>
          <p:cNvPr id="93187" name="矩形 93186"/>
          <p:cNvSpPr/>
          <p:nvPr/>
        </p:nvSpPr>
        <p:spPr>
          <a:xfrm>
            <a:off x="6335713" y="1989138"/>
            <a:ext cx="2808287" cy="3600450"/>
          </a:xfrm>
          <a:prstGeom prst="rect">
            <a:avLst/>
          </a:prstGeom>
          <a:noFill/>
          <a:ln w="9525">
            <a:noFill/>
          </a:ln>
        </p:spPr>
        <p:txBody>
          <a:bodyPr lIns="92075" tIns="46038" rIns="92075" bIns="46038" anchor="t"/>
          <a:p>
            <a:pPr marL="342900" indent="-342900">
              <a:lnSpc>
                <a:spcPct val="80000"/>
              </a:lnSpc>
              <a:spcBef>
                <a:spcPct val="20000"/>
              </a:spcBef>
              <a:buClr>
                <a:schemeClr val="tx2"/>
              </a:buClr>
            </a:pPr>
            <a:r>
              <a:rPr lang="zh-CN" altLang="en-US" sz="2400" dirty="0">
                <a:latin typeface="宋体" panose="02010600030101010101" pitchFamily="2" charset="-122"/>
                <a:ea typeface="宋体" panose="02010600030101010101" pitchFamily="2" charset="-122"/>
              </a:rPr>
              <a:t>   </a:t>
            </a:r>
            <a:r>
              <a:rPr lang="zh-CN" altLang="en-US" sz="3200" b="1" dirty="0">
                <a:latin typeface="宋体" panose="02010600030101010101" pitchFamily="2" charset="-122"/>
                <a:ea typeface="隶书" panose="02010509060101010101" pitchFamily="49" charset="-122"/>
              </a:rPr>
              <a:t>救护人将病</a:t>
            </a:r>
            <a:endParaRPr lang="zh-CN" altLang="en-US" sz="3200" b="1" dirty="0">
              <a:latin typeface="宋体" panose="02010600030101010101" pitchFamily="2" charset="-122"/>
              <a:ea typeface="隶书" panose="02010509060101010101" pitchFamily="49" charset="-122"/>
            </a:endParaRPr>
          </a:p>
          <a:p>
            <a:pPr marL="342900" indent="-342900">
              <a:lnSpc>
                <a:spcPct val="80000"/>
              </a:lnSpc>
              <a:spcBef>
                <a:spcPct val="20000"/>
              </a:spcBef>
              <a:buClr>
                <a:schemeClr val="tx2"/>
              </a:buClr>
            </a:pPr>
            <a:r>
              <a:rPr lang="zh-CN" altLang="en-US" sz="3200" b="1" dirty="0">
                <a:latin typeface="宋体" panose="02010600030101010101" pitchFamily="2" charset="-122"/>
                <a:ea typeface="隶书" panose="02010509060101010101" pitchFamily="49" charset="-122"/>
              </a:rPr>
              <a:t> 人气道打开，用眼看，耳听，面感觉在</a:t>
            </a:r>
            <a:r>
              <a:rPr lang="en-US" altLang="x-none" sz="3200" b="1">
                <a:latin typeface="Times New Roman" panose="02020603050405020304" pitchFamily="18" charset="0"/>
                <a:ea typeface="隶书" panose="02010509060101010101" pitchFamily="49" charset="-122"/>
              </a:rPr>
              <a:t>5~10</a:t>
            </a:r>
            <a:r>
              <a:rPr lang="zh-CN" altLang="en-US" sz="3200" b="1" dirty="0">
                <a:latin typeface="Times New Roman" panose="02020603050405020304" pitchFamily="18" charset="0"/>
                <a:ea typeface="隶书" panose="02010509060101010101" pitchFamily="49" charset="-122"/>
              </a:rPr>
              <a:t>秒</a:t>
            </a:r>
            <a:r>
              <a:rPr lang="zh-CN" altLang="en-US" sz="3200" b="1" dirty="0">
                <a:latin typeface="宋体" panose="02010600030101010101" pitchFamily="2" charset="-122"/>
                <a:ea typeface="隶书" panose="02010509060101010101" pitchFamily="49" charset="-122"/>
              </a:rPr>
              <a:t>钟内判断病人有无呼吸</a:t>
            </a:r>
            <a:r>
              <a:rPr lang="zh-CN" altLang="en-US" sz="3200" b="1" dirty="0">
                <a:latin typeface="Arial" panose="020B0604020202020204" pitchFamily="34" charset="0"/>
                <a:ea typeface="隶书" panose="02010509060101010101" pitchFamily="49" charset="-122"/>
              </a:rPr>
              <a:t> </a:t>
            </a:r>
            <a:endParaRPr lang="zh-CN" altLang="en-US" sz="3200" b="1" dirty="0">
              <a:latin typeface="Arial" panose="020B0604020202020204" pitchFamily="34" charset="0"/>
              <a:ea typeface="隶书" panose="02010509060101010101" pitchFamily="49" charset="-122"/>
            </a:endParaRPr>
          </a:p>
        </p:txBody>
      </p:sp>
      <p:pic>
        <p:nvPicPr>
          <p:cNvPr id="93188" name="图片 93187" descr="z-zzi11"/>
          <p:cNvPicPr>
            <a:picLocks noChangeAspect="1"/>
          </p:cNvPicPr>
          <p:nvPr/>
        </p:nvPicPr>
        <p:blipFill>
          <a:blip r:embed="rId1"/>
          <a:stretch>
            <a:fillRect/>
          </a:stretch>
        </p:blipFill>
        <p:spPr>
          <a:xfrm>
            <a:off x="563563" y="1700213"/>
            <a:ext cx="5761037" cy="4824412"/>
          </a:xfrm>
          <a:prstGeom prst="rect">
            <a:avLst/>
          </a:prstGeom>
          <a:noFill/>
          <a:ln w="9525">
            <a:noFill/>
          </a:ln>
        </p:spPr>
      </p:pic>
      <p:grpSp>
        <p:nvGrpSpPr>
          <p:cNvPr id="91140" name="组合 93188"/>
          <p:cNvGrpSpPr/>
          <p:nvPr/>
        </p:nvGrpSpPr>
        <p:grpSpPr>
          <a:xfrm>
            <a:off x="0" y="1588"/>
            <a:ext cx="9142413" cy="6856412"/>
            <a:chOff x="0" y="0"/>
            <a:chExt cx="5760" cy="4320"/>
          </a:xfrm>
        </p:grpSpPr>
        <p:sp>
          <p:nvSpPr>
            <p:cNvPr id="9114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114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114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114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1145"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500" decel="50000" fill="hold">
                                          <p:stCondLst>
                                            <p:cond delay="0"/>
                                          </p:stCondLst>
                                        </p:cTn>
                                        <p:tgtEl>
                                          <p:spTgt spid="9318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31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3186"/>
                                        </p:tgtEl>
                                        <p:attrNameLst>
                                          <p:attrName>ppt_w</p:attrName>
                                        </p:attrNameLst>
                                      </p:cBhvr>
                                      <p:tavLst>
                                        <p:tav tm="0">
                                          <p:val>
                                            <p:strVal val="#ppt_w*.05"/>
                                          </p:val>
                                        </p:tav>
                                        <p:tav tm="100000">
                                          <p:val>
                                            <p:strVal val="#ppt_w"/>
                                          </p:val>
                                        </p:tav>
                                      </p:tavLst>
                                    </p:anim>
                                    <p:anim calcmode="lin" valueType="num">
                                      <p:cBhvr>
                                        <p:cTn id="10" dur="1000" fill="hold"/>
                                        <p:tgtEl>
                                          <p:spTgt spid="931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31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31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31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318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3187"/>
                                        </p:tgtEl>
                                        <p:attrNameLst>
                                          <p:attrName>style.visibility</p:attrName>
                                        </p:attrNameLst>
                                      </p:cBhvr>
                                      <p:to>
                                        <p:strVal val="visible"/>
                                      </p:to>
                                    </p:set>
                                    <p:animEffect transition="in" filter="wedge">
                                      <p:cBhvr>
                                        <p:cTn id="19" dur="2000"/>
                                        <p:tgtEl>
                                          <p:spTgt spid="93187"/>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3188"/>
                                        </p:tgtEl>
                                        <p:attrNameLst>
                                          <p:attrName>style.visibility</p:attrName>
                                        </p:attrNameLst>
                                      </p:cBhvr>
                                      <p:to>
                                        <p:strVal val="visible"/>
                                      </p:to>
                                    </p:set>
                                    <p:anim calcmode="lin" valueType="num">
                                      <p:cBhvr>
                                        <p:cTn id="24" dur="1" fill="hold"/>
                                        <p:tgtEl>
                                          <p:spTgt spid="9318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6" grpId="0"/>
      <p:bldP spid="9318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10" name="矩形 94209"/>
          <p:cNvSpPr/>
          <p:nvPr/>
        </p:nvSpPr>
        <p:spPr>
          <a:xfrm>
            <a:off x="457200" y="228600"/>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八、畅通气道</a:t>
            </a:r>
            <a:endParaRPr lang="zh-CN" altLang="en-US" sz="3600" b="1" strike="noStrike" noProof="1" dirty="0">
              <a:solidFill>
                <a:srgbClr val="FF0000"/>
              </a:solidFill>
              <a:latin typeface="+mj-lt"/>
              <a:ea typeface="黑体" panose="02010609060101010101" pitchFamily="49" charset="-122"/>
              <a:cs typeface="+mj-cs"/>
            </a:endParaRPr>
          </a:p>
        </p:txBody>
      </p:sp>
      <p:sp>
        <p:nvSpPr>
          <p:cNvPr id="94211" name="矩形 94210"/>
          <p:cNvSpPr/>
          <p:nvPr/>
        </p:nvSpPr>
        <p:spPr>
          <a:xfrm>
            <a:off x="457200" y="1700213"/>
            <a:ext cx="7772400" cy="3816350"/>
          </a:xfrm>
          <a:prstGeom prst="rect">
            <a:avLst/>
          </a:prstGeom>
          <a:noFill/>
          <a:ln w="9525">
            <a:noFill/>
          </a:ln>
        </p:spPr>
        <p:txBody>
          <a:bodyPr lIns="92075" tIns="46038" rIns="92075" bIns="46038" anchor="t"/>
          <a:p>
            <a:pPr marL="609600" indent="-609600">
              <a:spcBef>
                <a:spcPct val="20000"/>
              </a:spcBef>
              <a:buClr>
                <a:schemeClr val="tx2"/>
              </a:buClr>
              <a:buChar char="•"/>
            </a:pPr>
            <a:endParaRPr lang="zh-CN" altLang="en-US" sz="3200">
              <a:latin typeface="Arial" panose="020B0604020202020204" pitchFamily="34" charset="0"/>
              <a:ea typeface="宋体" panose="02010600030101010101" pitchFamily="2" charset="-122"/>
            </a:endParaRPr>
          </a:p>
          <a:p>
            <a:pPr marL="609600" indent="-609600">
              <a:spcBef>
                <a:spcPct val="20000"/>
              </a:spcBef>
              <a:buClr>
                <a:schemeClr val="tx2"/>
              </a:buClr>
              <a:buChar char="•"/>
            </a:pPr>
            <a:r>
              <a:rPr lang="zh-CN" altLang="en-US" sz="3200">
                <a:latin typeface="Arial" panose="020B0604020202020204" pitchFamily="34" charset="0"/>
                <a:ea typeface="宋体" panose="02010600030101010101" pitchFamily="2" charset="-122"/>
              </a:rPr>
              <a:t>畅通气道</a:t>
            </a:r>
            <a:endParaRPr lang="zh-CN" altLang="en-US" sz="3200">
              <a:latin typeface="Arial" panose="020B0604020202020204" pitchFamily="34" charset="0"/>
              <a:ea typeface="宋体" panose="02010600030101010101" pitchFamily="2" charset="-122"/>
            </a:endParaRPr>
          </a:p>
          <a:p>
            <a:pPr marL="609600" indent="-609600">
              <a:spcBef>
                <a:spcPct val="20000"/>
              </a:spcBef>
              <a:buClr>
                <a:schemeClr val="tx2"/>
              </a:buClr>
            </a:pPr>
            <a:r>
              <a:rPr lang="zh-CN" altLang="en-US" sz="3200">
                <a:latin typeface="Arial" panose="020B0604020202020204" pitchFamily="34" charset="0"/>
                <a:ea typeface="宋体" panose="02010600030101010101" pitchFamily="2" charset="-122"/>
              </a:rPr>
              <a:t>     解开病人衣领、领带、围巾、清除口鼻污泥、土块、分泌物、呕吐物、假牙、异物等。</a:t>
            </a:r>
            <a:endParaRPr lang="zh-CN" altLang="en-US" sz="3200">
              <a:latin typeface="Arial" panose="020B0604020202020204" pitchFamily="34" charset="0"/>
              <a:ea typeface="宋体" panose="02010600030101010101" pitchFamily="2" charset="-122"/>
            </a:endParaRPr>
          </a:p>
          <a:p>
            <a:pPr marL="609600" indent="-609600">
              <a:spcBef>
                <a:spcPct val="20000"/>
              </a:spcBef>
              <a:buClr>
                <a:schemeClr val="tx2"/>
              </a:buClr>
            </a:pPr>
            <a:endParaRPr lang="zh-CN" altLang="en-US" sz="3200">
              <a:latin typeface="Arial" panose="020B0604020202020204" pitchFamily="34" charset="0"/>
              <a:ea typeface="宋体" panose="02010600030101010101" pitchFamily="2" charset="-122"/>
            </a:endParaRPr>
          </a:p>
        </p:txBody>
      </p:sp>
      <p:grpSp>
        <p:nvGrpSpPr>
          <p:cNvPr id="92163" name="组合 94211"/>
          <p:cNvGrpSpPr/>
          <p:nvPr/>
        </p:nvGrpSpPr>
        <p:grpSpPr>
          <a:xfrm>
            <a:off x="0" y="1588"/>
            <a:ext cx="9142413" cy="6856412"/>
            <a:chOff x="0" y="0"/>
            <a:chExt cx="5760" cy="4320"/>
          </a:xfrm>
        </p:grpSpPr>
        <p:sp>
          <p:nvSpPr>
            <p:cNvPr id="9216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216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216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216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216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decel="50000" fill="hold">
                                          <p:stCondLst>
                                            <p:cond delay="0"/>
                                          </p:stCondLst>
                                        </p:cTn>
                                        <p:tgtEl>
                                          <p:spTgt spid="9421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42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4210"/>
                                        </p:tgtEl>
                                        <p:attrNameLst>
                                          <p:attrName>ppt_w</p:attrName>
                                        </p:attrNameLst>
                                      </p:cBhvr>
                                      <p:tavLst>
                                        <p:tav tm="0">
                                          <p:val>
                                            <p:strVal val="#ppt_w*.05"/>
                                          </p:val>
                                        </p:tav>
                                        <p:tav tm="100000">
                                          <p:val>
                                            <p:strVal val="#ppt_w"/>
                                          </p:val>
                                        </p:tav>
                                      </p:tavLst>
                                    </p:anim>
                                    <p:anim calcmode="lin" valueType="num">
                                      <p:cBhvr>
                                        <p:cTn id="10" dur="1000" fill="hold"/>
                                        <p:tgtEl>
                                          <p:spTgt spid="942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42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42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42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421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4211"/>
                                        </p:tgtEl>
                                        <p:attrNameLst>
                                          <p:attrName>style.visibility</p:attrName>
                                        </p:attrNameLst>
                                      </p:cBhvr>
                                      <p:to>
                                        <p:strVal val="visible"/>
                                      </p:to>
                                    </p:set>
                                    <p:animEffect transition="in" filter="wedge">
                                      <p:cBhvr>
                                        <p:cTn id="19" dur="2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4" name="图片 95233" descr="未标题-1 拷贝"/>
          <p:cNvPicPr>
            <a:picLocks noChangeAspect="1"/>
          </p:cNvPicPr>
          <p:nvPr/>
        </p:nvPicPr>
        <p:blipFill>
          <a:blip r:embed="rId1"/>
          <a:stretch>
            <a:fillRect/>
          </a:stretch>
        </p:blipFill>
        <p:spPr>
          <a:xfrm>
            <a:off x="1366838" y="333375"/>
            <a:ext cx="6048375" cy="3530600"/>
          </a:xfrm>
          <a:prstGeom prst="rect">
            <a:avLst/>
          </a:prstGeom>
          <a:noFill/>
          <a:ln w="9525">
            <a:noFill/>
          </a:ln>
        </p:spPr>
      </p:pic>
      <p:sp>
        <p:nvSpPr>
          <p:cNvPr id="95235" name="矩形 95234"/>
          <p:cNvSpPr/>
          <p:nvPr/>
        </p:nvSpPr>
        <p:spPr>
          <a:xfrm>
            <a:off x="971550" y="4149725"/>
            <a:ext cx="6769100" cy="1260475"/>
          </a:xfrm>
          <a:prstGeom prst="rect">
            <a:avLst/>
          </a:prstGeom>
          <a:noFill/>
          <a:ln w="9525">
            <a:noFill/>
          </a:ln>
        </p:spPr>
        <p:txBody>
          <a:bodyPr>
            <a:spAutoFit/>
          </a:bodyPr>
          <a:p>
            <a:pPr eaLnBrk="0" fontAlgn="base" hangingPunct="0">
              <a:lnSpc>
                <a:spcPct val="120000"/>
              </a:lnSpc>
              <a:spcBef>
                <a:spcPct val="50000"/>
              </a:spcBef>
            </a:pPr>
            <a:r>
              <a:rPr lang="zh-CN" altLang="en-US" sz="3200" b="1" strike="noStrike" noProof="1" dirty="0">
                <a:solidFill>
                  <a:schemeClr val="bg1"/>
                </a:solidFill>
                <a:effectLst>
                  <a:outerShdw blurRad="38100" dist="38100" dir="2700000">
                    <a:srgbClr val="C0C0C0"/>
                  </a:outerShdw>
                </a:effectLst>
                <a:latin typeface="Arial" panose="020B0604020202020204" pitchFamily="34" charset="0"/>
                <a:ea typeface="黑体" panose="02010609060101010101" pitchFamily="49" charset="-122"/>
                <a:cs typeface="+mn-cs"/>
              </a:rPr>
              <a:t>        </a:t>
            </a:r>
            <a:r>
              <a:rPr lang="zh-CN" altLang="en-US" sz="3200" b="1" strike="noStrike"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cs typeface="+mn-cs"/>
              </a:rPr>
              <a:t>伤病人无意识时肌张力下降或消失，导致舌根后坠，阻塞气道</a:t>
            </a:r>
            <a:endParaRPr lang="zh-CN" altLang="en-US" sz="3200" b="1" strike="noStrike" noProof="1" dirty="0">
              <a:solidFill>
                <a:srgbClr val="FF33CC"/>
              </a:solidFill>
              <a:effectLst>
                <a:outerShdw blurRad="38100" dist="38100" dir="2700000">
                  <a:srgbClr val="C0C0C0"/>
                </a:outerShdw>
              </a:effectLst>
              <a:latin typeface="Arial" panose="020B0604020202020204" pitchFamily="34" charset="0"/>
              <a:ea typeface="黑体" panose="02010609060101010101" pitchFamily="49" charset="-122"/>
            </a:endParaRPr>
          </a:p>
        </p:txBody>
      </p:sp>
      <p:grpSp>
        <p:nvGrpSpPr>
          <p:cNvPr id="93187" name="组合 95235"/>
          <p:cNvGrpSpPr/>
          <p:nvPr/>
        </p:nvGrpSpPr>
        <p:grpSpPr>
          <a:xfrm>
            <a:off x="0" y="1588"/>
            <a:ext cx="9142413" cy="6856412"/>
            <a:chOff x="0" y="0"/>
            <a:chExt cx="5760" cy="4320"/>
          </a:xfrm>
        </p:grpSpPr>
        <p:sp>
          <p:nvSpPr>
            <p:cNvPr id="9318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318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3190"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3191"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3192"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decel="50000" fill="hold">
                                          <p:stCondLst>
                                            <p:cond delay="0"/>
                                          </p:stCondLst>
                                        </p:cTn>
                                        <p:tgtEl>
                                          <p:spTgt spid="9523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523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5234"/>
                                        </p:tgtEl>
                                        <p:attrNameLst>
                                          <p:attrName>ppt_w</p:attrName>
                                        </p:attrNameLst>
                                      </p:cBhvr>
                                      <p:tavLst>
                                        <p:tav tm="0">
                                          <p:val>
                                            <p:strVal val="#ppt_w*.05"/>
                                          </p:val>
                                        </p:tav>
                                        <p:tav tm="100000">
                                          <p:val>
                                            <p:strVal val="#ppt_w"/>
                                          </p:val>
                                        </p:tav>
                                      </p:tavLst>
                                    </p:anim>
                                    <p:anim calcmode="lin" valueType="num">
                                      <p:cBhvr>
                                        <p:cTn id="10" dur="1000" fill="hold"/>
                                        <p:tgtEl>
                                          <p:spTgt spid="9523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523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523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523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523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5235"/>
                                        </p:tgtEl>
                                        <p:attrNameLst>
                                          <p:attrName>style.visibility</p:attrName>
                                        </p:attrNameLst>
                                      </p:cBhvr>
                                      <p:to>
                                        <p:strVal val="visible"/>
                                      </p:to>
                                    </p:set>
                                    <p:animEffect transition="in" filter="wedge">
                                      <p:cBhvr>
                                        <p:cTn id="19" dur="20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8" name="矩形 96257"/>
          <p:cNvSpPr/>
          <p:nvPr/>
        </p:nvSpPr>
        <p:spPr>
          <a:xfrm>
            <a:off x="762000" y="228600"/>
            <a:ext cx="7772400" cy="1143000"/>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marL="838200" lvl="0" indent="-838200" fontAlgn="base"/>
            <a:r>
              <a:rPr lang="zh-CN" altLang="en-US" sz="3600" b="1" strike="noStrike" noProof="1" dirty="0">
                <a:solidFill>
                  <a:srgbClr val="FF0000"/>
                </a:solidFill>
                <a:latin typeface="+mj-lt"/>
                <a:ea typeface="黑体" panose="02010609060101010101" pitchFamily="49" charset="-122"/>
                <a:cs typeface="+mj-cs"/>
              </a:rPr>
              <a:t>九、开放气道</a:t>
            </a:r>
            <a:endParaRPr lang="zh-CN" altLang="en-US" sz="3600" b="1" strike="noStrike" noProof="1" dirty="0">
              <a:solidFill>
                <a:srgbClr val="FF0000"/>
              </a:solidFill>
              <a:latin typeface="+mj-lt"/>
              <a:ea typeface="黑体" panose="02010609060101010101" pitchFamily="49" charset="-122"/>
              <a:cs typeface="+mj-cs"/>
            </a:endParaRPr>
          </a:p>
        </p:txBody>
      </p:sp>
      <p:pic>
        <p:nvPicPr>
          <p:cNvPr id="96259" name="图片 96258" descr="z-zzi11"/>
          <p:cNvPicPr>
            <a:picLocks noChangeAspect="1"/>
          </p:cNvPicPr>
          <p:nvPr/>
        </p:nvPicPr>
        <p:blipFill>
          <a:blip r:embed="rId1"/>
          <a:stretch>
            <a:fillRect/>
          </a:stretch>
        </p:blipFill>
        <p:spPr>
          <a:xfrm>
            <a:off x="3505200" y="1700213"/>
            <a:ext cx="4795838" cy="5157787"/>
          </a:xfrm>
          <a:prstGeom prst="rect">
            <a:avLst/>
          </a:prstGeom>
          <a:noFill/>
          <a:ln w="9525">
            <a:noFill/>
          </a:ln>
        </p:spPr>
      </p:pic>
      <p:sp>
        <p:nvSpPr>
          <p:cNvPr id="96260" name="文本框 96259"/>
          <p:cNvSpPr txBox="1"/>
          <p:nvPr/>
        </p:nvSpPr>
        <p:spPr>
          <a:xfrm>
            <a:off x="457200" y="2133600"/>
            <a:ext cx="2751138" cy="3262313"/>
          </a:xfrm>
          <a:prstGeom prst="rect">
            <a:avLst/>
          </a:prstGeom>
          <a:noFill/>
          <a:ln w="9525">
            <a:noFill/>
          </a:ln>
        </p:spPr>
        <p:txBody>
          <a:bodyPr anchor="t">
            <a:spAutoFit/>
          </a:bodyPr>
          <a:p>
            <a:pPr algn="ctr">
              <a:spcBef>
                <a:spcPct val="50000"/>
              </a:spcBef>
              <a:buClr>
                <a:srgbClr val="00FF00"/>
              </a:buClr>
              <a:buSzPct val="75000"/>
              <a:buFont typeface="Wingdings" panose="05000000000000000000" pitchFamily="2" charset="2"/>
              <a:buChar char="Ø"/>
            </a:pPr>
            <a:r>
              <a:rPr lang="zh-CN" altLang="en-US" sz="2800" b="1" dirty="0">
                <a:solidFill>
                  <a:schemeClr val="tx2"/>
                </a:solidFill>
                <a:latin typeface="Arial" panose="020B0604020202020204" pitchFamily="34" charset="0"/>
                <a:ea typeface="宋体" panose="02010600030101010101" pitchFamily="2" charset="-122"/>
              </a:rPr>
              <a:t>仰头举颏法</a:t>
            </a:r>
            <a:endParaRPr lang="zh-CN" altLang="en-US" sz="2800" b="1" dirty="0">
              <a:solidFill>
                <a:schemeClr val="tx2"/>
              </a:solidFill>
              <a:latin typeface="Arial" panose="020B0604020202020204" pitchFamily="34" charset="0"/>
              <a:ea typeface="宋体" panose="02010600030101010101" pitchFamily="2" charset="-122"/>
            </a:endParaRPr>
          </a:p>
          <a:p>
            <a:pPr>
              <a:spcBef>
                <a:spcPct val="50000"/>
              </a:spcBef>
              <a:buClr>
                <a:srgbClr val="00FF00"/>
              </a:buClr>
              <a:buSzPct val="75000"/>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救护人用一手的小鱼际部置于病人的前额并稍加用力使后仰，另一手的食指置于病人下</a:t>
            </a:r>
            <a:r>
              <a:rPr lang="zh-CN" altLang="en-US" sz="2000" b="1" dirty="0">
                <a:latin typeface="Times New Roman" panose="02020603050405020304" pitchFamily="18" charset="0"/>
                <a:ea typeface="宋体" panose="02010600030101010101" pitchFamily="2" charset="-122"/>
              </a:rPr>
              <a:t> </a:t>
            </a:r>
            <a:r>
              <a:rPr lang="zh-CN" altLang="en-US" sz="2000" b="1" dirty="0">
                <a:latin typeface="宋体" panose="02010600030101010101" pitchFamily="2" charset="-122"/>
                <a:ea typeface="宋体" panose="02010600030101010101" pitchFamily="2" charset="-122"/>
              </a:rPr>
              <a:t>将下颌骨上提</a:t>
            </a:r>
            <a:endParaRPr lang="zh-CN" altLang="en-US" sz="2000" b="1" dirty="0">
              <a:latin typeface="宋体" panose="02010600030101010101" pitchFamily="2" charset="-122"/>
              <a:ea typeface="宋体" panose="02010600030101010101" pitchFamily="2" charset="-122"/>
            </a:endParaRPr>
          </a:p>
          <a:p>
            <a:pPr>
              <a:spcBef>
                <a:spcPct val="50000"/>
              </a:spcBef>
              <a:buClr>
                <a:srgbClr val="00FF00"/>
              </a:buClr>
              <a:buSzPct val="75000"/>
              <a:buFont typeface="Wingdings" panose="05000000000000000000" pitchFamily="2" charset="2"/>
              <a:buChar char="Ø"/>
            </a:pPr>
            <a:r>
              <a:rPr lang="zh-CN" altLang="en-US" sz="2000" b="1" dirty="0">
                <a:latin typeface="宋体" panose="02010600030101010101" pitchFamily="2" charset="-122"/>
                <a:ea typeface="宋体" panose="02010600030101010101" pitchFamily="2" charset="-122"/>
              </a:rPr>
              <a:t>注意：救护人手指不要深压颏下软组织，以免阻塞气道。</a:t>
            </a:r>
            <a:r>
              <a:rPr lang="zh-CN" altLang="en-US" sz="2000" b="1" dirty="0">
                <a:latin typeface="Arial" panose="020B0604020202020204" pitchFamily="34" charset="0"/>
                <a:ea typeface="宋体" panose="02010600030101010101" pitchFamily="2" charset="-122"/>
              </a:rPr>
              <a:t> </a:t>
            </a:r>
            <a:endParaRPr lang="zh-CN" altLang="en-US" sz="2000" b="1" dirty="0">
              <a:latin typeface="Arial" panose="020B0604020202020204" pitchFamily="34" charset="0"/>
              <a:ea typeface="宋体" panose="02010600030101010101" pitchFamily="2" charset="-122"/>
            </a:endParaRPr>
          </a:p>
        </p:txBody>
      </p:sp>
      <p:grpSp>
        <p:nvGrpSpPr>
          <p:cNvPr id="94212" name="组合 96260"/>
          <p:cNvGrpSpPr/>
          <p:nvPr/>
        </p:nvGrpSpPr>
        <p:grpSpPr>
          <a:xfrm>
            <a:off x="0" y="1588"/>
            <a:ext cx="9142413" cy="6856412"/>
            <a:chOff x="0" y="0"/>
            <a:chExt cx="5760" cy="4320"/>
          </a:xfrm>
        </p:grpSpPr>
        <p:sp>
          <p:nvSpPr>
            <p:cNvPr id="9421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421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421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421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421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6258">
                                            <p:txEl>
                                              <p:charRg st="0" end="7"/>
                                            </p:txEl>
                                          </p:spTgt>
                                        </p:tgtEl>
                                        <p:attrNameLst>
                                          <p:attrName>style.visibility</p:attrName>
                                        </p:attrNameLst>
                                      </p:cBhvr>
                                      <p:to>
                                        <p:strVal val="visible"/>
                                      </p:to>
                                    </p:set>
                                    <p:anim calcmode="lin" valueType="num">
                                      <p:cBhvr>
                                        <p:cTn id="7" dur="500" decel="50000" fill="hold">
                                          <p:stCondLst>
                                            <p:cond delay="0"/>
                                          </p:stCondLst>
                                        </p:cTn>
                                        <p:tgtEl>
                                          <p:spTgt spid="96258">
                                            <p:txEl>
                                              <p:charRg st="0" end="7"/>
                                            </p:txEl>
                                          </p:spTgt>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6258">
                                            <p:txEl>
                                              <p:charRg st="0" end="7"/>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6258">
                                            <p:txEl>
                                              <p:charRg st="0" end="7"/>
                                            </p:txEl>
                                          </p:spTgt>
                                        </p:tgtEl>
                                        <p:attrNameLst>
                                          <p:attrName>ppt_w</p:attrName>
                                        </p:attrNameLst>
                                      </p:cBhvr>
                                      <p:tavLst>
                                        <p:tav tm="0">
                                          <p:val>
                                            <p:strVal val="#ppt_w*.05"/>
                                          </p:val>
                                        </p:tav>
                                        <p:tav tm="100000">
                                          <p:val>
                                            <p:strVal val="#ppt_w"/>
                                          </p:val>
                                        </p:tav>
                                      </p:tavLst>
                                    </p:anim>
                                    <p:anim calcmode="lin" valueType="num">
                                      <p:cBhvr>
                                        <p:cTn id="10" dur="1000" fill="hold"/>
                                        <p:tgtEl>
                                          <p:spTgt spid="96258">
                                            <p:txEl>
                                              <p:charRg st="0" end="7"/>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6258">
                                            <p:txEl>
                                              <p:charRg st="0" end="7"/>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6258">
                                            <p:txEl>
                                              <p:charRg st="0" end="7"/>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6258">
                                            <p:txEl>
                                              <p:charRg st="0" end="7"/>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6258">
                                            <p:txEl>
                                              <p:charRg st="0" end="7"/>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6260"/>
                                        </p:tgtEl>
                                        <p:attrNameLst>
                                          <p:attrName>style.visibility</p:attrName>
                                        </p:attrNameLst>
                                      </p:cBhvr>
                                      <p:to>
                                        <p:strVal val="visible"/>
                                      </p:to>
                                    </p:set>
                                    <p:animEffect transition="in" filter="wedge">
                                      <p:cBhvr>
                                        <p:cTn id="19" dur="2000"/>
                                        <p:tgtEl>
                                          <p:spTgt spid="96260"/>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6259"/>
                                        </p:tgtEl>
                                        <p:attrNameLst>
                                          <p:attrName>style.visibility</p:attrName>
                                        </p:attrNameLst>
                                      </p:cBhvr>
                                      <p:to>
                                        <p:strVal val="visible"/>
                                      </p:to>
                                    </p:set>
                                    <p:anim calcmode="lin" valueType="num">
                                      <p:cBhvr>
                                        <p:cTn id="24" dur="1" fill="hold"/>
                                        <p:tgtEl>
                                          <p:spTgt spid="9625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2" name="矩形 97281"/>
          <p:cNvSpPr/>
          <p:nvPr/>
        </p:nvSpPr>
        <p:spPr>
          <a:xfrm>
            <a:off x="685800" y="228600"/>
            <a:ext cx="7772400" cy="896938"/>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仰头抬颈法 </a:t>
            </a:r>
            <a:endParaRPr lang="zh-CN" altLang="en-US" sz="3600" b="1" strike="noStrike" noProof="1" dirty="0">
              <a:solidFill>
                <a:srgbClr val="FF0000"/>
              </a:solidFill>
              <a:latin typeface="+mj-lt"/>
              <a:ea typeface="黑体" panose="02010609060101010101" pitchFamily="49" charset="-122"/>
              <a:cs typeface="+mj-cs"/>
            </a:endParaRPr>
          </a:p>
        </p:txBody>
      </p:sp>
      <p:pic>
        <p:nvPicPr>
          <p:cNvPr id="97283" name="图片 97282" descr="z-zzi12"/>
          <p:cNvPicPr>
            <a:picLocks noChangeAspect="1"/>
          </p:cNvPicPr>
          <p:nvPr/>
        </p:nvPicPr>
        <p:blipFill>
          <a:blip r:embed="rId1"/>
          <a:stretch>
            <a:fillRect/>
          </a:stretch>
        </p:blipFill>
        <p:spPr>
          <a:xfrm>
            <a:off x="3581400" y="1700213"/>
            <a:ext cx="4897438" cy="5157787"/>
          </a:xfrm>
          <a:prstGeom prst="rect">
            <a:avLst/>
          </a:prstGeom>
          <a:noFill/>
          <a:ln w="9525">
            <a:noFill/>
          </a:ln>
        </p:spPr>
      </p:pic>
      <p:sp>
        <p:nvSpPr>
          <p:cNvPr id="97284" name="文本框 97283"/>
          <p:cNvSpPr txBox="1"/>
          <p:nvPr/>
        </p:nvSpPr>
        <p:spPr>
          <a:xfrm>
            <a:off x="457200" y="2667000"/>
            <a:ext cx="2819400" cy="3013075"/>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救护人用一手的小鱼际部位放在病人前额，向下稍加用力使头后仰，另一手置于病人颈部并将颈部上托，注意：疑有颈部外伤时，不可采用！</a:t>
            </a:r>
            <a:r>
              <a:rPr lang="zh-CN" altLang="en-US" sz="2400" b="1" dirty="0">
                <a:latin typeface="Arial" panose="020B0604020202020204" pitchFamily="34" charset="0"/>
                <a:ea typeface="宋体" panose="02010600030101010101" pitchFamily="2" charset="-122"/>
              </a:rPr>
              <a:t> </a:t>
            </a:r>
            <a:endParaRPr lang="zh-CN" altLang="en-US" sz="2400" b="1" dirty="0">
              <a:latin typeface="Arial" panose="020B0604020202020204" pitchFamily="34" charset="0"/>
              <a:ea typeface="宋体" panose="02010600030101010101" pitchFamily="2" charset="-122"/>
            </a:endParaRPr>
          </a:p>
        </p:txBody>
      </p:sp>
      <p:grpSp>
        <p:nvGrpSpPr>
          <p:cNvPr id="95236" name="组合 97284"/>
          <p:cNvGrpSpPr/>
          <p:nvPr/>
        </p:nvGrpSpPr>
        <p:grpSpPr>
          <a:xfrm>
            <a:off x="0" y="1588"/>
            <a:ext cx="9142413" cy="6856412"/>
            <a:chOff x="0" y="0"/>
            <a:chExt cx="5760" cy="4320"/>
          </a:xfrm>
        </p:grpSpPr>
        <p:sp>
          <p:nvSpPr>
            <p:cNvPr id="9523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523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523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524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5241"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p:cTn id="7" dur="500" decel="50000" fill="hold">
                                          <p:stCondLst>
                                            <p:cond delay="0"/>
                                          </p:stCondLst>
                                        </p:cTn>
                                        <p:tgtEl>
                                          <p:spTgt spid="9728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728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7282"/>
                                        </p:tgtEl>
                                        <p:attrNameLst>
                                          <p:attrName>ppt_w</p:attrName>
                                        </p:attrNameLst>
                                      </p:cBhvr>
                                      <p:tavLst>
                                        <p:tav tm="0">
                                          <p:val>
                                            <p:strVal val="#ppt_w*.05"/>
                                          </p:val>
                                        </p:tav>
                                        <p:tav tm="100000">
                                          <p:val>
                                            <p:strVal val="#ppt_w"/>
                                          </p:val>
                                        </p:tav>
                                      </p:tavLst>
                                    </p:anim>
                                    <p:anim calcmode="lin" valueType="num">
                                      <p:cBhvr>
                                        <p:cTn id="10" dur="1000" fill="hold"/>
                                        <p:tgtEl>
                                          <p:spTgt spid="9728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728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728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728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728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7284"/>
                                        </p:tgtEl>
                                        <p:attrNameLst>
                                          <p:attrName>style.visibility</p:attrName>
                                        </p:attrNameLst>
                                      </p:cBhvr>
                                      <p:to>
                                        <p:strVal val="visible"/>
                                      </p:to>
                                    </p:set>
                                    <p:animEffect transition="in" filter="wedge">
                                      <p:cBhvr>
                                        <p:cTn id="19" dur="2000"/>
                                        <p:tgtEl>
                                          <p:spTgt spid="97284"/>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7283"/>
                                        </p:tgtEl>
                                        <p:attrNameLst>
                                          <p:attrName>style.visibility</p:attrName>
                                        </p:attrNameLst>
                                      </p:cBhvr>
                                      <p:to>
                                        <p:strVal val="visible"/>
                                      </p:to>
                                    </p:set>
                                    <p:anim calcmode="lin" valueType="num">
                                      <p:cBhvr>
                                        <p:cTn id="24" dur="1" fill="hold"/>
                                        <p:tgtEl>
                                          <p:spTgt spid="97283"/>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9728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文本框 98305"/>
          <p:cNvSpPr txBox="1"/>
          <p:nvPr/>
        </p:nvSpPr>
        <p:spPr>
          <a:xfrm>
            <a:off x="1779588" y="3962400"/>
            <a:ext cx="7600950" cy="762000"/>
          </a:xfrm>
          <a:prstGeom prst="rect">
            <a:avLst/>
          </a:prstGeom>
          <a:noFill/>
          <a:ln w="9525">
            <a:noFill/>
          </a:ln>
        </p:spPr>
        <p:txBody>
          <a:bodyPr anchor="t">
            <a:spAutoFit/>
          </a:bodyPr>
          <a:p>
            <a:pPr>
              <a:spcBef>
                <a:spcPct val="50000"/>
              </a:spcBef>
            </a:pPr>
            <a:endParaRPr lang="zh-CN" altLang="en-US" sz="4400" b="1" dirty="0">
              <a:solidFill>
                <a:srgbClr val="FFFF00"/>
              </a:solidFill>
              <a:latin typeface="Arial" panose="020B0604020202020204" pitchFamily="34" charset="0"/>
              <a:ea typeface="宋体" panose="02010600030101010101" pitchFamily="2" charset="-122"/>
            </a:endParaRPr>
          </a:p>
        </p:txBody>
      </p:sp>
      <p:pic>
        <p:nvPicPr>
          <p:cNvPr id="98307" name="图片 98306" descr="5"/>
          <p:cNvPicPr>
            <a:picLocks noChangeAspect="1"/>
          </p:cNvPicPr>
          <p:nvPr/>
        </p:nvPicPr>
        <p:blipFill>
          <a:blip r:embed="rId1"/>
          <a:stretch>
            <a:fillRect/>
          </a:stretch>
        </p:blipFill>
        <p:spPr>
          <a:xfrm>
            <a:off x="3059113" y="1268413"/>
            <a:ext cx="5616575" cy="4321175"/>
          </a:xfrm>
          <a:prstGeom prst="rect">
            <a:avLst/>
          </a:prstGeom>
          <a:noFill/>
          <a:ln w="9525">
            <a:noFill/>
          </a:ln>
          <a:effectLst>
            <a:outerShdw dist="35921" dir="2699999" algn="ctr" rotWithShape="0">
              <a:srgbClr val="808080"/>
            </a:outerShdw>
          </a:effectLst>
        </p:spPr>
      </p:pic>
      <p:sp>
        <p:nvSpPr>
          <p:cNvPr id="98308" name="文本框 98307"/>
          <p:cNvSpPr txBox="1"/>
          <p:nvPr/>
        </p:nvSpPr>
        <p:spPr>
          <a:xfrm>
            <a:off x="663575" y="1628775"/>
            <a:ext cx="2232025" cy="3937000"/>
          </a:xfrm>
          <a:prstGeom prst="rect">
            <a:avLst/>
          </a:prstGeom>
          <a:noFill/>
          <a:ln w="9525">
            <a:noFill/>
          </a:ln>
        </p:spPr>
        <p:txBody>
          <a:bodyPr anchor="t">
            <a:spAutoFit/>
          </a:bodyPr>
          <a:p>
            <a:pPr>
              <a:spcBef>
                <a:spcPct val="50000"/>
              </a:spcBef>
            </a:pPr>
            <a:r>
              <a:rPr lang="zh-CN" altLang="en-US" sz="3600" b="1" dirty="0">
                <a:solidFill>
                  <a:srgbClr val="FFFF00"/>
                </a:solidFill>
                <a:latin typeface="Arial" panose="020B0604020202020204" pitchFamily="34" charset="0"/>
                <a:ea typeface="黑体" panose="02010609060101010101" pitchFamily="49" charset="-122"/>
              </a:rPr>
              <a:t>怀疑有颈椎骨折的伤病员可采取推举下颌（托颌法）打开气道</a:t>
            </a:r>
            <a:endParaRPr lang="zh-CN" altLang="en-US" sz="3600" b="1" dirty="0">
              <a:solidFill>
                <a:srgbClr val="FFFF00"/>
              </a:solidFill>
              <a:latin typeface="Arial" panose="020B0604020202020204" pitchFamily="34" charset="0"/>
              <a:ea typeface="黑体" panose="02010609060101010101" pitchFamily="49" charset="-122"/>
            </a:endParaRPr>
          </a:p>
        </p:txBody>
      </p:sp>
      <p:grpSp>
        <p:nvGrpSpPr>
          <p:cNvPr id="96260" name="组合 98308"/>
          <p:cNvGrpSpPr/>
          <p:nvPr/>
        </p:nvGrpSpPr>
        <p:grpSpPr>
          <a:xfrm>
            <a:off x="0" y="1588"/>
            <a:ext cx="9142413" cy="6856412"/>
            <a:chOff x="0" y="0"/>
            <a:chExt cx="5760" cy="4320"/>
          </a:xfrm>
        </p:grpSpPr>
        <p:sp>
          <p:nvSpPr>
            <p:cNvPr id="9626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626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626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626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6265"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p:cTn id="7" dur="500" decel="50000" fill="hold">
                                          <p:stCondLst>
                                            <p:cond delay="0"/>
                                          </p:stCondLst>
                                        </p:cTn>
                                        <p:tgtEl>
                                          <p:spTgt spid="9830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830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8308"/>
                                        </p:tgtEl>
                                        <p:attrNameLst>
                                          <p:attrName>ppt_w</p:attrName>
                                        </p:attrNameLst>
                                      </p:cBhvr>
                                      <p:tavLst>
                                        <p:tav tm="0">
                                          <p:val>
                                            <p:strVal val="#ppt_w*.05"/>
                                          </p:val>
                                        </p:tav>
                                        <p:tav tm="100000">
                                          <p:val>
                                            <p:strVal val="#ppt_w"/>
                                          </p:val>
                                        </p:tav>
                                      </p:tavLst>
                                    </p:anim>
                                    <p:anim calcmode="lin" valueType="num">
                                      <p:cBhvr>
                                        <p:cTn id="10" dur="1000" fill="hold"/>
                                        <p:tgtEl>
                                          <p:spTgt spid="9830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830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830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830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8308"/>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98307"/>
                                        </p:tgtEl>
                                        <p:attrNameLst>
                                          <p:attrName>style.visibility</p:attrName>
                                        </p:attrNameLst>
                                      </p:cBhvr>
                                      <p:to>
                                        <p:strVal val="visible"/>
                                      </p:to>
                                    </p:set>
                                    <p:anim calcmode="lin" valueType="num">
                                      <p:cBhvr>
                                        <p:cTn id="19" dur="1" fill="hold"/>
                                        <p:tgtEl>
                                          <p:spTgt spid="9830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9330" name="矩形 99329"/>
          <p:cNvSpPr/>
          <p:nvPr/>
        </p:nvSpPr>
        <p:spPr>
          <a:xfrm>
            <a:off x="762000" y="228600"/>
            <a:ext cx="7772400" cy="896938"/>
          </a:xfrm>
          <a:prstGeom prst="rect">
            <a:avLst/>
          </a:prstGeom>
          <a:noFill/>
          <a:ln w="9525">
            <a:noFill/>
          </a:ln>
        </p:spPr>
        <p:txBody>
          <a:bodyPr lIns="92075" tIns="46038" rIns="92075" bIns="46038" anchor="b"/>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双下颌上提法</a:t>
            </a:r>
            <a:endParaRPr lang="zh-CN" altLang="en-US" sz="3600" b="1" strike="noStrike" noProof="1" dirty="0">
              <a:solidFill>
                <a:srgbClr val="FF0000"/>
              </a:solidFill>
              <a:latin typeface="+mj-lt"/>
              <a:ea typeface="黑体" panose="02010609060101010101" pitchFamily="49" charset="-122"/>
              <a:cs typeface="+mj-cs"/>
            </a:endParaRPr>
          </a:p>
        </p:txBody>
      </p:sp>
      <p:pic>
        <p:nvPicPr>
          <p:cNvPr id="99331" name="图片 99330" descr="z-zzi138"/>
          <p:cNvPicPr>
            <a:picLocks noChangeAspect="1"/>
          </p:cNvPicPr>
          <p:nvPr/>
        </p:nvPicPr>
        <p:blipFill>
          <a:blip r:embed="rId1"/>
          <a:stretch>
            <a:fillRect/>
          </a:stretch>
        </p:blipFill>
        <p:spPr>
          <a:xfrm>
            <a:off x="457200" y="1700213"/>
            <a:ext cx="5065713" cy="5157787"/>
          </a:xfrm>
          <a:prstGeom prst="rect">
            <a:avLst/>
          </a:prstGeom>
          <a:noFill/>
          <a:ln w="9525">
            <a:noFill/>
          </a:ln>
        </p:spPr>
      </p:pic>
      <p:sp>
        <p:nvSpPr>
          <p:cNvPr id="99332" name="文本框 99331"/>
          <p:cNvSpPr txBox="1"/>
          <p:nvPr/>
        </p:nvSpPr>
        <p:spPr>
          <a:xfrm>
            <a:off x="5791200" y="2590800"/>
            <a:ext cx="3200400" cy="3195638"/>
          </a:xfrm>
          <a:prstGeom prst="rect">
            <a:avLst/>
          </a:prstGeom>
          <a:noFill/>
          <a:ln w="9525">
            <a:noFill/>
          </a:ln>
        </p:spPr>
        <p:txBody>
          <a:bodyPr anchor="t">
            <a:spAutoFit/>
          </a:bodyPr>
          <a:p>
            <a:pPr>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救护人双手手指放在病人下颌角，向上或向后提起下颌。</a:t>
            </a:r>
            <a:endParaRPr lang="zh-CN" altLang="en-US" sz="2400" b="1" dirty="0">
              <a:latin typeface="宋体" panose="02010600030101010101" pitchFamily="2" charset="-122"/>
              <a:ea typeface="宋体" panose="02010600030101010101" pitchFamily="2" charset="-122"/>
            </a:endParaRPr>
          </a:p>
          <a:p>
            <a:pPr>
              <a:spcBef>
                <a:spcPct val="50000"/>
              </a:spcBef>
              <a:buClr>
                <a:srgbClr val="00FF00"/>
              </a:buClr>
              <a:buSzPct val="75000"/>
              <a:buFont typeface="Wingdings" panose="05000000000000000000" pitchFamily="2" charset="2"/>
              <a:buChar char="Ø"/>
            </a:pPr>
            <a:r>
              <a:rPr lang="zh-CN" altLang="en-US" sz="2400" b="1" dirty="0">
                <a:latin typeface="宋体" panose="02010600030101010101" pitchFamily="2" charset="-122"/>
                <a:ea typeface="宋体" panose="02010600030101010101" pitchFamily="2" charset="-122"/>
              </a:rPr>
              <a:t>注意：头要保持正中位，不能使头后仰，不可左右扭动，适用于疑有颈椎外伤的病人。</a:t>
            </a:r>
            <a:r>
              <a:rPr lang="zh-CN" altLang="en-US" sz="2400" b="1" dirty="0">
                <a:latin typeface="Arial" panose="020B0604020202020204" pitchFamily="34" charset="0"/>
                <a:ea typeface="宋体" panose="02010600030101010101" pitchFamily="2" charset="-122"/>
              </a:rPr>
              <a:t> </a:t>
            </a:r>
            <a:endParaRPr lang="zh-CN" altLang="en-US" sz="2400" b="1" dirty="0">
              <a:latin typeface="Arial" panose="020B0604020202020204" pitchFamily="34" charset="0"/>
              <a:ea typeface="宋体" panose="02010600030101010101" pitchFamily="2" charset="-122"/>
            </a:endParaRPr>
          </a:p>
        </p:txBody>
      </p:sp>
      <p:grpSp>
        <p:nvGrpSpPr>
          <p:cNvPr id="97284" name="组合 99332"/>
          <p:cNvGrpSpPr/>
          <p:nvPr/>
        </p:nvGrpSpPr>
        <p:grpSpPr>
          <a:xfrm>
            <a:off x="0" y="1588"/>
            <a:ext cx="9142413" cy="6856412"/>
            <a:chOff x="0" y="0"/>
            <a:chExt cx="5760" cy="4320"/>
          </a:xfrm>
        </p:grpSpPr>
        <p:sp>
          <p:nvSpPr>
            <p:cNvPr id="9728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728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728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728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728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p:cTn id="7" dur="500" decel="50000" fill="hold">
                                          <p:stCondLst>
                                            <p:cond delay="0"/>
                                          </p:stCondLst>
                                        </p:cTn>
                                        <p:tgtEl>
                                          <p:spTgt spid="9933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993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9330"/>
                                        </p:tgtEl>
                                        <p:attrNameLst>
                                          <p:attrName>ppt_w</p:attrName>
                                        </p:attrNameLst>
                                      </p:cBhvr>
                                      <p:tavLst>
                                        <p:tav tm="0">
                                          <p:val>
                                            <p:strVal val="#ppt_w*.05"/>
                                          </p:val>
                                        </p:tav>
                                        <p:tav tm="100000">
                                          <p:val>
                                            <p:strVal val="#ppt_w"/>
                                          </p:val>
                                        </p:tav>
                                      </p:tavLst>
                                    </p:anim>
                                    <p:anim calcmode="lin" valueType="num">
                                      <p:cBhvr>
                                        <p:cTn id="10" dur="1000" fill="hold"/>
                                        <p:tgtEl>
                                          <p:spTgt spid="993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93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93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93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933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99332"/>
                                        </p:tgtEl>
                                        <p:attrNameLst>
                                          <p:attrName>style.visibility</p:attrName>
                                        </p:attrNameLst>
                                      </p:cBhvr>
                                      <p:to>
                                        <p:strVal val="visible"/>
                                      </p:to>
                                    </p:set>
                                    <p:animEffect transition="in" filter="wedge">
                                      <p:cBhvr>
                                        <p:cTn id="19" dur="2000"/>
                                        <p:tgtEl>
                                          <p:spTgt spid="99332"/>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99331"/>
                                        </p:tgtEl>
                                        <p:attrNameLst>
                                          <p:attrName>style.visibility</p:attrName>
                                        </p:attrNameLst>
                                      </p:cBhvr>
                                      <p:to>
                                        <p:strVal val="visible"/>
                                      </p:to>
                                    </p:set>
                                    <p:anim calcmode="lin" valueType="num">
                                      <p:cBhvr>
                                        <p:cTn id="24" dur="1" fill="hold"/>
                                        <p:tgtEl>
                                          <p:spTgt spid="9933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p:bldP spid="993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225" name="组合 54273"/>
          <p:cNvGrpSpPr/>
          <p:nvPr/>
        </p:nvGrpSpPr>
        <p:grpSpPr>
          <a:xfrm>
            <a:off x="0" y="1588"/>
            <a:ext cx="9142413" cy="6856412"/>
            <a:chOff x="0" y="0"/>
            <a:chExt cx="5760" cy="4320"/>
          </a:xfrm>
        </p:grpSpPr>
        <p:sp>
          <p:nvSpPr>
            <p:cNvPr id="5222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222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222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222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2230"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pic>
        <p:nvPicPr>
          <p:cNvPr id="52231" name="文本占位符 54279" descr="马季"/>
          <p:cNvPicPr>
            <a:picLocks noGrp="1" noChangeAspect="1"/>
          </p:cNvPicPr>
          <p:nvPr>
            <p:ph idx="1"/>
          </p:nvPr>
        </p:nvPicPr>
        <p:blipFill>
          <a:blip r:embed="rId2"/>
          <a:stretch>
            <a:fillRect/>
          </a:stretch>
        </p:blipFill>
        <p:spPr>
          <a:xfrm>
            <a:off x="1081088" y="701675"/>
            <a:ext cx="4608512" cy="5621338"/>
          </a:xfrm>
        </p:spPr>
      </p:pic>
      <p:sp>
        <p:nvSpPr>
          <p:cNvPr id="54281" name="矩形 54280"/>
          <p:cNvSpPr/>
          <p:nvPr/>
        </p:nvSpPr>
        <p:spPr>
          <a:xfrm>
            <a:off x="6481763" y="485775"/>
            <a:ext cx="1944688" cy="6372225"/>
          </a:xfrm>
          <a:prstGeom prst="rect">
            <a:avLst/>
          </a:prstGeom>
          <a:noFill/>
          <a:ln w="9525">
            <a:noFill/>
          </a:ln>
        </p:spPr>
        <p:txBody>
          <a:bodyPr>
            <a:spAutoFit/>
          </a:bodyPr>
          <a:p>
            <a:pPr fontAlgn="base">
              <a:lnSpc>
                <a:spcPct val="90000"/>
              </a:lnSpc>
              <a:spcBef>
                <a:spcPct val="30000"/>
              </a:spcBef>
              <a:buClr>
                <a:schemeClr val="tx2"/>
              </a:buClr>
              <a:buSzPct val="75000"/>
              <a:buFont typeface="宋体" panose="02010600030101010101" pitchFamily="2" charset="-122"/>
              <a:buChar char="♘"/>
            </a:pPr>
            <a:r>
              <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中国著名相声表演艺术家马季因心脏病突发，抢救无效。</a:t>
            </a:r>
            <a:endPar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fontAlgn="base">
              <a:lnSpc>
                <a:spcPct val="90000"/>
              </a:lnSpc>
              <a:spcBef>
                <a:spcPct val="30000"/>
              </a:spcBef>
              <a:buClr>
                <a:schemeClr val="tx2"/>
              </a:buClr>
              <a:buSzPct val="75000"/>
              <a:buFont typeface="宋体" panose="02010600030101010101" pitchFamily="2" charset="-122"/>
              <a:buChar char="♘"/>
            </a:pPr>
            <a:r>
              <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于</a:t>
            </a:r>
            <a:r>
              <a:rPr lang="en-US" altLang="x-none" sz="32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2006</a:t>
            </a:r>
            <a:r>
              <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年</a:t>
            </a:r>
            <a:r>
              <a:rPr lang="en-US" altLang="x-none" sz="32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12</a:t>
            </a:r>
            <a:r>
              <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月２０日上午１０时２５分病逝，终年７２岁。</a:t>
            </a:r>
            <a:endParaRPr lang="zh-CN" altLang="en-US" sz="3200"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4" name="矩形 100353"/>
          <p:cNvSpPr>
            <a:spLocks noGrp="1"/>
          </p:cNvSpPr>
          <p:nvPr/>
        </p:nvSpPr>
        <p:spPr>
          <a:xfrm>
            <a:off x="468313" y="549275"/>
            <a:ext cx="8228013" cy="1512888"/>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头部后仰的角度</a:t>
            </a:r>
            <a:br>
              <a:rPr lang="zh-CN" altLang="en-US" sz="3600" b="1" dirty="0">
                <a:solidFill>
                  <a:srgbClr val="FF0000"/>
                </a:solidFill>
                <a:latin typeface="+mj-lt"/>
                <a:ea typeface="黑体" panose="02010609060101010101" pitchFamily="49" charset="-122"/>
                <a:cs typeface="+mj-cs"/>
              </a:rPr>
            </a:br>
            <a:endParaRPr lang="zh-CN" altLang="en-US" strike="noStrike" noProof="1">
              <a:solidFill>
                <a:schemeClr val="bg1"/>
              </a:solidFill>
            </a:endParaRPr>
          </a:p>
        </p:txBody>
      </p:sp>
      <p:pic>
        <p:nvPicPr>
          <p:cNvPr id="100355" name="图片 100354" descr="3"/>
          <p:cNvPicPr>
            <a:picLocks noChangeAspect="1"/>
          </p:cNvPicPr>
          <p:nvPr/>
        </p:nvPicPr>
        <p:blipFill>
          <a:blip r:embed="rId1"/>
          <a:stretch>
            <a:fillRect/>
          </a:stretch>
        </p:blipFill>
        <p:spPr>
          <a:xfrm>
            <a:off x="395288" y="1611313"/>
            <a:ext cx="8424862" cy="4481512"/>
          </a:xfrm>
          <a:prstGeom prst="rect">
            <a:avLst/>
          </a:prstGeom>
          <a:noFill/>
          <a:ln w="9525">
            <a:noFill/>
          </a:ln>
        </p:spPr>
      </p:pic>
      <p:grpSp>
        <p:nvGrpSpPr>
          <p:cNvPr id="98307" name="组合 100355"/>
          <p:cNvGrpSpPr/>
          <p:nvPr/>
        </p:nvGrpSpPr>
        <p:grpSpPr>
          <a:xfrm>
            <a:off x="0" y="1588"/>
            <a:ext cx="9142413" cy="6856412"/>
            <a:chOff x="0" y="0"/>
            <a:chExt cx="5760" cy="4320"/>
          </a:xfrm>
        </p:grpSpPr>
        <p:sp>
          <p:nvSpPr>
            <p:cNvPr id="9830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830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8310"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8311"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8312"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p:cTn id="7" dur="500" decel="50000" fill="hold">
                                          <p:stCondLst>
                                            <p:cond delay="0"/>
                                          </p:stCondLst>
                                        </p:cTn>
                                        <p:tgtEl>
                                          <p:spTgt spid="10035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03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0354"/>
                                        </p:tgtEl>
                                        <p:attrNameLst>
                                          <p:attrName>ppt_w</p:attrName>
                                        </p:attrNameLst>
                                      </p:cBhvr>
                                      <p:tavLst>
                                        <p:tav tm="0">
                                          <p:val>
                                            <p:strVal val="#ppt_w*.05"/>
                                          </p:val>
                                        </p:tav>
                                        <p:tav tm="100000">
                                          <p:val>
                                            <p:strVal val="#ppt_w"/>
                                          </p:val>
                                        </p:tav>
                                      </p:tavLst>
                                    </p:anim>
                                    <p:anim calcmode="lin" valueType="num">
                                      <p:cBhvr>
                                        <p:cTn id="10" dur="1000" fill="hold"/>
                                        <p:tgtEl>
                                          <p:spTgt spid="1003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03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03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03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0354"/>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00355"/>
                                        </p:tgtEl>
                                        <p:attrNameLst>
                                          <p:attrName>style.visibility</p:attrName>
                                        </p:attrNameLst>
                                      </p:cBhvr>
                                      <p:to>
                                        <p:strVal val="visible"/>
                                      </p:to>
                                    </p:set>
                                    <p:anim calcmode="lin" valueType="num">
                                      <p:cBhvr>
                                        <p:cTn id="19" dur="1" fill="hold"/>
                                        <p:tgtEl>
                                          <p:spTgt spid="10035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378" name="图片 101377"/>
          <p:cNvPicPr>
            <a:picLocks noChangeAspect="1"/>
          </p:cNvPicPr>
          <p:nvPr/>
        </p:nvPicPr>
        <p:blipFill>
          <a:blip r:embed="rId1"/>
          <a:stretch>
            <a:fillRect/>
          </a:stretch>
        </p:blipFill>
        <p:spPr>
          <a:xfrm>
            <a:off x="104140" y="154305"/>
            <a:ext cx="9144000" cy="6753225"/>
          </a:xfrm>
          <a:prstGeom prst="rect">
            <a:avLst/>
          </a:prstGeom>
          <a:noFill/>
          <a:ln w="9525">
            <a:noFill/>
          </a:ln>
        </p:spPr>
      </p:pic>
      <p:sp>
        <p:nvSpPr>
          <p:cNvPr id="101379" name="矩形 101378"/>
          <p:cNvSpPr>
            <a:spLocks noGrp="1"/>
          </p:cNvSpPr>
          <p:nvPr/>
        </p:nvSpPr>
        <p:spPr>
          <a:xfrm>
            <a:off x="561975" y="333375"/>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B —— 人工呼吸</a:t>
            </a:r>
            <a:endParaRPr lang="zh-CN" altLang="en-US" sz="3600" b="1" strike="noStrike" noProof="1" dirty="0">
              <a:solidFill>
                <a:srgbClr val="FF0000"/>
              </a:solidFill>
              <a:latin typeface="+mj-lt"/>
              <a:ea typeface="黑体" panose="02010609060101010101" pitchFamily="49" charset="-122"/>
              <a:cs typeface="+mj-cs"/>
            </a:endParaRPr>
          </a:p>
        </p:txBody>
      </p:sp>
      <p:sp>
        <p:nvSpPr>
          <p:cNvPr id="101380" name="矩形 101379"/>
          <p:cNvSpPr>
            <a:spLocks noGrp="1"/>
          </p:cNvSpPr>
          <p:nvPr/>
        </p:nvSpPr>
        <p:spPr>
          <a:xfrm>
            <a:off x="561975" y="4551363"/>
            <a:ext cx="822801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36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endParaRPr lang="zh-CN" altLang="en-US" sz="36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36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endParaRPr lang="zh-CN" altLang="en-US" sz="3600" b="1" strike="noStrike" noProof="1">
              <a:solidFill>
                <a:schemeClr val="bg1"/>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99332" name="组合 101380"/>
          <p:cNvGrpSpPr/>
          <p:nvPr/>
        </p:nvGrpSpPr>
        <p:grpSpPr>
          <a:xfrm>
            <a:off x="0" y="1588"/>
            <a:ext cx="9142413" cy="6856412"/>
            <a:chOff x="0" y="0"/>
            <a:chExt cx="5760" cy="4320"/>
          </a:xfrm>
        </p:grpSpPr>
        <p:sp>
          <p:nvSpPr>
            <p:cNvPr id="9933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9933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9933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9933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9933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 calcmode="lin" valueType="num">
                                      <p:cBhvr>
                                        <p:cTn id="7" dur="500" decel="50000" fill="hold">
                                          <p:stCondLst>
                                            <p:cond delay="0"/>
                                          </p:stCondLst>
                                        </p:cTn>
                                        <p:tgtEl>
                                          <p:spTgt spid="101379"/>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137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1379"/>
                                        </p:tgtEl>
                                        <p:attrNameLst>
                                          <p:attrName>ppt_w</p:attrName>
                                        </p:attrNameLst>
                                      </p:cBhvr>
                                      <p:tavLst>
                                        <p:tav tm="0">
                                          <p:val>
                                            <p:strVal val="#ppt_w*.05"/>
                                          </p:val>
                                        </p:tav>
                                        <p:tav tm="100000">
                                          <p:val>
                                            <p:strVal val="#ppt_w"/>
                                          </p:val>
                                        </p:tav>
                                      </p:tavLst>
                                    </p:anim>
                                    <p:anim calcmode="lin" valueType="num">
                                      <p:cBhvr>
                                        <p:cTn id="10" dur="1000" fill="hold"/>
                                        <p:tgtEl>
                                          <p:spTgt spid="10137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137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137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137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1379"/>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101378"/>
                                        </p:tgtEl>
                                        <p:attrNameLst>
                                          <p:attrName>style.visibility</p:attrName>
                                        </p:attrNameLst>
                                      </p:cBhvr>
                                      <p:to>
                                        <p:strVal val="visible"/>
                                      </p:to>
                                    </p:set>
                                    <p:anim calcmode="lin" valueType="num">
                                      <p:cBhvr>
                                        <p:cTn id="19" dur="1" fill="hold"/>
                                        <p:tgtEl>
                                          <p:spTgt spid="10137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2" name="矩形 102401"/>
          <p:cNvSpPr>
            <a:spLocks noGrp="1"/>
          </p:cNvSpPr>
          <p:nvPr/>
        </p:nvSpPr>
        <p:spPr>
          <a:xfrm>
            <a:off x="207963" y="338138"/>
            <a:ext cx="5194300"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人工呼吸的种类</a:t>
            </a:r>
            <a:endParaRPr lang="zh-CN" altLang="en-US" sz="3600" b="1" strike="noStrike" noProof="1" dirty="0">
              <a:solidFill>
                <a:srgbClr val="FF0000"/>
              </a:solidFill>
              <a:latin typeface="+mj-lt"/>
              <a:ea typeface="黑体" panose="02010609060101010101" pitchFamily="49" charset="-122"/>
              <a:cs typeface="+mj-cs"/>
            </a:endParaRPr>
          </a:p>
        </p:txBody>
      </p:sp>
      <p:sp>
        <p:nvSpPr>
          <p:cNvPr id="102403" name="矩形 102402"/>
          <p:cNvSpPr>
            <a:spLocks noGrp="1"/>
          </p:cNvSpPr>
          <p:nvPr/>
        </p:nvSpPr>
        <p:spPr>
          <a:xfrm>
            <a:off x="361950" y="1771650"/>
            <a:ext cx="4210050"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140000"/>
              </a:lnSpc>
              <a:buClr>
                <a:srgbClr val="FF3300"/>
              </a:buClr>
              <a:buSzPct val="70000"/>
              <a:buFont typeface="Wingdings" panose="05000000000000000000" pitchFamily="2" charset="2"/>
              <a:buChar char="l"/>
            </a:pPr>
            <a:r>
              <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口对口</a:t>
            </a:r>
            <a:endPar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40000"/>
              </a:lnSpc>
              <a:buClr>
                <a:srgbClr val="FF3300"/>
              </a:buClr>
              <a:buSzPct val="70000"/>
              <a:buFont typeface="Wingdings" panose="05000000000000000000" pitchFamily="2" charset="2"/>
              <a:buChar char="l"/>
            </a:pPr>
            <a:r>
              <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口对鼻</a:t>
            </a:r>
            <a:endPar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40000"/>
              </a:lnSpc>
              <a:buClr>
                <a:srgbClr val="FF3300"/>
              </a:buClr>
              <a:buSzPct val="70000"/>
              <a:buFont typeface="Wingdings" panose="05000000000000000000" pitchFamily="2" charset="2"/>
              <a:buChar char="l"/>
            </a:pPr>
            <a:r>
              <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口对口鼻</a:t>
            </a:r>
            <a:endPar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40000"/>
              </a:lnSpc>
              <a:buClr>
                <a:srgbClr val="FF3300"/>
              </a:buClr>
              <a:buSzPct val="70000"/>
              <a:buFont typeface="Wingdings" panose="05000000000000000000" pitchFamily="2" charset="2"/>
              <a:buChar char="l"/>
            </a:pPr>
            <a:r>
              <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口对呼吸面罩</a:t>
            </a:r>
            <a:endPar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气囊对面罩</a:t>
            </a:r>
            <a:endPar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p:txBody>
      </p:sp>
      <p:pic>
        <p:nvPicPr>
          <p:cNvPr id="102404" name="图片 102403" descr="DSC00015"/>
          <p:cNvPicPr>
            <a:picLocks noChangeAspect="1"/>
          </p:cNvPicPr>
          <p:nvPr/>
        </p:nvPicPr>
        <p:blipFill>
          <a:blip r:embed="rId1"/>
          <a:stretch>
            <a:fillRect/>
          </a:stretch>
        </p:blipFill>
        <p:spPr>
          <a:xfrm>
            <a:off x="5759450" y="0"/>
            <a:ext cx="3384550" cy="2176463"/>
          </a:xfrm>
          <a:prstGeom prst="rect">
            <a:avLst/>
          </a:prstGeom>
          <a:noFill/>
          <a:ln w="9525">
            <a:noFill/>
          </a:ln>
        </p:spPr>
      </p:pic>
      <p:pic>
        <p:nvPicPr>
          <p:cNvPr id="102405" name="图片 102404" descr="DSC00023"/>
          <p:cNvPicPr>
            <a:picLocks noChangeAspect="1"/>
          </p:cNvPicPr>
          <p:nvPr/>
        </p:nvPicPr>
        <p:blipFill>
          <a:blip r:embed="rId2"/>
          <a:stretch>
            <a:fillRect/>
          </a:stretch>
        </p:blipFill>
        <p:spPr>
          <a:xfrm>
            <a:off x="5729288" y="2176463"/>
            <a:ext cx="3240087" cy="1943100"/>
          </a:xfrm>
          <a:prstGeom prst="rect">
            <a:avLst/>
          </a:prstGeom>
          <a:noFill/>
          <a:ln w="9525">
            <a:noFill/>
          </a:ln>
        </p:spPr>
      </p:pic>
      <p:pic>
        <p:nvPicPr>
          <p:cNvPr id="102406" name="图片 102405" descr="sp23-"/>
          <p:cNvPicPr>
            <a:picLocks noChangeAspect="1"/>
          </p:cNvPicPr>
          <p:nvPr/>
        </p:nvPicPr>
        <p:blipFill>
          <a:blip r:embed="rId3"/>
          <a:stretch>
            <a:fillRect/>
          </a:stretch>
        </p:blipFill>
        <p:spPr>
          <a:xfrm>
            <a:off x="5729288" y="4167188"/>
            <a:ext cx="3414712" cy="2166937"/>
          </a:xfrm>
          <a:prstGeom prst="rect">
            <a:avLst/>
          </a:prstGeom>
          <a:noFill/>
          <a:ln w="9525">
            <a:noFill/>
          </a:ln>
        </p:spPr>
      </p:pic>
      <p:grpSp>
        <p:nvGrpSpPr>
          <p:cNvPr id="100358" name="组合 102406"/>
          <p:cNvGrpSpPr/>
          <p:nvPr/>
        </p:nvGrpSpPr>
        <p:grpSpPr>
          <a:xfrm>
            <a:off x="0" y="1588"/>
            <a:ext cx="9142413" cy="6856412"/>
            <a:chOff x="0" y="0"/>
            <a:chExt cx="5760" cy="4320"/>
          </a:xfrm>
        </p:grpSpPr>
        <p:sp>
          <p:nvSpPr>
            <p:cNvPr id="10035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036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036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036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0363" name="Picture 14" descr="Red"/>
            <p:cNvPicPr>
              <a:picLocks noChangeAspect="1"/>
            </p:cNvPicPr>
            <p:nvPr/>
          </p:nvPicPr>
          <p:blipFill>
            <a:blip r:embed="rId4"/>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p:cTn id="7" dur="500" decel="50000" fill="hold">
                                          <p:stCondLst>
                                            <p:cond delay="0"/>
                                          </p:stCondLst>
                                        </p:cTn>
                                        <p:tgtEl>
                                          <p:spTgt spid="102402"/>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24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2402"/>
                                        </p:tgtEl>
                                        <p:attrNameLst>
                                          <p:attrName>ppt_w</p:attrName>
                                        </p:attrNameLst>
                                      </p:cBhvr>
                                      <p:tavLst>
                                        <p:tav tm="0">
                                          <p:val>
                                            <p:strVal val="#ppt_w*.05"/>
                                          </p:val>
                                        </p:tav>
                                        <p:tav tm="100000">
                                          <p:val>
                                            <p:strVal val="#ppt_w"/>
                                          </p:val>
                                        </p:tav>
                                      </p:tavLst>
                                    </p:anim>
                                    <p:anim calcmode="lin" valueType="num">
                                      <p:cBhvr>
                                        <p:cTn id="10" dur="1000" fill="hold"/>
                                        <p:tgtEl>
                                          <p:spTgt spid="1024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24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24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24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240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02403"/>
                                        </p:tgtEl>
                                        <p:attrNameLst>
                                          <p:attrName>style.visibility</p:attrName>
                                        </p:attrNameLst>
                                      </p:cBhvr>
                                      <p:to>
                                        <p:strVal val="visible"/>
                                      </p:to>
                                    </p:set>
                                    <p:animEffect transition="in" filter="wedge">
                                      <p:cBhvr>
                                        <p:cTn id="19" dur="2000"/>
                                        <p:tgtEl>
                                          <p:spTgt spid="102403"/>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02404"/>
                                        </p:tgtEl>
                                        <p:attrNameLst>
                                          <p:attrName>style.visibility</p:attrName>
                                        </p:attrNameLst>
                                      </p:cBhvr>
                                      <p:to>
                                        <p:strVal val="visible"/>
                                      </p:to>
                                    </p:set>
                                    <p:anim calcmode="lin" valueType="num">
                                      <p:cBhvr>
                                        <p:cTn id="24" dur="1" fill="hold"/>
                                        <p:tgtEl>
                                          <p:spTgt spid="102404"/>
                                        </p:tgtEl>
                                      </p:cBhvr>
                                    </p:anim>
                                  </p:childTnLst>
                                </p:cTn>
                              </p:par>
                              <p:par>
                                <p:cTn id="25" presetID="24" presetClass="entr" presetSubtype="0" fill="hold" nodeType="withEffect">
                                  <p:stCondLst>
                                    <p:cond delay="0"/>
                                  </p:stCondLst>
                                  <p:childTnLst>
                                    <p:set>
                                      <p:cBhvr>
                                        <p:cTn id="26" dur="1" fill="hold">
                                          <p:stCondLst>
                                            <p:cond delay="0"/>
                                          </p:stCondLst>
                                        </p:cTn>
                                        <p:tgtEl>
                                          <p:spTgt spid="102405"/>
                                        </p:tgtEl>
                                        <p:attrNameLst>
                                          <p:attrName>style.visibility</p:attrName>
                                        </p:attrNameLst>
                                      </p:cBhvr>
                                      <p:to>
                                        <p:strVal val="visible"/>
                                      </p:to>
                                    </p:set>
                                    <p:anim calcmode="lin" valueType="num">
                                      <p:cBhvr>
                                        <p:cTn id="27" dur="1" fill="hold"/>
                                        <p:tgtEl>
                                          <p:spTgt spid="102405"/>
                                        </p:tgtEl>
                                      </p:cBhvr>
                                    </p:anim>
                                  </p:childTnLst>
                                </p:cTn>
                              </p:par>
                              <p:par>
                                <p:cTn id="28" presetID="24" presetClass="entr" presetSubtype="0" fill="hold" nodeType="withEffect">
                                  <p:stCondLst>
                                    <p:cond delay="0"/>
                                  </p:stCondLst>
                                  <p:childTnLst>
                                    <p:set>
                                      <p:cBhvr>
                                        <p:cTn id="29" dur="1" fill="hold">
                                          <p:stCondLst>
                                            <p:cond delay="0"/>
                                          </p:stCondLst>
                                        </p:cTn>
                                        <p:tgtEl>
                                          <p:spTgt spid="102406"/>
                                        </p:tgtEl>
                                        <p:attrNameLst>
                                          <p:attrName>style.visibility</p:attrName>
                                        </p:attrNameLst>
                                      </p:cBhvr>
                                      <p:to>
                                        <p:strVal val="visible"/>
                                      </p:to>
                                    </p:set>
                                    <p:anim calcmode="lin" valueType="num">
                                      <p:cBhvr>
                                        <p:cTn id="30" dur="1" fill="hold"/>
                                        <p:tgtEl>
                                          <p:spTgt spid="10240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426" name="矩形 103425"/>
          <p:cNvSpPr>
            <a:spLocks noGrp="1"/>
          </p:cNvSpPr>
          <p:nvPr/>
        </p:nvSpPr>
        <p:spPr>
          <a:xfrm>
            <a:off x="409575" y="392113"/>
            <a:ext cx="8229600" cy="17272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各种气体中O2、CO2的浓度</a:t>
            </a:r>
            <a:br>
              <a:rPr lang="zh-CN" altLang="en-US" b="1" dirty="0">
                <a:solidFill>
                  <a:schemeClr val="bg1"/>
                </a:solidFill>
              </a:rPr>
            </a:br>
            <a:endParaRPr lang="zh-CN" altLang="en-US" b="1" strike="noStrike" noProof="1" dirty="0">
              <a:solidFill>
                <a:schemeClr val="bg1"/>
              </a:solidFill>
            </a:endParaRPr>
          </a:p>
        </p:txBody>
      </p:sp>
      <p:sp>
        <p:nvSpPr>
          <p:cNvPr id="103427" name="矩形 103426"/>
          <p:cNvSpPr>
            <a:spLocks noGrp="1"/>
          </p:cNvSpPr>
          <p:nvPr/>
        </p:nvSpPr>
        <p:spPr>
          <a:xfrm>
            <a:off x="555625" y="1879600"/>
            <a:ext cx="7569200" cy="3565525"/>
          </a:xfrm>
          <a:prstGeom prst="rect">
            <a:avLst/>
          </a:prstGeom>
          <a:noFill/>
          <a:ln w="9525">
            <a:noFill/>
          </a:ln>
        </p:spPr>
        <p:txBody>
          <a:bodyPr lIns="90000" tIns="46800" rIns="90000" bIns="46800" anchor="t"/>
          <a:p>
            <a:pPr marL="342900" indent="-342900">
              <a:lnSpc>
                <a:spcPct val="80000"/>
              </a:lnSpc>
              <a:spcBef>
                <a:spcPct val="50000"/>
              </a:spcBef>
              <a:buClr>
                <a:schemeClr val="tx2"/>
              </a:buClr>
              <a:buChar char="•"/>
            </a:pPr>
            <a:r>
              <a:rPr lang="en-US" altLang="x-none" sz="2800" b="1">
                <a:solidFill>
                  <a:srgbClr val="3333FF"/>
                </a:solidFill>
                <a:latin typeface="Arial" panose="020B0604020202020204" pitchFamily="34" charset="0"/>
                <a:ea typeface="宋体" panose="02010600030101010101" pitchFamily="2" charset="-122"/>
              </a:rPr>
              <a:t>                               </a:t>
            </a:r>
            <a:r>
              <a:rPr lang="en-US" altLang="x-none" sz="2800" b="1">
                <a:solidFill>
                  <a:srgbClr val="FFFF00"/>
                </a:solidFill>
                <a:latin typeface="Arial" panose="020B0604020202020204" pitchFamily="34" charset="0"/>
                <a:ea typeface="宋体" panose="02010600030101010101" pitchFamily="2" charset="-122"/>
              </a:rPr>
              <a:t>O</a:t>
            </a:r>
            <a:r>
              <a:rPr lang="en-US" altLang="x-none" sz="2800" b="1" baseline="-25000">
                <a:solidFill>
                  <a:srgbClr val="FFFF00"/>
                </a:solidFill>
                <a:latin typeface="Arial" panose="020B0604020202020204" pitchFamily="34" charset="0"/>
                <a:ea typeface="宋体" panose="02010600030101010101" pitchFamily="2" charset="-122"/>
              </a:rPr>
              <a:t>2</a:t>
            </a:r>
            <a:r>
              <a:rPr lang="en-US" altLang="x-none" sz="2800" b="1">
                <a:solidFill>
                  <a:srgbClr val="FFFF00"/>
                </a:solidFill>
                <a:latin typeface="Arial" panose="020B0604020202020204" pitchFamily="34" charset="0"/>
                <a:ea typeface="宋体" panose="02010600030101010101" pitchFamily="2" charset="-122"/>
              </a:rPr>
              <a:t>%                 CO</a:t>
            </a:r>
            <a:r>
              <a:rPr lang="en-US" altLang="x-none" sz="2800" b="1" baseline="-25000">
                <a:solidFill>
                  <a:srgbClr val="FFFF00"/>
                </a:solidFill>
                <a:latin typeface="Arial" panose="020B0604020202020204" pitchFamily="34" charset="0"/>
                <a:ea typeface="宋体" panose="02010600030101010101" pitchFamily="2" charset="-122"/>
              </a:rPr>
              <a:t>2</a:t>
            </a:r>
            <a:r>
              <a:rPr lang="en-US" altLang="x-none" sz="2800" b="1">
                <a:solidFill>
                  <a:srgbClr val="FFFF00"/>
                </a:solidFill>
                <a:latin typeface="Arial" panose="020B0604020202020204" pitchFamily="34" charset="0"/>
                <a:ea typeface="宋体" panose="02010600030101010101" pitchFamily="2" charset="-122"/>
              </a:rPr>
              <a:t> %</a:t>
            </a:r>
            <a:endParaRPr lang="en-US" altLang="x-none" sz="2800" b="1">
              <a:solidFill>
                <a:srgbClr val="FFFF00"/>
              </a:solidFill>
              <a:latin typeface="Arial" panose="020B0604020202020204" pitchFamily="34" charset="0"/>
              <a:ea typeface="宋体" panose="02010600030101010101" pitchFamily="2" charset="-122"/>
            </a:endParaRPr>
          </a:p>
          <a:p>
            <a:pPr marL="342900" indent="-342900">
              <a:lnSpc>
                <a:spcPct val="80000"/>
              </a:lnSpc>
              <a:spcBef>
                <a:spcPct val="50000"/>
              </a:spcBef>
              <a:buClr>
                <a:schemeClr val="tx2"/>
              </a:buClr>
              <a:buChar char="•"/>
            </a:pPr>
            <a:endParaRPr lang="en-US" altLang="x-none" sz="2800" b="1">
              <a:solidFill>
                <a:srgbClr val="FFFF00"/>
              </a:solidFill>
              <a:latin typeface="Arial" panose="020B0604020202020204" pitchFamily="34" charset="0"/>
              <a:ea typeface="宋体" panose="02010600030101010101" pitchFamily="2" charset="-122"/>
            </a:endParaRPr>
          </a:p>
          <a:p>
            <a:pPr marL="342900" indent="-342900">
              <a:lnSpc>
                <a:spcPct val="80000"/>
              </a:lnSpc>
              <a:spcBef>
                <a:spcPct val="20000"/>
              </a:spcBef>
              <a:buClr>
                <a:schemeClr val="tx2"/>
              </a:buClr>
              <a:buChar char="•"/>
            </a:pPr>
            <a:r>
              <a:rPr lang="en-US" altLang="x-none" sz="2800" b="1">
                <a:solidFill>
                  <a:srgbClr val="FF3300"/>
                </a:solidFill>
                <a:latin typeface="Arial" panose="020B0604020202020204" pitchFamily="34" charset="0"/>
                <a:ea typeface="宋体" panose="02010600030101010101" pitchFamily="2" charset="-122"/>
              </a:rPr>
              <a:t>                                20.94          0.04</a:t>
            </a:r>
            <a:endParaRPr lang="en-US" altLang="x-none" sz="2800" b="1">
              <a:solidFill>
                <a:srgbClr val="FF3300"/>
              </a:solidFill>
              <a:latin typeface="Arial" panose="020B0604020202020204" pitchFamily="34" charset="0"/>
              <a:ea typeface="宋体" panose="02010600030101010101" pitchFamily="2" charset="-122"/>
            </a:endParaRPr>
          </a:p>
          <a:p>
            <a:pPr marL="342900" indent="-342900">
              <a:lnSpc>
                <a:spcPct val="80000"/>
              </a:lnSpc>
              <a:spcBef>
                <a:spcPct val="20000"/>
              </a:spcBef>
              <a:buClr>
                <a:schemeClr val="tx2"/>
              </a:buClr>
              <a:buChar char="•"/>
            </a:pPr>
            <a:r>
              <a:rPr lang="en-US" altLang="x-none" sz="2800" b="1">
                <a:solidFill>
                  <a:srgbClr val="FF3300"/>
                </a:solidFill>
                <a:latin typeface="Arial" panose="020B0604020202020204" pitchFamily="34" charset="0"/>
                <a:ea typeface="宋体" panose="02010600030101010101" pitchFamily="2" charset="-122"/>
              </a:rPr>
              <a:t>                                16.0            4.0                     </a:t>
            </a:r>
            <a:endParaRPr lang="en-US" altLang="x-none" sz="2800" b="1">
              <a:solidFill>
                <a:srgbClr val="FF3300"/>
              </a:solidFill>
              <a:latin typeface="Arial" panose="020B0604020202020204" pitchFamily="34" charset="0"/>
              <a:ea typeface="宋体" panose="02010600030101010101" pitchFamily="2" charset="-122"/>
            </a:endParaRPr>
          </a:p>
          <a:p>
            <a:pPr marL="342900" indent="-342900">
              <a:lnSpc>
                <a:spcPct val="80000"/>
              </a:lnSpc>
              <a:spcBef>
                <a:spcPct val="20000"/>
              </a:spcBef>
              <a:buClr>
                <a:schemeClr val="tx2"/>
              </a:buClr>
              <a:buChar char="•"/>
            </a:pPr>
            <a:r>
              <a:rPr lang="en-US" altLang="x-none" sz="2800" b="1">
                <a:solidFill>
                  <a:srgbClr val="FF3300"/>
                </a:solidFill>
                <a:latin typeface="Arial" panose="020B0604020202020204" pitchFamily="34" charset="0"/>
                <a:ea typeface="宋体" panose="02010600030101010101" pitchFamily="2" charset="-122"/>
              </a:rPr>
              <a:t>                                18.0            2.0 </a:t>
            </a:r>
            <a:endParaRPr lang="en-US" altLang="x-none" sz="2800" b="1">
              <a:solidFill>
                <a:srgbClr val="FF3300"/>
              </a:solidFill>
              <a:latin typeface="Arial" panose="020B0604020202020204" pitchFamily="34" charset="0"/>
              <a:ea typeface="宋体" panose="02010600030101010101" pitchFamily="2" charset="-122"/>
            </a:endParaRPr>
          </a:p>
          <a:p>
            <a:pPr marL="342900" indent="-342900">
              <a:lnSpc>
                <a:spcPct val="80000"/>
              </a:lnSpc>
              <a:spcBef>
                <a:spcPct val="20000"/>
              </a:spcBef>
              <a:buClr>
                <a:schemeClr val="tx2"/>
              </a:buClr>
              <a:buChar char="•"/>
            </a:pPr>
            <a:endParaRPr lang="zh-CN" altLang="en-US" sz="2800" dirty="0">
              <a:latin typeface="Arial" panose="020B0604020202020204" pitchFamily="34" charset="0"/>
              <a:ea typeface="宋体" panose="02010600030101010101" pitchFamily="2" charset="-122"/>
            </a:endParaRPr>
          </a:p>
        </p:txBody>
      </p:sp>
      <p:sp>
        <p:nvSpPr>
          <p:cNvPr id="101379" name="矩形 103427"/>
          <p:cNvSpPr/>
          <p:nvPr/>
        </p:nvSpPr>
        <p:spPr>
          <a:xfrm>
            <a:off x="1042988" y="2565400"/>
            <a:ext cx="2952750" cy="1554163"/>
          </a:xfrm>
          <a:prstGeom prst="rect">
            <a:avLst/>
          </a:prstGeom>
          <a:noFill/>
          <a:ln w="9525">
            <a:noFill/>
          </a:ln>
        </p:spPr>
        <p:txBody>
          <a:bodyPr anchor="t">
            <a:spAutoFit/>
          </a:bodyPr>
          <a:p>
            <a:r>
              <a:rPr lang="zh-CN" altLang="en-US" sz="3200" b="1" dirty="0">
                <a:solidFill>
                  <a:srgbClr val="FFFF00"/>
                </a:solidFill>
                <a:latin typeface="Arial" panose="020B0604020202020204" pitchFamily="34" charset="0"/>
                <a:ea typeface="黑体" panose="02010609060101010101" pitchFamily="49" charset="-122"/>
              </a:rPr>
              <a:t>空气</a:t>
            </a:r>
            <a:endParaRPr lang="zh-CN" altLang="en-US" sz="3200" b="1" dirty="0">
              <a:solidFill>
                <a:srgbClr val="FFFF00"/>
              </a:solidFill>
              <a:latin typeface="Arial" panose="020B0604020202020204" pitchFamily="34" charset="0"/>
              <a:ea typeface="黑体" panose="02010609060101010101" pitchFamily="49" charset="-122"/>
            </a:endParaRPr>
          </a:p>
          <a:p>
            <a:r>
              <a:rPr lang="zh-CN" altLang="en-US" sz="3200" b="1" dirty="0">
                <a:solidFill>
                  <a:srgbClr val="FFFF00"/>
                </a:solidFill>
                <a:latin typeface="Arial" panose="020B0604020202020204" pitchFamily="34" charset="0"/>
                <a:ea typeface="黑体" panose="02010609060101010101" pitchFamily="49" charset="-122"/>
              </a:rPr>
              <a:t>呼出气体</a:t>
            </a:r>
            <a:endParaRPr lang="zh-CN" altLang="en-US" sz="3200" b="1" dirty="0">
              <a:solidFill>
                <a:srgbClr val="FFFF00"/>
              </a:solidFill>
              <a:latin typeface="Arial" panose="020B0604020202020204" pitchFamily="34" charset="0"/>
              <a:ea typeface="黑体" panose="02010609060101010101" pitchFamily="49" charset="-122"/>
            </a:endParaRPr>
          </a:p>
          <a:p>
            <a:r>
              <a:rPr lang="zh-CN" altLang="en-US" sz="3200" b="1" dirty="0">
                <a:solidFill>
                  <a:srgbClr val="FFFF00"/>
                </a:solidFill>
                <a:latin typeface="Arial" panose="020B0604020202020204" pitchFamily="34" charset="0"/>
                <a:ea typeface="黑体" panose="02010609060101010101" pitchFamily="49" charset="-122"/>
              </a:rPr>
              <a:t>人工呼吸气体</a:t>
            </a:r>
            <a:endParaRPr lang="zh-CN" altLang="en-US" sz="3200" b="1" dirty="0">
              <a:solidFill>
                <a:srgbClr val="FFFF00"/>
              </a:solidFill>
              <a:latin typeface="Arial" panose="020B0604020202020204" pitchFamily="34" charset="0"/>
              <a:ea typeface="黑体" panose="02010609060101010101" pitchFamily="49" charset="-122"/>
            </a:endParaRPr>
          </a:p>
        </p:txBody>
      </p:sp>
      <p:grpSp>
        <p:nvGrpSpPr>
          <p:cNvPr id="101380" name="组合 103428"/>
          <p:cNvGrpSpPr/>
          <p:nvPr/>
        </p:nvGrpSpPr>
        <p:grpSpPr>
          <a:xfrm>
            <a:off x="-24765" y="-23177"/>
            <a:ext cx="9142413" cy="6856412"/>
            <a:chOff x="0" y="0"/>
            <a:chExt cx="5760" cy="4320"/>
          </a:xfrm>
        </p:grpSpPr>
        <p:sp>
          <p:nvSpPr>
            <p:cNvPr id="10138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138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138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138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1385"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 calcmode="lin" valueType="num">
                                      <p:cBhvr>
                                        <p:cTn id="7" dur="500" decel="50000" fill="hold">
                                          <p:stCondLst>
                                            <p:cond delay="0"/>
                                          </p:stCondLst>
                                        </p:cTn>
                                        <p:tgtEl>
                                          <p:spTgt spid="10342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342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3426"/>
                                        </p:tgtEl>
                                        <p:attrNameLst>
                                          <p:attrName>ppt_w</p:attrName>
                                        </p:attrNameLst>
                                      </p:cBhvr>
                                      <p:tavLst>
                                        <p:tav tm="0">
                                          <p:val>
                                            <p:strVal val="#ppt_w*.05"/>
                                          </p:val>
                                        </p:tav>
                                        <p:tav tm="100000">
                                          <p:val>
                                            <p:strVal val="#ppt_w"/>
                                          </p:val>
                                        </p:tav>
                                      </p:tavLst>
                                    </p:anim>
                                    <p:anim calcmode="lin" valueType="num">
                                      <p:cBhvr>
                                        <p:cTn id="10" dur="1000" fill="hold"/>
                                        <p:tgtEl>
                                          <p:spTgt spid="10342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342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342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342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3426"/>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03427"/>
                                        </p:tgtEl>
                                        <p:attrNameLst>
                                          <p:attrName>style.visibility</p:attrName>
                                        </p:attrNameLst>
                                      </p:cBhvr>
                                      <p:to>
                                        <p:strVal val="visible"/>
                                      </p:to>
                                    </p:set>
                                    <p:animEffect transition="in" filter="wedge">
                                      <p:cBhvr>
                                        <p:cTn id="19" dur="20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2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50" name="矩形 104449"/>
          <p:cNvSpPr>
            <a:spLocks noGrp="1"/>
          </p:cNvSpPr>
          <p:nvPr/>
        </p:nvSpPr>
        <p:spPr>
          <a:xfrm>
            <a:off x="468313" y="404813"/>
            <a:ext cx="8226425"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人工呼吸的要点</a:t>
            </a:r>
            <a:endParaRPr lang="zh-CN" altLang="en-US" sz="3600" b="1" strike="noStrike" noProof="1" dirty="0">
              <a:solidFill>
                <a:srgbClr val="FF0000"/>
              </a:solidFill>
              <a:latin typeface="+mj-lt"/>
              <a:ea typeface="黑体" panose="02010609060101010101" pitchFamily="49" charset="-122"/>
              <a:cs typeface="+mj-cs"/>
            </a:endParaRPr>
          </a:p>
        </p:txBody>
      </p:sp>
      <p:sp>
        <p:nvSpPr>
          <p:cNvPr id="104451" name="矩形 104450"/>
          <p:cNvSpPr>
            <a:spLocks noGrp="1"/>
          </p:cNvSpPr>
          <p:nvPr/>
        </p:nvSpPr>
        <p:spPr>
          <a:xfrm>
            <a:off x="468313" y="1838325"/>
            <a:ext cx="433546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130000"/>
              </a:lnSpc>
              <a:buClr>
                <a:srgbClr val="FF3300"/>
              </a:buClr>
              <a:buSzPct val="70000"/>
              <a:buFont typeface="Wingdings" panose="05000000000000000000" pitchFamily="2" charset="2"/>
              <a:buChar char="l"/>
            </a:pP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仰头举颏法打开气道</a:t>
            </a:r>
            <a:endPar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30000"/>
              </a:lnSpc>
              <a:buClr>
                <a:srgbClr val="FF3300"/>
              </a:buClr>
              <a:buSzPct val="70000"/>
              <a:buFont typeface="Wingdings" panose="05000000000000000000" pitchFamily="2" charset="2"/>
              <a:buChar char="l"/>
            </a:pP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平静吸气</a:t>
            </a:r>
            <a:endPar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30000"/>
              </a:lnSpc>
              <a:buClr>
                <a:srgbClr val="FF3300"/>
              </a:buClr>
              <a:buSzPct val="70000"/>
              <a:buFont typeface="Wingdings" panose="05000000000000000000" pitchFamily="2" charset="2"/>
              <a:buChar char="l"/>
            </a:pP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捏紧伤病人鼻翼</a:t>
            </a:r>
            <a:endPar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30000"/>
              </a:lnSpc>
              <a:buClr>
                <a:srgbClr val="FF3300"/>
              </a:buClr>
              <a:buSzPct val="70000"/>
              <a:buFont typeface="Wingdings" panose="05000000000000000000" pitchFamily="2" charset="2"/>
              <a:buChar char="l"/>
            </a:pP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张大口包紧其口唇</a:t>
            </a:r>
            <a:endPar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30000"/>
              </a:lnSpc>
              <a:buClr>
                <a:srgbClr val="FF3300"/>
              </a:buClr>
              <a:buSzPct val="70000"/>
              <a:buFont typeface="Wingdings" panose="05000000000000000000" pitchFamily="2" charset="2"/>
              <a:buChar char="l"/>
            </a:pP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吹气时间</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1</a:t>
            </a:r>
            <a:r>
              <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秒以上</a:t>
            </a:r>
            <a:endParaRPr lang="zh-CN" altLang="en-US" b="1" strike="noStrike" noProof="1" dirty="0">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strike="noStrike" noProof="1" dirty="0">
              <a:solidFill>
                <a:schemeClr val="bg1"/>
              </a:solidFill>
            </a:endParaRPr>
          </a:p>
        </p:txBody>
      </p:sp>
      <p:pic>
        <p:nvPicPr>
          <p:cNvPr id="104452" name="图片 104451" descr="人工呼吸a"/>
          <p:cNvPicPr>
            <a:picLocks noChangeAspect="1"/>
          </p:cNvPicPr>
          <p:nvPr/>
        </p:nvPicPr>
        <p:blipFill>
          <a:blip r:embed="rId1"/>
          <a:stretch>
            <a:fillRect/>
          </a:stretch>
        </p:blipFill>
        <p:spPr>
          <a:xfrm>
            <a:off x="5183188" y="3429000"/>
            <a:ext cx="3960812" cy="3240088"/>
          </a:xfrm>
          <a:prstGeom prst="rect">
            <a:avLst/>
          </a:prstGeom>
          <a:noFill/>
          <a:ln w="9525">
            <a:noFill/>
          </a:ln>
          <a:effectLst>
            <a:outerShdw dist="107763" dir="2699999" algn="ctr" rotWithShape="0">
              <a:schemeClr val="bg1"/>
            </a:outerShdw>
          </a:effectLst>
        </p:spPr>
      </p:pic>
      <p:grpSp>
        <p:nvGrpSpPr>
          <p:cNvPr id="102404" name="组合 104452"/>
          <p:cNvGrpSpPr/>
          <p:nvPr/>
        </p:nvGrpSpPr>
        <p:grpSpPr>
          <a:xfrm>
            <a:off x="0" y="1588"/>
            <a:ext cx="9142413" cy="6856412"/>
            <a:chOff x="0" y="0"/>
            <a:chExt cx="5760" cy="4320"/>
          </a:xfrm>
        </p:grpSpPr>
        <p:sp>
          <p:nvSpPr>
            <p:cNvPr id="10240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240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240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240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240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decel="50000" fill="hold">
                                          <p:stCondLst>
                                            <p:cond delay="0"/>
                                          </p:stCondLst>
                                        </p:cTn>
                                        <p:tgtEl>
                                          <p:spTgt spid="10445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445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4450"/>
                                        </p:tgtEl>
                                        <p:attrNameLst>
                                          <p:attrName>ppt_w</p:attrName>
                                        </p:attrNameLst>
                                      </p:cBhvr>
                                      <p:tavLst>
                                        <p:tav tm="0">
                                          <p:val>
                                            <p:strVal val="#ppt_w*.05"/>
                                          </p:val>
                                        </p:tav>
                                        <p:tav tm="100000">
                                          <p:val>
                                            <p:strVal val="#ppt_w"/>
                                          </p:val>
                                        </p:tav>
                                      </p:tavLst>
                                    </p:anim>
                                    <p:anim calcmode="lin" valueType="num">
                                      <p:cBhvr>
                                        <p:cTn id="10" dur="1000" fill="hold"/>
                                        <p:tgtEl>
                                          <p:spTgt spid="10445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445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445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445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4450"/>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04451"/>
                                        </p:tgtEl>
                                        <p:attrNameLst>
                                          <p:attrName>style.visibility</p:attrName>
                                        </p:attrNameLst>
                                      </p:cBhvr>
                                      <p:to>
                                        <p:strVal val="visible"/>
                                      </p:to>
                                    </p:set>
                                    <p:animEffect transition="in" filter="wedge">
                                      <p:cBhvr>
                                        <p:cTn id="19" dur="2000"/>
                                        <p:tgtEl>
                                          <p:spTgt spid="104451"/>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04452"/>
                                        </p:tgtEl>
                                        <p:attrNameLst>
                                          <p:attrName>style.visibility</p:attrName>
                                        </p:attrNameLst>
                                      </p:cBhvr>
                                      <p:to>
                                        <p:strVal val="visible"/>
                                      </p:to>
                                    </p:set>
                                    <p:anim calcmode="lin" valueType="num">
                                      <p:cBhvr>
                                        <p:cTn id="24" dur="1" fill="hold"/>
                                        <p:tgtEl>
                                          <p:spTgt spid="10445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P spid="10445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矩形 105473"/>
          <p:cNvSpPr>
            <a:spLocks noGrp="1"/>
          </p:cNvSpPr>
          <p:nvPr/>
        </p:nvSpPr>
        <p:spPr>
          <a:xfrm>
            <a:off x="611188" y="1333500"/>
            <a:ext cx="7786688"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algn="just" fontAlgn="base">
              <a:lnSpc>
                <a:spcPct val="140000"/>
              </a:lnSpc>
              <a:buClr>
                <a:schemeClr val="tx1"/>
              </a:buClr>
              <a:buFont typeface="Wingdings" panose="05000000000000000000" pitchFamily="2" charset="2"/>
              <a:buChar char="u"/>
            </a:pPr>
            <a:r>
              <a:rPr lang="zh-CN" altLang="en-US"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           </a:t>
            </a:r>
            <a:r>
              <a:rPr lang="zh-CN" altLang="en-US"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口对口呼吸常导致胃胀气，可并发胃内容物返流，致误吸或吸入性肺炎。缓慢吹气，减少吹气量及气道压峰值水平，有助于减低食道内压，减少胃胀气发生。 </a:t>
            </a:r>
            <a:endParaRPr lang="zh-CN" altLang="en-US"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strike="noStrike" noProof="1">
              <a:solidFill>
                <a:srgbClr val="FFFF00"/>
              </a:solidFill>
              <a:latin typeface="黑体" panose="02010609060101010101" pitchFamily="49" charset="-122"/>
              <a:ea typeface="黑体" panose="02010609060101010101" pitchFamily="49" charset="-122"/>
            </a:endParaRPr>
          </a:p>
        </p:txBody>
      </p:sp>
      <p:grpSp>
        <p:nvGrpSpPr>
          <p:cNvPr id="103426" name="组合 105474"/>
          <p:cNvGrpSpPr/>
          <p:nvPr/>
        </p:nvGrpSpPr>
        <p:grpSpPr>
          <a:xfrm>
            <a:off x="0" y="1588"/>
            <a:ext cx="9142413" cy="6856412"/>
            <a:chOff x="0" y="0"/>
            <a:chExt cx="5760" cy="4320"/>
          </a:xfrm>
        </p:grpSpPr>
        <p:sp>
          <p:nvSpPr>
            <p:cNvPr id="10342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342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342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343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3431"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wedge">
                                      <p:cBhvr>
                                        <p:cTn id="7" dur="2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8" name="矩形 106497"/>
          <p:cNvSpPr>
            <a:spLocks noGrp="1"/>
          </p:cNvSpPr>
          <p:nvPr/>
        </p:nvSpPr>
        <p:spPr>
          <a:xfrm>
            <a:off x="323850" y="1196975"/>
            <a:ext cx="8226425" cy="49276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buNone/>
            </a:pPr>
            <a:r>
              <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endPar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实施高级气道管理后可继续进行胸外按压，且不必与呼吸同步。可按照大约每</a:t>
            </a:r>
            <a:r>
              <a:rPr lang="en-US" altLang="x-none" sz="40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6</a:t>
            </a:r>
            <a:r>
              <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至</a:t>
            </a:r>
            <a:r>
              <a:rPr lang="en-US" altLang="x-none" sz="40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8</a:t>
            </a:r>
            <a:r>
              <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秒钟一次</a:t>
            </a:r>
            <a:endPar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呼吸的速率进行人工呼吸</a:t>
            </a:r>
            <a:endParaRPr lang="zh-CN" altLang="en-US" sz="40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sz="4000" strike="noStrike" noProof="1" dirty="0">
              <a:latin typeface="黑体" panose="02010609060101010101" pitchFamily="49" charset="-122"/>
              <a:ea typeface="黑体" panose="02010609060101010101" pitchFamily="49" charset="-122"/>
            </a:endParaRPr>
          </a:p>
        </p:txBody>
      </p:sp>
      <p:grpSp>
        <p:nvGrpSpPr>
          <p:cNvPr id="104450" name="组合 106498"/>
          <p:cNvGrpSpPr/>
          <p:nvPr/>
        </p:nvGrpSpPr>
        <p:grpSpPr>
          <a:xfrm>
            <a:off x="0" y="1588"/>
            <a:ext cx="9142413" cy="6856412"/>
            <a:chOff x="0" y="0"/>
            <a:chExt cx="5760" cy="4320"/>
          </a:xfrm>
        </p:grpSpPr>
        <p:sp>
          <p:nvSpPr>
            <p:cNvPr id="10445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445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445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445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4455"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500" decel="50000" fill="hold">
                                          <p:stCondLst>
                                            <p:cond delay="0"/>
                                          </p:stCondLst>
                                        </p:cTn>
                                        <p:tgtEl>
                                          <p:spTgt spid="10649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64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6498"/>
                                        </p:tgtEl>
                                        <p:attrNameLst>
                                          <p:attrName>ppt_w</p:attrName>
                                        </p:attrNameLst>
                                      </p:cBhvr>
                                      <p:tavLst>
                                        <p:tav tm="0">
                                          <p:val>
                                            <p:strVal val="#ppt_w*.05"/>
                                          </p:val>
                                        </p:tav>
                                        <p:tav tm="100000">
                                          <p:val>
                                            <p:strVal val="#ppt_w"/>
                                          </p:val>
                                        </p:tav>
                                      </p:tavLst>
                                    </p:anim>
                                    <p:anim calcmode="lin" valueType="num">
                                      <p:cBhvr>
                                        <p:cTn id="10" dur="1000" fill="hold"/>
                                        <p:tgtEl>
                                          <p:spTgt spid="1064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64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64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64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7522" name="图片 107521" descr="Untitled-18"/>
          <p:cNvPicPr>
            <a:picLocks noChangeAspect="1"/>
          </p:cNvPicPr>
          <p:nvPr/>
        </p:nvPicPr>
        <p:blipFill>
          <a:blip r:embed="rId1">
            <a:clrChange>
              <a:clrFrom>
                <a:srgbClr val="FFFFFF"/>
              </a:clrFrom>
              <a:clrTo>
                <a:srgbClr val="FFFFFF">
                  <a:alpha val="0"/>
                </a:srgbClr>
              </a:clrTo>
            </a:clrChange>
          </a:blip>
          <a:stretch>
            <a:fillRect/>
          </a:stretch>
        </p:blipFill>
        <p:spPr>
          <a:xfrm>
            <a:off x="17145" y="1905"/>
            <a:ext cx="9265920" cy="6776720"/>
          </a:xfrm>
          <a:prstGeom prst="rect">
            <a:avLst/>
          </a:prstGeom>
          <a:solidFill>
            <a:schemeClr val="accent1"/>
          </a:solidFill>
          <a:ln w="9525" cap="flat" cmpd="sng">
            <a:solidFill>
              <a:srgbClr val="00FF00"/>
            </a:solidFill>
            <a:prstDash val="solid"/>
            <a:miter/>
            <a:headEnd type="none" w="med" len="med"/>
            <a:tailEnd type="none" w="med" len="med"/>
          </a:ln>
          <a:effectLst>
            <a:outerShdw dist="107763" dir="2699999" algn="ctr" rotWithShape="0">
              <a:srgbClr val="808080"/>
            </a:outerShdw>
          </a:effectLst>
        </p:spPr>
      </p:pic>
      <p:sp>
        <p:nvSpPr>
          <p:cNvPr id="107523" name="矩形 107522"/>
          <p:cNvSpPr>
            <a:spLocks noGrp="1"/>
          </p:cNvSpPr>
          <p:nvPr/>
        </p:nvSpPr>
        <p:spPr>
          <a:xfrm>
            <a:off x="611188" y="1735138"/>
            <a:ext cx="8229600" cy="1157288"/>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4000" b="1" strike="noStrike" noProof="1" dirty="0">
                <a:solidFill>
                  <a:srgbClr val="FFFF00"/>
                </a:solidFill>
                <a:latin typeface="黑体" panose="02010609060101010101" pitchFamily="49" charset="-122"/>
                <a:ea typeface="黑体" panose="02010609060101010101" pitchFamily="49" charset="-122"/>
                <a:cs typeface="+mn-cs"/>
              </a:rPr>
              <a:t>胸外心脏按压与人工呼吸</a:t>
            </a:r>
            <a:br>
              <a:rPr lang="zh-CN" altLang="en-US" sz="4000" b="1" dirty="0">
                <a:solidFill>
                  <a:srgbClr val="FFFF00"/>
                </a:solidFill>
                <a:latin typeface="黑体" panose="02010609060101010101" pitchFamily="49" charset="-122"/>
                <a:ea typeface="黑体" panose="02010609060101010101" pitchFamily="49" charset="-122"/>
              </a:rPr>
            </a:br>
            <a:r>
              <a:rPr lang="zh-CN" altLang="en-US" sz="3600" b="1" i="1" strike="noStrike" noProof="1" dirty="0">
                <a:solidFill>
                  <a:srgbClr val="FFFF00"/>
                </a:solidFill>
                <a:latin typeface="黑体" panose="02010609060101010101" pitchFamily="49" charset="-122"/>
                <a:ea typeface="黑体" panose="02010609060101010101" pitchFamily="49" charset="-122"/>
                <a:cs typeface="+mn-cs"/>
              </a:rPr>
              <a:t>比例为</a:t>
            </a:r>
            <a:r>
              <a:rPr lang="en-US" altLang="x-none" sz="3600" b="1" i="1" strike="noStrike" noProof="1">
                <a:solidFill>
                  <a:srgbClr val="FF0000"/>
                </a:solidFill>
                <a:latin typeface="黑体" panose="02010609060101010101" pitchFamily="49" charset="-122"/>
                <a:ea typeface="黑体" panose="02010609060101010101" pitchFamily="49" charset="-122"/>
                <a:cs typeface="+mn-cs"/>
              </a:rPr>
              <a:t>30</a:t>
            </a:r>
            <a:r>
              <a:rPr lang="zh-CN" altLang="en-US" sz="3600" b="1" i="1" strike="noStrike" noProof="1" dirty="0">
                <a:solidFill>
                  <a:srgbClr val="FF0000"/>
                </a:solidFill>
                <a:latin typeface="黑体" panose="02010609060101010101" pitchFamily="49" charset="-122"/>
                <a:ea typeface="黑体" panose="02010609060101010101" pitchFamily="49" charset="-122"/>
                <a:cs typeface="+mn-cs"/>
              </a:rPr>
              <a:t>：</a:t>
            </a:r>
            <a:r>
              <a:rPr lang="en-US" altLang="x-none" sz="3600" b="1" i="1" strike="noStrike" noProof="1">
                <a:solidFill>
                  <a:srgbClr val="FF0000"/>
                </a:solidFill>
                <a:latin typeface="黑体" panose="02010609060101010101" pitchFamily="49" charset="-122"/>
                <a:ea typeface="黑体" panose="02010609060101010101" pitchFamily="49" charset="-122"/>
                <a:cs typeface="+mn-cs"/>
              </a:rPr>
              <a:t>2</a:t>
            </a:r>
            <a:endParaRPr lang="zh-CN" altLang="en-US" sz="3600" b="1" i="1" strike="noStrike" noProof="1" dirty="0">
              <a:solidFill>
                <a:srgbClr val="FF0000"/>
              </a:solidFill>
              <a:latin typeface="黑体" panose="02010609060101010101" pitchFamily="49" charset="-122"/>
              <a:ea typeface="黑体" panose="02010609060101010101" pitchFamily="49" charset="-122"/>
            </a:endParaRPr>
          </a:p>
        </p:txBody>
      </p:sp>
      <p:grpSp>
        <p:nvGrpSpPr>
          <p:cNvPr id="105475" name="组合 107523"/>
          <p:cNvGrpSpPr/>
          <p:nvPr/>
        </p:nvGrpSpPr>
        <p:grpSpPr>
          <a:xfrm>
            <a:off x="0" y="1588"/>
            <a:ext cx="9142413" cy="6856412"/>
            <a:chOff x="0" y="0"/>
            <a:chExt cx="5760" cy="4320"/>
          </a:xfrm>
        </p:grpSpPr>
        <p:sp>
          <p:nvSpPr>
            <p:cNvPr id="10547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547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547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547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5480"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p:cTn id="7" dur="1" fill="hold"/>
                                        <p:tgtEl>
                                          <p:spTgt spid="107522"/>
                                        </p:tgtEl>
                                      </p:cBhvr>
                                    </p:anim>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07523"/>
                                        </p:tgtEl>
                                        <p:attrNameLst>
                                          <p:attrName>style.visibility</p:attrName>
                                        </p:attrNameLst>
                                      </p:cBhvr>
                                      <p:to>
                                        <p:strVal val="visible"/>
                                      </p:to>
                                    </p:set>
                                    <p:anim by="(-#ppt_w*2)" calcmode="lin" valueType="num">
                                      <p:cBhvr rctx="PPT">
                                        <p:cTn id="12" dur="500" autoRev="1" fill="hold">
                                          <p:stCondLst>
                                            <p:cond delay="0"/>
                                          </p:stCondLst>
                                        </p:cTn>
                                        <p:tgtEl>
                                          <p:spTgt spid="107523"/>
                                        </p:tgtEl>
                                        <p:attrNameLst>
                                          <p:attrName>ppt_w</p:attrName>
                                        </p:attrNameLst>
                                      </p:cBhvr>
                                    </p:anim>
                                    <p:anim by="(#ppt_w*0.50)" calcmode="lin" valueType="num">
                                      <p:cBhvr>
                                        <p:cTn id="13" dur="500" decel="50000" autoRev="1" fill="hold">
                                          <p:stCondLst>
                                            <p:cond delay="0"/>
                                          </p:stCondLst>
                                        </p:cTn>
                                        <p:tgtEl>
                                          <p:spTgt spid="107523"/>
                                        </p:tgtEl>
                                        <p:attrNameLst>
                                          <p:attrName>ppt_x</p:attrName>
                                        </p:attrNameLst>
                                      </p:cBhvr>
                                    </p:anim>
                                    <p:anim from="(-#ppt_h/2)" to="(#ppt_y)" calcmode="lin" valueType="num">
                                      <p:cBhvr>
                                        <p:cTn id="14" dur="1000" fill="hold">
                                          <p:stCondLst>
                                            <p:cond delay="0"/>
                                          </p:stCondLst>
                                        </p:cTn>
                                        <p:tgtEl>
                                          <p:spTgt spid="107523"/>
                                        </p:tgtEl>
                                        <p:attrNameLst>
                                          <p:attrName>ppt_y</p:attrName>
                                        </p:attrNameLst>
                                      </p:cBhvr>
                                    </p:anim>
                                    <p:animRot by="21600000">
                                      <p:cBhvr>
                                        <p:cTn id="15" dur="1000" fill="hold">
                                          <p:stCondLst>
                                            <p:cond delay="0"/>
                                          </p:stCondLst>
                                        </p:cTn>
                                        <p:tgtEl>
                                          <p:spTgt spid="1075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6" name="矩形 108545"/>
          <p:cNvSpPr>
            <a:spLocks noGrp="1"/>
          </p:cNvSpPr>
          <p:nvPr/>
        </p:nvSpPr>
        <p:spPr>
          <a:xfrm>
            <a:off x="611188" y="1052513"/>
            <a:ext cx="8064500" cy="43211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3600" strike="noStrike" noProof="1" dirty="0">
                <a:latin typeface="Arial" panose="020B0604020202020204" pitchFamily="34" charset="0"/>
                <a:ea typeface="宋体" panose="02010600030101010101" pitchFamily="2" charset="-122"/>
                <a:cs typeface="+mn-cs"/>
              </a:rPr>
              <a:t>         </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双人或多人在场实施</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CPR</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时，应每</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2</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分钟或每</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5</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个周期</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CPR</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更换按压者，施救者应在</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5</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秒钟内完成转换，可以更好地提高按压效率</a:t>
            </a:r>
            <a:endPar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如果有两名救助者位于患者的两边，其中一名应做好准备每</a:t>
            </a:r>
            <a:r>
              <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2</a:t>
            </a:r>
            <a:r>
              <a:rPr lang="zh-CN" altLang="en-US" sz="36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分钟接替“按压操作者”</a:t>
            </a:r>
            <a:endParaRPr lang="en-US" altLang="x-none" sz="36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106498" name="组合 108546"/>
          <p:cNvGrpSpPr/>
          <p:nvPr/>
        </p:nvGrpSpPr>
        <p:grpSpPr>
          <a:xfrm>
            <a:off x="0" y="1588"/>
            <a:ext cx="9142413" cy="6856412"/>
            <a:chOff x="0" y="0"/>
            <a:chExt cx="5760" cy="4320"/>
          </a:xfrm>
        </p:grpSpPr>
        <p:sp>
          <p:nvSpPr>
            <p:cNvPr id="10649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650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650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650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6503"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wedge">
                                      <p:cBhvr>
                                        <p:cTn id="7" dur="2000"/>
                                        <p:tgtEl>
                                          <p:spTgt spid="108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9570" name="矩形 109569"/>
          <p:cNvSpPr>
            <a:spLocks noGrp="1"/>
          </p:cNvSpPr>
          <p:nvPr/>
        </p:nvSpPr>
        <p:spPr>
          <a:xfrm>
            <a:off x="358775" y="1052513"/>
            <a:ext cx="8785225" cy="611188"/>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algn="l" fontAlgn="base"/>
            <a:r>
              <a:rPr lang="zh-CN" altLang="en-US" sz="3600" b="1" strike="noStrike" noProof="1" dirty="0">
                <a:solidFill>
                  <a:srgbClr val="FF0000"/>
                </a:solidFill>
                <a:latin typeface="+mj-lt"/>
                <a:ea typeface="黑体" panose="02010609060101010101" pitchFamily="49" charset="-122"/>
                <a:cs typeface="+mj-cs"/>
              </a:rPr>
              <a:t>  儿童心肺复苏——胸外心脏按压</a:t>
            </a:r>
            <a:endParaRPr lang="zh-CN" altLang="en-US" sz="3600" b="1" strike="noStrike" noProof="1" dirty="0">
              <a:solidFill>
                <a:srgbClr val="FF0000"/>
              </a:solidFill>
              <a:latin typeface="+mj-lt"/>
              <a:ea typeface="黑体" panose="02010609060101010101" pitchFamily="49" charset="-122"/>
              <a:cs typeface="+mj-cs"/>
            </a:endParaRPr>
          </a:p>
        </p:txBody>
      </p:sp>
      <p:sp>
        <p:nvSpPr>
          <p:cNvPr id="109571" name="矩形 109570"/>
          <p:cNvSpPr>
            <a:spLocks noGrp="1"/>
          </p:cNvSpPr>
          <p:nvPr/>
        </p:nvSpPr>
        <p:spPr>
          <a:xfrm>
            <a:off x="304800" y="2133600"/>
            <a:ext cx="8443913" cy="41148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判断脉搏：触摸颈动脉	</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按压部位：胸部正中乳头连线水平	</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按压方法：单手掌根或双手掌根</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按压深度：至少约胸廓前后径的</a:t>
            </a:r>
            <a:r>
              <a:rPr lang="en-US" altLang="x-none" sz="2800" b="1" strike="noStrike" noProof="1">
                <a:solidFill>
                  <a:srgbClr val="FF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1/3</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（大约</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5</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厘米）</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按压频率：至少</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100</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次</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分钟</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按压与吹气之比：单人 </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30</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2      </a:t>
            </a:r>
            <a:endPar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双人 </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15</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en-US" altLang="x-none" sz="2800"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2</a:t>
            </a:r>
            <a:r>
              <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（指医务人员）    </a:t>
            </a:r>
            <a:endParaRPr lang="zh-CN" altLang="en-US" sz="2800"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107523" name="组合 109571"/>
          <p:cNvGrpSpPr/>
          <p:nvPr/>
        </p:nvGrpSpPr>
        <p:grpSpPr>
          <a:xfrm>
            <a:off x="0" y="1588"/>
            <a:ext cx="9142413" cy="6856412"/>
            <a:chOff x="0" y="0"/>
            <a:chExt cx="5760" cy="4320"/>
          </a:xfrm>
        </p:grpSpPr>
        <p:sp>
          <p:nvSpPr>
            <p:cNvPr id="10752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752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752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752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752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09570"/>
                                        </p:tgtEl>
                                        <p:attrNameLst>
                                          <p:attrName>style.visibility</p:attrName>
                                        </p:attrNameLst>
                                      </p:cBhvr>
                                      <p:to>
                                        <p:strVal val="visible"/>
                                      </p:to>
                                    </p:set>
                                    <p:anim calcmode="lin" valueType="num">
                                      <p:cBhvr>
                                        <p:cTn id="7" dur="500" decel="50000" fill="hold">
                                          <p:stCondLst>
                                            <p:cond delay="0"/>
                                          </p:stCondLst>
                                        </p:cTn>
                                        <p:tgtEl>
                                          <p:spTgt spid="1095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095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9570"/>
                                        </p:tgtEl>
                                        <p:attrNameLst>
                                          <p:attrName>ppt_w</p:attrName>
                                        </p:attrNameLst>
                                      </p:cBhvr>
                                      <p:tavLst>
                                        <p:tav tm="0">
                                          <p:val>
                                            <p:strVal val="#ppt_w*.05"/>
                                          </p:val>
                                        </p:tav>
                                        <p:tav tm="100000">
                                          <p:val>
                                            <p:strVal val="#ppt_w"/>
                                          </p:val>
                                        </p:tav>
                                      </p:tavLst>
                                    </p:anim>
                                    <p:anim calcmode="lin" valueType="num">
                                      <p:cBhvr>
                                        <p:cTn id="10" dur="1000" fill="hold"/>
                                        <p:tgtEl>
                                          <p:spTgt spid="1095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95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95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95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9570"/>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109571"/>
                                        </p:tgtEl>
                                        <p:attrNameLst>
                                          <p:attrName>style.visibility</p:attrName>
                                        </p:attrNameLst>
                                      </p:cBhvr>
                                      <p:to>
                                        <p:strVal val="visible"/>
                                      </p:to>
                                    </p:set>
                                    <p:set>
                                      <p:cBhvr>
                                        <p:cTn id="19" dur="455" fill="hold">
                                          <p:stCondLst>
                                            <p:cond delay="0"/>
                                          </p:stCondLst>
                                        </p:cTn>
                                        <p:tgtEl>
                                          <p:spTgt spid="109571"/>
                                        </p:tgtEl>
                                        <p:attrNameLst>
                                          <p:attrName>style.rotation</p:attrName>
                                        </p:attrNameLst>
                                      </p:cBhvr>
                                      <p:to>
                                        <p:strVal val="-45.0"/>
                                      </p:to>
                                    </p:set>
                                    <p:anim calcmode="lin" valueType="num">
                                      <p:cBhvr>
                                        <p:cTn id="20" dur="455" fill="hold">
                                          <p:stCondLst>
                                            <p:cond delay="455"/>
                                          </p:stCondLst>
                                        </p:cTn>
                                        <p:tgtEl>
                                          <p:spTgt spid="109571"/>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21" dur="455" fill="hold">
                                          <p:stCondLst>
                                            <p:cond delay="0"/>
                                          </p:stCondLst>
                                        </p:cTn>
                                        <p:tgtEl>
                                          <p:spTgt spid="109571"/>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109571"/>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10957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3249" name="组合 55297"/>
          <p:cNvGrpSpPr/>
          <p:nvPr/>
        </p:nvGrpSpPr>
        <p:grpSpPr>
          <a:xfrm>
            <a:off x="0" y="1588"/>
            <a:ext cx="9142413" cy="6856412"/>
            <a:chOff x="0" y="0"/>
            <a:chExt cx="5760" cy="4320"/>
          </a:xfrm>
        </p:grpSpPr>
        <p:sp>
          <p:nvSpPr>
            <p:cNvPr id="5325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325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325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325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3254"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pic>
        <p:nvPicPr>
          <p:cNvPr id="53255" name="文本占位符 55303" descr="高秀敏liu"/>
          <p:cNvPicPr>
            <a:picLocks noGrp="1" noChangeAspect="1"/>
          </p:cNvPicPr>
          <p:nvPr>
            <p:ph idx="1"/>
          </p:nvPr>
        </p:nvPicPr>
        <p:blipFill>
          <a:blip r:embed="rId2"/>
          <a:stretch>
            <a:fillRect/>
          </a:stretch>
        </p:blipFill>
        <p:spPr>
          <a:xfrm>
            <a:off x="900113" y="801688"/>
            <a:ext cx="3714750" cy="4752975"/>
          </a:xfrm>
        </p:spPr>
      </p:pic>
      <p:pic>
        <p:nvPicPr>
          <p:cNvPr id="53256" name="图片 55304" descr="高秀敏"/>
          <p:cNvPicPr>
            <a:picLocks noChangeAspect="1"/>
          </p:cNvPicPr>
          <p:nvPr/>
        </p:nvPicPr>
        <p:blipFill>
          <a:blip r:embed="rId3"/>
          <a:stretch>
            <a:fillRect/>
          </a:stretch>
        </p:blipFill>
        <p:spPr>
          <a:xfrm>
            <a:off x="4932363" y="730250"/>
            <a:ext cx="3900487" cy="4752975"/>
          </a:xfrm>
          <a:prstGeom prst="rect">
            <a:avLst/>
          </a:prstGeom>
          <a:noFill/>
          <a:ln w="9525">
            <a:noFill/>
          </a:ln>
        </p:spPr>
      </p:pic>
      <p:sp>
        <p:nvSpPr>
          <p:cNvPr id="55306" name="矩形 55305"/>
          <p:cNvSpPr/>
          <p:nvPr/>
        </p:nvSpPr>
        <p:spPr>
          <a:xfrm>
            <a:off x="1593850" y="5915025"/>
            <a:ext cx="6554788" cy="1114425"/>
          </a:xfrm>
          <a:prstGeom prst="rect">
            <a:avLst/>
          </a:prstGeom>
          <a:noFill/>
          <a:ln w="9525">
            <a:noFill/>
          </a:ln>
        </p:spPr>
        <p:txBody>
          <a:bodyPr wrap="none" anchor="t">
            <a:spAutoFit/>
          </a:bodyPr>
          <a:p>
            <a:pPr algn="ctr" fontAlgn="base">
              <a:lnSpc>
                <a:spcPct val="90000"/>
              </a:lnSpc>
              <a:spcBef>
                <a:spcPct val="30000"/>
              </a:spcBef>
              <a:buClr>
                <a:schemeClr val="tx2"/>
              </a:buClr>
              <a:buSzPct val="75000"/>
              <a:buFont typeface="宋体" panose="02010600030101010101" pitchFamily="2" charset="-122"/>
              <a:buChar char="♘"/>
            </a:pPr>
            <a:r>
              <a:rPr lang="en-US" altLang="x-none" sz="32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2005</a:t>
            </a:r>
            <a:r>
              <a:rPr lang="zh-CN" altLang="en-US" sz="32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年</a:t>
            </a:r>
            <a:r>
              <a:rPr lang="en-US" altLang="x-none" sz="32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8</a:t>
            </a:r>
            <a:r>
              <a:rPr lang="zh-CN" altLang="en-US" sz="32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月</a:t>
            </a:r>
            <a:r>
              <a:rPr lang="en-US" altLang="x-none" sz="32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18</a:t>
            </a:r>
            <a:r>
              <a:rPr lang="zh-CN" altLang="en-US" sz="32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日高秀敏在家猝死，</a:t>
            </a:r>
            <a:endParaRPr lang="zh-CN" altLang="en-US" sz="3200" b="1" strike="noStrike" noProof="1" dirty="0">
              <a:effectLst>
                <a:outerShdw blurRad="38100" dist="38100" dir="2700000">
                  <a:srgbClr val="C0C0C0"/>
                </a:outerShdw>
              </a:effectLst>
              <a:latin typeface="Arial" panose="020B0604020202020204" pitchFamily="34" charset="0"/>
            </a:endParaRPr>
          </a:p>
          <a:p>
            <a:pPr algn="ctr" fontAlgn="base">
              <a:lnSpc>
                <a:spcPct val="90000"/>
              </a:lnSpc>
              <a:spcBef>
                <a:spcPct val="30000"/>
              </a:spcBef>
              <a:buClr>
                <a:schemeClr val="tx2"/>
              </a:buClr>
              <a:buSzPct val="75000"/>
              <a:buFont typeface="宋体" panose="02010600030101010101" pitchFamily="2" charset="-122"/>
              <a:buChar char="♘"/>
            </a:pPr>
            <a:r>
              <a:rPr lang="zh-CN" altLang="en-US" sz="32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年仅</a:t>
            </a:r>
            <a:r>
              <a:rPr lang="en-US" altLang="x-none" sz="32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46</a:t>
            </a:r>
            <a:r>
              <a:rPr lang="zh-CN" altLang="en-US" sz="32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岁</a:t>
            </a:r>
            <a:endParaRPr lang="zh-CN" altLang="en-US" sz="3200" b="1" strike="noStrike" noProof="1" dirty="0">
              <a:effectLst>
                <a:outerShdw blurRad="38100" dist="38100" dir="2700000">
                  <a:srgbClr val="C0C0C0"/>
                </a:outerShdw>
              </a:effectLst>
              <a:latin typeface="Arial"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4" name="矩形 110593"/>
          <p:cNvSpPr>
            <a:spLocks noGrp="1"/>
          </p:cNvSpPr>
          <p:nvPr/>
        </p:nvSpPr>
        <p:spPr>
          <a:xfrm>
            <a:off x="900113" y="620713"/>
            <a:ext cx="7416800" cy="11430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 儿童心肺复苏——人工吹气</a:t>
            </a:r>
            <a:endParaRPr lang="zh-CN" altLang="en-US" sz="3600" b="1" strike="noStrike" noProof="1" dirty="0">
              <a:solidFill>
                <a:srgbClr val="FF0000"/>
              </a:solidFill>
              <a:latin typeface="+mj-lt"/>
              <a:ea typeface="黑体" panose="02010609060101010101" pitchFamily="49" charset="-122"/>
              <a:cs typeface="+mj-cs"/>
            </a:endParaRPr>
          </a:p>
        </p:txBody>
      </p:sp>
      <p:sp>
        <p:nvSpPr>
          <p:cNvPr id="110595" name="矩形 110594"/>
          <p:cNvSpPr>
            <a:spLocks noGrp="1"/>
          </p:cNvSpPr>
          <p:nvPr/>
        </p:nvSpPr>
        <p:spPr>
          <a:xfrm>
            <a:off x="4572000" y="2060575"/>
            <a:ext cx="4392613" cy="20828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1800" b="0" i="0" u="none" kern="1200" baseline="0">
                <a:solidFill>
                  <a:schemeClr val="tx1"/>
                </a:solidFill>
                <a:latin typeface="Arial" panose="020B0604020202020204" pitchFamily="34" charset="0"/>
                <a:ea typeface="宋体" panose="02010600030101010101" pitchFamily="2" charset="-122"/>
              </a:defRPr>
            </a:lvl5pPr>
          </a:lstStyle>
          <a:p>
            <a:pPr lvl="0" fontAlgn="base">
              <a:buClr>
                <a:srgbClr val="FF0000"/>
              </a:buClr>
              <a:buSzPct val="75000"/>
              <a:buFont typeface="Wingdings" panose="05000000000000000000" pitchFamily="2" charset="2"/>
              <a:buChar char="l"/>
            </a:pPr>
            <a:r>
              <a:rPr lang="zh-CN" altLang="en-US" b="1"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气道打开</a:t>
            </a:r>
            <a:r>
              <a:rPr lang="en-US" altLang="x-none" b="1" strike="noStrike" noProof="1">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60</a:t>
            </a:r>
            <a:r>
              <a:rPr lang="zh-CN" altLang="en-US" b="1"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度</a:t>
            </a:r>
            <a:endParaRPr lang="zh-CN" altLang="en-US" b="1"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Clr>
                <a:srgbClr val="FF0000"/>
              </a:buClr>
              <a:buSzPct val="75000"/>
              <a:buFont typeface="Wingdings" panose="05000000000000000000" pitchFamily="2" charset="2"/>
              <a:buChar char="l"/>
            </a:pPr>
            <a:r>
              <a:rPr lang="zh-CN" altLang="en-US" b="1"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cs typeface="+mn-cs"/>
              </a:rPr>
              <a:t>吹气量小于成人，胸廓隆起即可</a:t>
            </a:r>
            <a:endParaRPr lang="zh-CN" altLang="en-US" b="1" strike="noStrike" noProof="1" dirty="0">
              <a:solidFill>
                <a:srgbClr val="FFFF66"/>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pic>
        <p:nvPicPr>
          <p:cNvPr id="110596" name="图片 110595" descr="按压定位2"/>
          <p:cNvPicPr>
            <a:picLocks noChangeAspect="1"/>
          </p:cNvPicPr>
          <p:nvPr/>
        </p:nvPicPr>
        <p:blipFill>
          <a:blip r:embed="rId1"/>
          <a:stretch>
            <a:fillRect/>
          </a:stretch>
        </p:blipFill>
        <p:spPr>
          <a:xfrm>
            <a:off x="0" y="1763713"/>
            <a:ext cx="3311525" cy="2808287"/>
          </a:xfrm>
          <a:prstGeom prst="rect">
            <a:avLst/>
          </a:prstGeom>
          <a:noFill/>
          <a:ln w="9525">
            <a:noFill/>
          </a:ln>
          <a:effectLst>
            <a:outerShdw dist="107763" dir="2699999" algn="ctr" rotWithShape="0">
              <a:schemeClr val="bg2"/>
            </a:outerShdw>
          </a:effectLst>
        </p:spPr>
      </p:pic>
      <p:pic>
        <p:nvPicPr>
          <p:cNvPr id="110597" name="图片 110596" descr="Untitled-16"/>
          <p:cNvPicPr>
            <a:picLocks noChangeAspect="1"/>
          </p:cNvPicPr>
          <p:nvPr/>
        </p:nvPicPr>
        <p:blipFill>
          <a:blip r:embed="rId2">
            <a:clrChange>
              <a:clrFrom>
                <a:srgbClr val="FFFFFF"/>
              </a:clrFrom>
              <a:clrTo>
                <a:srgbClr val="FFFFFF">
                  <a:alpha val="0"/>
                </a:srgbClr>
              </a:clrTo>
            </a:clrChange>
          </a:blip>
          <a:stretch>
            <a:fillRect/>
          </a:stretch>
        </p:blipFill>
        <p:spPr>
          <a:xfrm>
            <a:off x="3635375" y="3905250"/>
            <a:ext cx="3529013" cy="2952750"/>
          </a:xfrm>
          <a:prstGeom prst="rect">
            <a:avLst/>
          </a:prstGeom>
          <a:solidFill>
            <a:schemeClr val="accent1"/>
          </a:solidFill>
          <a:ln w="9525" cap="flat" cmpd="sng">
            <a:solidFill>
              <a:srgbClr val="00FF00"/>
            </a:solidFill>
            <a:prstDash val="solid"/>
            <a:miter/>
            <a:headEnd type="none" w="med" len="med"/>
            <a:tailEnd type="none" w="med" len="med"/>
          </a:ln>
          <a:effectLst>
            <a:outerShdw dist="107763" dir="2699999" algn="ctr" rotWithShape="0">
              <a:srgbClr val="808080"/>
            </a:outerShdw>
          </a:effectLst>
        </p:spPr>
      </p:pic>
      <p:grpSp>
        <p:nvGrpSpPr>
          <p:cNvPr id="108549" name="组合 110597"/>
          <p:cNvGrpSpPr/>
          <p:nvPr/>
        </p:nvGrpSpPr>
        <p:grpSpPr>
          <a:xfrm>
            <a:off x="0" y="1588"/>
            <a:ext cx="9142413" cy="6856412"/>
            <a:chOff x="0" y="0"/>
            <a:chExt cx="5760" cy="4320"/>
          </a:xfrm>
        </p:grpSpPr>
        <p:sp>
          <p:nvSpPr>
            <p:cNvPr id="108550"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8551"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8552"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8553"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8554"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500" decel="50000" fill="hold">
                                          <p:stCondLst>
                                            <p:cond delay="0"/>
                                          </p:stCondLst>
                                        </p:cTn>
                                        <p:tgtEl>
                                          <p:spTgt spid="11059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059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0594"/>
                                        </p:tgtEl>
                                        <p:attrNameLst>
                                          <p:attrName>ppt_w</p:attrName>
                                        </p:attrNameLst>
                                      </p:cBhvr>
                                      <p:tavLst>
                                        <p:tav tm="0">
                                          <p:val>
                                            <p:strVal val="#ppt_w*.05"/>
                                          </p:val>
                                        </p:tav>
                                        <p:tav tm="100000">
                                          <p:val>
                                            <p:strVal val="#ppt_w"/>
                                          </p:val>
                                        </p:tav>
                                      </p:tavLst>
                                    </p:anim>
                                    <p:anim calcmode="lin" valueType="num">
                                      <p:cBhvr>
                                        <p:cTn id="10" dur="1000" fill="hold"/>
                                        <p:tgtEl>
                                          <p:spTgt spid="11059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059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059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059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059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10595"/>
                                        </p:tgtEl>
                                        <p:attrNameLst>
                                          <p:attrName>style.visibility</p:attrName>
                                        </p:attrNameLst>
                                      </p:cBhvr>
                                      <p:to>
                                        <p:strVal val="visible"/>
                                      </p:to>
                                    </p:set>
                                    <p:animEffect transition="in" filter="wedge">
                                      <p:cBhvr>
                                        <p:cTn id="19" dur="2000"/>
                                        <p:tgtEl>
                                          <p:spTgt spid="110595"/>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0596"/>
                                        </p:tgtEl>
                                        <p:attrNameLst>
                                          <p:attrName>style.visibility</p:attrName>
                                        </p:attrNameLst>
                                      </p:cBhvr>
                                      <p:to>
                                        <p:strVal val="visible"/>
                                      </p:to>
                                    </p:set>
                                    <p:anim calcmode="lin" valueType="num">
                                      <p:cBhvr>
                                        <p:cTn id="24" dur="1" fill="hold"/>
                                        <p:tgtEl>
                                          <p:spTgt spid="110596"/>
                                        </p:tgtEl>
                                      </p:cBhvr>
                                    </p:anim>
                                  </p:childTnLst>
                                </p:cTn>
                              </p:par>
                              <p:par>
                                <p:cTn id="25" presetID="24" presetClass="entr" presetSubtype="0" fill="hold" nodeType="withEffect">
                                  <p:stCondLst>
                                    <p:cond delay="0"/>
                                  </p:stCondLst>
                                  <p:childTnLst>
                                    <p:set>
                                      <p:cBhvr>
                                        <p:cTn id="26" dur="1" fill="hold">
                                          <p:stCondLst>
                                            <p:cond delay="0"/>
                                          </p:stCondLst>
                                        </p:cTn>
                                        <p:tgtEl>
                                          <p:spTgt spid="110597"/>
                                        </p:tgtEl>
                                        <p:attrNameLst>
                                          <p:attrName>style.visibility</p:attrName>
                                        </p:attrNameLst>
                                      </p:cBhvr>
                                      <p:to>
                                        <p:strVal val="visible"/>
                                      </p:to>
                                    </p:set>
                                    <p:anim calcmode="lin" valueType="num">
                                      <p:cBhvr>
                                        <p:cTn id="27" dur="1" fill="hold"/>
                                        <p:tgtEl>
                                          <p:spTgt spid="11059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p:bldP spid="11059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18" name="矩形 111617"/>
          <p:cNvSpPr>
            <a:spLocks noGrp="1"/>
          </p:cNvSpPr>
          <p:nvPr/>
        </p:nvSpPr>
        <p:spPr>
          <a:xfrm>
            <a:off x="1147763" y="908050"/>
            <a:ext cx="7161213" cy="11430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algn="l" fontAlgn="base"/>
            <a:r>
              <a:rPr lang="zh-CN" altLang="en-US" sz="3600" b="1" strike="noStrike" noProof="1" dirty="0">
                <a:solidFill>
                  <a:srgbClr val="FF0000"/>
                </a:solidFill>
                <a:latin typeface="+mj-lt"/>
                <a:ea typeface="黑体" panose="02010609060101010101" pitchFamily="49" charset="-122"/>
                <a:cs typeface="+mj-cs"/>
              </a:rPr>
              <a:t>    判断脉搏：触摸肱动脉</a:t>
            </a:r>
            <a:endParaRPr lang="zh-CN" altLang="en-US" sz="3600" b="1" strike="noStrike" noProof="1" dirty="0">
              <a:solidFill>
                <a:srgbClr val="FF0000"/>
              </a:solidFill>
              <a:latin typeface="+mj-lt"/>
              <a:ea typeface="黑体" panose="02010609060101010101" pitchFamily="49" charset="-122"/>
              <a:cs typeface="+mj-cs"/>
            </a:endParaRPr>
          </a:p>
        </p:txBody>
      </p:sp>
      <p:sp>
        <p:nvSpPr>
          <p:cNvPr id="111619" name="矩形 111618"/>
          <p:cNvSpPr>
            <a:spLocks noGrp="1"/>
          </p:cNvSpPr>
          <p:nvPr/>
        </p:nvSpPr>
        <p:spPr>
          <a:xfrm>
            <a:off x="323850" y="2781300"/>
            <a:ext cx="3957638" cy="3167063"/>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1800" b="0" i="0" u="none" kern="1200" baseline="0">
                <a:solidFill>
                  <a:schemeClr val="tx1"/>
                </a:solidFill>
                <a:latin typeface="Arial" panose="020B0604020202020204" pitchFamily="34" charset="0"/>
                <a:ea typeface="宋体" panose="02010600030101010101" pitchFamily="2" charset="-122"/>
              </a:defRPr>
            </a:lvl5pPr>
          </a:lstStyle>
          <a:p>
            <a:pPr lvl="0" fontAlgn="base">
              <a:buNone/>
            </a:pPr>
            <a:r>
              <a:rPr lang="zh-CN" altLang="en-US" sz="2400" strike="noStrike" noProof="1">
                <a:latin typeface="Arial" panose="020B0604020202020204" pitchFamily="34" charset="0"/>
                <a:ea typeface="宋体" panose="02010600030101010101" pitchFamily="2" charset="-122"/>
                <a:cs typeface="+mn-cs"/>
              </a:rPr>
              <a:t>     </a:t>
            </a:r>
            <a:r>
              <a:rPr lang="zh-CN" altLang="en-US" sz="38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中、食指于小儿上臂内侧中间部位触摸检查肱动脉搏动</a:t>
            </a:r>
            <a:endParaRPr lang="zh-CN" altLang="en-US" sz="3800" b="1" strike="noStrike" noProof="1">
              <a:solidFill>
                <a:srgbClr val="FFFF00"/>
              </a:solidFill>
              <a:effectLst>
                <a:outerShdw blurRad="38100" dist="38100" dir="2700000">
                  <a:srgbClr val="C0C0C0"/>
                </a:outerShdw>
              </a:effectLst>
              <a:ea typeface="黑体" panose="02010609060101010101" pitchFamily="49" charset="-122"/>
            </a:endParaRPr>
          </a:p>
        </p:txBody>
      </p:sp>
      <p:pic>
        <p:nvPicPr>
          <p:cNvPr id="111620" name="图片 111619" descr="婴幼儿测肱动脉"/>
          <p:cNvPicPr>
            <a:picLocks noChangeAspect="1"/>
          </p:cNvPicPr>
          <p:nvPr/>
        </p:nvPicPr>
        <p:blipFill>
          <a:blip r:embed="rId1"/>
          <a:stretch>
            <a:fillRect/>
          </a:stretch>
        </p:blipFill>
        <p:spPr>
          <a:xfrm>
            <a:off x="4281488" y="2239963"/>
            <a:ext cx="4537075" cy="3959225"/>
          </a:xfrm>
          <a:prstGeom prst="rect">
            <a:avLst/>
          </a:prstGeom>
          <a:noFill/>
          <a:ln w="9525">
            <a:noFill/>
          </a:ln>
          <a:effectLst>
            <a:outerShdw dist="107763" dir="2699999" algn="ctr" rotWithShape="0">
              <a:schemeClr val="bg2"/>
            </a:outerShdw>
          </a:effectLst>
        </p:spPr>
      </p:pic>
      <p:grpSp>
        <p:nvGrpSpPr>
          <p:cNvPr id="109572" name="组合 111620"/>
          <p:cNvGrpSpPr/>
          <p:nvPr/>
        </p:nvGrpSpPr>
        <p:grpSpPr>
          <a:xfrm>
            <a:off x="0" y="1588"/>
            <a:ext cx="9142413" cy="6856412"/>
            <a:chOff x="0" y="0"/>
            <a:chExt cx="5760" cy="4320"/>
          </a:xfrm>
        </p:grpSpPr>
        <p:sp>
          <p:nvSpPr>
            <p:cNvPr id="10957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0957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0957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0957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09577"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decel="50000" fill="hold">
                                          <p:stCondLst>
                                            <p:cond delay="0"/>
                                          </p:stCondLst>
                                        </p:cTn>
                                        <p:tgtEl>
                                          <p:spTgt spid="11161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16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1618"/>
                                        </p:tgtEl>
                                        <p:attrNameLst>
                                          <p:attrName>ppt_w</p:attrName>
                                        </p:attrNameLst>
                                      </p:cBhvr>
                                      <p:tavLst>
                                        <p:tav tm="0">
                                          <p:val>
                                            <p:strVal val="#ppt_w*.05"/>
                                          </p:val>
                                        </p:tav>
                                        <p:tav tm="100000">
                                          <p:val>
                                            <p:strVal val="#ppt_w"/>
                                          </p:val>
                                        </p:tav>
                                      </p:tavLst>
                                    </p:anim>
                                    <p:anim calcmode="lin" valueType="num">
                                      <p:cBhvr>
                                        <p:cTn id="10" dur="1000" fill="hold"/>
                                        <p:tgtEl>
                                          <p:spTgt spid="1116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16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16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16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161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1619"/>
                                        </p:tgtEl>
                                        <p:attrNameLst>
                                          <p:attrName>style.visibility</p:attrName>
                                        </p:attrNameLst>
                                      </p:cBhvr>
                                      <p:to>
                                        <p:strVal val="visible"/>
                                      </p:to>
                                    </p:set>
                                    <p:animEffect transition="in" filter="diamond(in)">
                                      <p:cBhvr>
                                        <p:cTn id="19" dur="2000"/>
                                        <p:tgtEl>
                                          <p:spTgt spid="111619"/>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1620"/>
                                        </p:tgtEl>
                                        <p:attrNameLst>
                                          <p:attrName>style.visibility</p:attrName>
                                        </p:attrNameLst>
                                      </p:cBhvr>
                                      <p:to>
                                        <p:strVal val="visible"/>
                                      </p:to>
                                    </p:set>
                                    <p:anim calcmode="lin" valueType="num">
                                      <p:cBhvr>
                                        <p:cTn id="24" dur="1" fill="hold"/>
                                        <p:tgtEl>
                                          <p:spTgt spid="11162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1161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42" name="图片 112641" descr="婴儿按压定位"/>
          <p:cNvPicPr>
            <a:picLocks noChangeAspect="1"/>
          </p:cNvPicPr>
          <p:nvPr/>
        </p:nvPicPr>
        <p:blipFill>
          <a:blip r:embed="rId1"/>
          <a:stretch>
            <a:fillRect/>
          </a:stretch>
        </p:blipFill>
        <p:spPr>
          <a:xfrm>
            <a:off x="5915025" y="2565400"/>
            <a:ext cx="3228975" cy="3449638"/>
          </a:xfrm>
          <a:prstGeom prst="rect">
            <a:avLst/>
          </a:prstGeom>
          <a:noFill/>
          <a:ln w="9525">
            <a:noFill/>
          </a:ln>
          <a:effectLst>
            <a:outerShdw dist="107763" dir="2699999" algn="ctr" rotWithShape="0">
              <a:schemeClr val="bg2"/>
            </a:outerShdw>
          </a:effectLst>
        </p:spPr>
      </p:pic>
      <p:sp>
        <p:nvSpPr>
          <p:cNvPr id="112643" name="矩形 112642"/>
          <p:cNvSpPr>
            <a:spLocks noGrp="1"/>
          </p:cNvSpPr>
          <p:nvPr/>
        </p:nvSpPr>
        <p:spPr>
          <a:xfrm>
            <a:off x="0" y="1935163"/>
            <a:ext cx="5545138" cy="4922838"/>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1800" b="0" i="0" u="none" kern="1200" baseline="0">
                <a:solidFill>
                  <a:schemeClr val="tx1"/>
                </a:solidFill>
                <a:latin typeface="Arial" panose="020B0604020202020204" pitchFamily="34" charset="0"/>
                <a:ea typeface="宋体" panose="02010600030101010101" pitchFamily="2" charset="-122"/>
              </a:defRPr>
            </a:lvl5pPr>
          </a:lstStyle>
          <a:p>
            <a:pPr lvl="0" fontAlgn="base">
              <a:buClr>
                <a:srgbClr val="FF0000"/>
              </a:buClr>
              <a:buSzPct val="70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按压部位：紧贴胸部正中乳头连线下方水平</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Clr>
                <a:srgbClr val="FF0000"/>
              </a:buClr>
              <a:buSzPct val="70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按压方法</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中指、无名指按压</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Clr>
                <a:srgbClr val="FF0000"/>
              </a:buClr>
              <a:buSzPct val="70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按压深度</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至少约胸廓前后径的</a:t>
            </a:r>
            <a:r>
              <a:rPr lang="en-US" altLang="x-none" b="1" strike="noStrike" noProof="1">
                <a:solidFill>
                  <a:srgbClr val="FF00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1/3</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（约</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4</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厘米）</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Clr>
                <a:srgbClr val="FF0000"/>
              </a:buClr>
              <a:buSzPct val="70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按压频率</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至少</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100</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次</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分钟</a:t>
            </a:r>
            <a:endPar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Clr>
                <a:srgbClr val="FF0000"/>
              </a:buClr>
              <a:buSzPct val="70000"/>
              <a:buFont typeface="Wingdings" panose="05000000000000000000" pitchFamily="2" charset="2"/>
              <a:buChar char="l"/>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按压与吹气之比：</a:t>
            </a: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None/>
            </a:pP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单人</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30:2  </a:t>
            </a:r>
            <a:endPar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None/>
            </a:pP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    </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双人</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15:2(</a:t>
            </a:r>
            <a:r>
              <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指医务人员</a:t>
            </a:r>
            <a:r>
              <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a:t>
            </a:r>
            <a:endParaRPr lang="en-US" altLang="x-none" b="1" strike="noStrike"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buNone/>
            </a:pPr>
            <a:endParaRPr lang="zh-CN" altLang="en-US" b="1" strike="noStrike"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112644" name="矩形 112643"/>
          <p:cNvSpPr>
            <a:spLocks noGrp="1"/>
          </p:cNvSpPr>
          <p:nvPr/>
        </p:nvSpPr>
        <p:spPr>
          <a:xfrm>
            <a:off x="684213" y="765175"/>
            <a:ext cx="7489825" cy="719138"/>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婴儿心肺复苏</a:t>
            </a:r>
            <a:r>
              <a:rPr lang="en-US" altLang="x-none" sz="4000" b="1" strike="noStrike" noProof="1">
                <a:solidFill>
                  <a:schemeClr val="bg1"/>
                </a:solidFill>
                <a:latin typeface="Arial" panose="020B0604020202020204" pitchFamily="34" charset="0"/>
                <a:ea typeface="黑体" panose="02010609060101010101" pitchFamily="49" charset="-122"/>
                <a:cs typeface="+mn-cs"/>
              </a:rPr>
              <a:t>——</a:t>
            </a:r>
            <a:r>
              <a:rPr lang="zh-CN" altLang="en-US" sz="4000" b="1" strike="noStrike" noProof="1" dirty="0">
                <a:solidFill>
                  <a:schemeClr val="bg1"/>
                </a:solidFill>
                <a:latin typeface="Arial" panose="020B0604020202020204" pitchFamily="34" charset="0"/>
                <a:ea typeface="黑体" panose="02010609060101010101" pitchFamily="49" charset="-122"/>
                <a:cs typeface="+mn-cs"/>
                <a:hlinkClick r:id="rId2" action="ppaction://hlinkfile"/>
              </a:rPr>
              <a:t>胸外心脏按压</a:t>
            </a:r>
            <a:endParaRPr lang="zh-CN" altLang="en-US" sz="4000" b="1" strike="noStrike" noProof="1" dirty="0">
              <a:solidFill>
                <a:schemeClr val="bg1"/>
              </a:solidFill>
              <a:ea typeface="黑体" panose="02010609060101010101" pitchFamily="49" charset="-122"/>
            </a:endParaRPr>
          </a:p>
        </p:txBody>
      </p:sp>
      <p:grpSp>
        <p:nvGrpSpPr>
          <p:cNvPr id="110596" name="组合 112644"/>
          <p:cNvGrpSpPr/>
          <p:nvPr/>
        </p:nvGrpSpPr>
        <p:grpSpPr>
          <a:xfrm>
            <a:off x="0" y="1588"/>
            <a:ext cx="9142413" cy="6856412"/>
            <a:chOff x="0" y="0"/>
            <a:chExt cx="5760" cy="4320"/>
          </a:xfrm>
        </p:grpSpPr>
        <p:sp>
          <p:nvSpPr>
            <p:cNvPr id="110597"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0598"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0599"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0600"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0601"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p:cTn id="7" dur="500" decel="50000" fill="hold">
                                          <p:stCondLst>
                                            <p:cond delay="0"/>
                                          </p:stCondLst>
                                        </p:cTn>
                                        <p:tgtEl>
                                          <p:spTgt spid="11264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264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2644"/>
                                        </p:tgtEl>
                                        <p:attrNameLst>
                                          <p:attrName>ppt_w</p:attrName>
                                        </p:attrNameLst>
                                      </p:cBhvr>
                                      <p:tavLst>
                                        <p:tav tm="0">
                                          <p:val>
                                            <p:strVal val="#ppt_w*.05"/>
                                          </p:val>
                                        </p:tav>
                                        <p:tav tm="100000">
                                          <p:val>
                                            <p:strVal val="#ppt_w"/>
                                          </p:val>
                                        </p:tav>
                                      </p:tavLst>
                                    </p:anim>
                                    <p:anim calcmode="lin" valueType="num">
                                      <p:cBhvr>
                                        <p:cTn id="10" dur="1000" fill="hold"/>
                                        <p:tgtEl>
                                          <p:spTgt spid="11264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264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264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264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264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2643"/>
                                        </p:tgtEl>
                                        <p:attrNameLst>
                                          <p:attrName>style.visibility</p:attrName>
                                        </p:attrNameLst>
                                      </p:cBhvr>
                                      <p:to>
                                        <p:strVal val="visible"/>
                                      </p:to>
                                    </p:set>
                                    <p:animEffect transition="in" filter="diamond(in)">
                                      <p:cBhvr>
                                        <p:cTn id="19" dur="2000"/>
                                        <p:tgtEl>
                                          <p:spTgt spid="112643"/>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2642"/>
                                        </p:tgtEl>
                                        <p:attrNameLst>
                                          <p:attrName>style.visibility</p:attrName>
                                        </p:attrNameLst>
                                      </p:cBhvr>
                                      <p:to>
                                        <p:strVal val="visible"/>
                                      </p:to>
                                    </p:set>
                                    <p:anim calcmode="lin" valueType="num">
                                      <p:cBhvr>
                                        <p:cTn id="24" dur="1" fill="hold"/>
                                        <p:tgtEl>
                                          <p:spTgt spid="11264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p:bldP spid="11264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矩形 113665"/>
          <p:cNvSpPr>
            <a:spLocks noGrp="1"/>
          </p:cNvSpPr>
          <p:nvPr/>
        </p:nvSpPr>
        <p:spPr>
          <a:xfrm>
            <a:off x="611188" y="2205038"/>
            <a:ext cx="3170238" cy="54927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b="1" strike="noStrike" noProof="1">
                <a:solidFill>
                  <a:srgbClr val="FFFF00"/>
                </a:solidFill>
                <a:latin typeface="Arial" panose="020B0604020202020204" pitchFamily="34" charset="0"/>
                <a:ea typeface="黑体" panose="02010609060101010101" pitchFamily="49" charset="-122"/>
                <a:cs typeface="+mn-cs"/>
              </a:rPr>
              <a:t>判断意识</a:t>
            </a:r>
            <a:endParaRPr lang="zh-CN" altLang="en-US" b="1" strike="noStrike" noProof="1">
              <a:solidFill>
                <a:srgbClr val="FFFF00"/>
              </a:solidFill>
              <a:ea typeface="黑体" panose="02010609060101010101" pitchFamily="49" charset="-122"/>
            </a:endParaRPr>
          </a:p>
        </p:txBody>
      </p:sp>
      <p:pic>
        <p:nvPicPr>
          <p:cNvPr id="113667" name="图片 113666" descr="婴儿意识判断"/>
          <p:cNvPicPr>
            <a:picLocks noChangeAspect="1"/>
          </p:cNvPicPr>
          <p:nvPr/>
        </p:nvPicPr>
        <p:blipFill>
          <a:blip r:embed="rId1"/>
          <a:stretch>
            <a:fillRect/>
          </a:stretch>
        </p:blipFill>
        <p:spPr>
          <a:xfrm>
            <a:off x="0" y="2849563"/>
            <a:ext cx="5076825" cy="4008437"/>
          </a:xfrm>
          <a:prstGeom prst="rect">
            <a:avLst/>
          </a:prstGeom>
          <a:noFill/>
          <a:ln w="9525">
            <a:noFill/>
          </a:ln>
          <a:effectLst>
            <a:outerShdw dist="107763" dir="2699999" algn="ctr" rotWithShape="0">
              <a:schemeClr val="bg2"/>
            </a:outerShdw>
          </a:effectLst>
        </p:spPr>
      </p:pic>
      <p:pic>
        <p:nvPicPr>
          <p:cNvPr id="113668" name="图片 113667" descr="婴儿意识判断2"/>
          <p:cNvPicPr>
            <a:picLocks noChangeAspect="1"/>
          </p:cNvPicPr>
          <p:nvPr/>
        </p:nvPicPr>
        <p:blipFill>
          <a:blip r:embed="rId2"/>
          <a:stretch>
            <a:fillRect/>
          </a:stretch>
        </p:blipFill>
        <p:spPr>
          <a:xfrm>
            <a:off x="5076825" y="2849563"/>
            <a:ext cx="4067175" cy="4008437"/>
          </a:xfrm>
          <a:prstGeom prst="rect">
            <a:avLst/>
          </a:prstGeom>
          <a:noFill/>
          <a:ln w="9525">
            <a:noFill/>
          </a:ln>
          <a:effectLst>
            <a:outerShdw dist="107763" dir="2699999" algn="ctr" rotWithShape="0">
              <a:schemeClr val="bg2"/>
            </a:outerShdw>
          </a:effectLst>
        </p:spPr>
      </p:pic>
      <p:sp>
        <p:nvSpPr>
          <p:cNvPr id="113669" name="矩形 113668"/>
          <p:cNvSpPr>
            <a:spLocks noGrp="1"/>
          </p:cNvSpPr>
          <p:nvPr/>
        </p:nvSpPr>
        <p:spPr>
          <a:xfrm>
            <a:off x="5076825" y="1454150"/>
            <a:ext cx="3810000" cy="16764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1800" b="0" i="0" u="none" kern="1200" baseline="0">
                <a:solidFill>
                  <a:schemeClr val="tx1"/>
                </a:solidFill>
                <a:latin typeface="Arial" panose="020B0604020202020204" pitchFamily="34" charset="0"/>
                <a:ea typeface="宋体" panose="02010600030101010101" pitchFamily="2" charset="-122"/>
              </a:defRPr>
            </a:lvl5pPr>
          </a:lstStyle>
          <a:p>
            <a:pPr lvl="0" fontAlgn="base">
              <a:buNone/>
            </a:pPr>
            <a:r>
              <a:rPr lang="zh-CN" altLang="en-US" sz="40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拍打婴儿足底</a:t>
            </a:r>
            <a:endParaRPr lang="zh-CN" altLang="en-US" sz="4000" b="1" strike="noStrike" noProof="1">
              <a:solidFill>
                <a:srgbClr val="FFFF00"/>
              </a:solidFill>
              <a:effectLst>
                <a:outerShdw blurRad="38100" dist="38100" dir="2700000">
                  <a:srgbClr val="C0C0C0"/>
                </a:outerShdw>
              </a:effectLst>
              <a:ea typeface="黑体" panose="02010609060101010101" pitchFamily="49" charset="-122"/>
            </a:endParaRPr>
          </a:p>
          <a:p>
            <a:pPr lvl="0" fontAlgn="base">
              <a:buNone/>
            </a:pPr>
            <a:r>
              <a:rPr lang="zh-CN" altLang="en-US" sz="4000" b="1" strike="noStrike" noProof="1">
                <a:solidFill>
                  <a:srgbClr val="FFFF00"/>
                </a:solidFill>
                <a:effectLst>
                  <a:outerShdw blurRad="38100" dist="38100" dir="2700000">
                    <a:srgbClr val="C0C0C0"/>
                  </a:outerShdw>
                </a:effectLst>
                <a:latin typeface="Arial" panose="020B0604020202020204" pitchFamily="34" charset="0"/>
                <a:ea typeface="黑体" panose="02010609060101010101" pitchFamily="49" charset="-122"/>
                <a:cs typeface="+mn-cs"/>
              </a:rPr>
              <a:t>观察有无反应</a:t>
            </a:r>
            <a:endParaRPr lang="zh-CN" altLang="en-US" sz="4000" b="1" strike="noStrike" noProof="1">
              <a:solidFill>
                <a:srgbClr val="FFFF00"/>
              </a:solidFill>
              <a:effectLst>
                <a:outerShdw blurRad="38100" dist="38100" dir="2700000">
                  <a:srgbClr val="C0C0C0"/>
                </a:outerShdw>
              </a:effectLst>
              <a:ea typeface="黑体" panose="02010609060101010101" pitchFamily="49" charset="-122"/>
            </a:endParaRPr>
          </a:p>
        </p:txBody>
      </p:sp>
      <p:sp>
        <p:nvSpPr>
          <p:cNvPr id="113670" name="文本框 113669"/>
          <p:cNvSpPr txBox="1"/>
          <p:nvPr/>
        </p:nvSpPr>
        <p:spPr>
          <a:xfrm>
            <a:off x="1539240" y="692150"/>
            <a:ext cx="4535488" cy="768350"/>
          </a:xfrm>
          <a:prstGeom prst="rect">
            <a:avLst/>
          </a:prstGeom>
          <a:noFill/>
          <a:ln w="9525">
            <a:noFill/>
          </a:ln>
        </p:spPr>
        <p:txBody>
          <a:bodyPr>
            <a:spAutoFit/>
          </a:bodyPr>
          <a:p>
            <a:r>
              <a:rPr lang="zh-CN" altLang="en-US" sz="3600" b="1" noProof="1" dirty="0">
                <a:solidFill>
                  <a:srgbClr val="FF0000"/>
                </a:solidFill>
                <a:effectLst>
                  <a:outerShdw blurRad="38100" dist="38100" dir="2700000">
                    <a:srgbClr val="C0C0C0"/>
                  </a:outerShdw>
                </a:effectLst>
                <a:latin typeface="+mj-lt"/>
                <a:ea typeface="黑体" panose="02010609060101010101" pitchFamily="49" charset="-122"/>
                <a:cs typeface="+mj-cs"/>
              </a:rPr>
              <a:t>婴儿心肺复苏</a:t>
            </a:r>
            <a:endParaRPr lang="zh-CN" altLang="en-US" sz="3600" b="1" noProof="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grpSp>
        <p:nvGrpSpPr>
          <p:cNvPr id="111622" name="组合 113670"/>
          <p:cNvGrpSpPr/>
          <p:nvPr/>
        </p:nvGrpSpPr>
        <p:grpSpPr>
          <a:xfrm>
            <a:off x="0" y="1588"/>
            <a:ext cx="9142413" cy="6856412"/>
            <a:chOff x="0" y="0"/>
            <a:chExt cx="5760" cy="4320"/>
          </a:xfrm>
        </p:grpSpPr>
        <p:sp>
          <p:nvSpPr>
            <p:cNvPr id="111623"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1624"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1625"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1626"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1627"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p:cTn id="7" dur="500" decel="50000" fill="hold">
                                          <p:stCondLst>
                                            <p:cond delay="0"/>
                                          </p:stCondLst>
                                        </p:cTn>
                                        <p:tgtEl>
                                          <p:spTgt spid="11367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367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3670"/>
                                        </p:tgtEl>
                                        <p:attrNameLst>
                                          <p:attrName>ppt_w</p:attrName>
                                        </p:attrNameLst>
                                      </p:cBhvr>
                                      <p:tavLst>
                                        <p:tav tm="0">
                                          <p:val>
                                            <p:strVal val="#ppt_w*.05"/>
                                          </p:val>
                                        </p:tav>
                                        <p:tav tm="100000">
                                          <p:val>
                                            <p:strVal val="#ppt_w"/>
                                          </p:val>
                                        </p:tav>
                                      </p:tavLst>
                                    </p:anim>
                                    <p:anim calcmode="lin" valueType="num">
                                      <p:cBhvr>
                                        <p:cTn id="10" dur="1000" fill="hold"/>
                                        <p:tgtEl>
                                          <p:spTgt spid="11367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367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367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367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3670"/>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3666"/>
                                        </p:tgtEl>
                                        <p:attrNameLst>
                                          <p:attrName>style.visibility</p:attrName>
                                        </p:attrNameLst>
                                      </p:cBhvr>
                                      <p:to>
                                        <p:strVal val="visible"/>
                                      </p:to>
                                    </p:set>
                                    <p:anim calcmode="lin" valueType="num">
                                      <p:cBhvr>
                                        <p:cTn id="19" dur="500" fill="hold"/>
                                        <p:tgtEl>
                                          <p:spTgt spid="11366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3666"/>
                                        </p:tgtEl>
                                        <p:attrNameLst>
                                          <p:attrName>ppt_y</p:attrName>
                                        </p:attrNameLst>
                                      </p:cBhvr>
                                      <p:tavLst>
                                        <p:tav tm="0">
                                          <p:val>
                                            <p:strVal val="#ppt_y"/>
                                          </p:val>
                                        </p:tav>
                                        <p:tav tm="100000">
                                          <p:val>
                                            <p:strVal val="#ppt_y"/>
                                          </p:val>
                                        </p:tav>
                                      </p:tavLst>
                                    </p:anim>
                                    <p:anim calcmode="lin" valueType="num">
                                      <p:cBhvr>
                                        <p:cTn id="21" dur="500" fill="hold"/>
                                        <p:tgtEl>
                                          <p:spTgt spid="11366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366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3666"/>
                                        </p:tgtEl>
                                      </p:cBhvr>
                                    </p:animEffect>
                                  </p:childTnLst>
                                </p:cTn>
                              </p:par>
                            </p:childTnLst>
                          </p:cTn>
                        </p:par>
                      </p:childTnLst>
                    </p:cTn>
                  </p:par>
                  <p:par>
                    <p:cTn id="24" fill="hold">
                      <p:stCondLst>
                        <p:cond delay="indefinite"/>
                      </p:stCondLst>
                      <p:childTnLst>
                        <p:par>
                          <p:cTn id="25" fill="hold">
                            <p:stCondLst>
                              <p:cond delay="0"/>
                            </p:stCondLst>
                            <p:childTnLst>
                              <p:par>
                                <p:cTn id="26" presetID="38" presetClass="entr" presetSubtype="0" accel="50000" fill="hold" grpId="0" nodeType="clickEffect">
                                  <p:stCondLst>
                                    <p:cond delay="0"/>
                                  </p:stCondLst>
                                  <p:iterate type="lt">
                                    <p:tmPct val="50000"/>
                                  </p:iterate>
                                  <p:childTnLst>
                                    <p:set>
                                      <p:cBhvr>
                                        <p:cTn id="27" dur="1" fill="hold">
                                          <p:stCondLst>
                                            <p:cond delay="0"/>
                                          </p:stCondLst>
                                        </p:cTn>
                                        <p:tgtEl>
                                          <p:spTgt spid="113669"/>
                                        </p:tgtEl>
                                        <p:attrNameLst>
                                          <p:attrName>style.visibility</p:attrName>
                                        </p:attrNameLst>
                                      </p:cBhvr>
                                      <p:to>
                                        <p:strVal val="visible"/>
                                      </p:to>
                                    </p:set>
                                    <p:set>
                                      <p:cBhvr>
                                        <p:cTn id="28" dur="455" fill="hold">
                                          <p:stCondLst>
                                            <p:cond delay="0"/>
                                          </p:stCondLst>
                                        </p:cTn>
                                        <p:tgtEl>
                                          <p:spTgt spid="113669"/>
                                        </p:tgtEl>
                                        <p:attrNameLst>
                                          <p:attrName>style.rotation</p:attrName>
                                        </p:attrNameLst>
                                      </p:cBhvr>
                                      <p:to>
                                        <p:strVal val="-45.0"/>
                                      </p:to>
                                    </p:set>
                                    <p:anim calcmode="lin" valueType="num">
                                      <p:cBhvr>
                                        <p:cTn id="29" dur="455" fill="hold">
                                          <p:stCondLst>
                                            <p:cond delay="455"/>
                                          </p:stCondLst>
                                        </p:cTn>
                                        <p:tgtEl>
                                          <p:spTgt spid="113669"/>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30" dur="455" fill="hold">
                                          <p:stCondLst>
                                            <p:cond delay="0"/>
                                          </p:stCondLst>
                                        </p:cTn>
                                        <p:tgtEl>
                                          <p:spTgt spid="113669"/>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13669"/>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13669"/>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13667"/>
                                        </p:tgtEl>
                                        <p:attrNameLst>
                                          <p:attrName>style.visibility</p:attrName>
                                        </p:attrNameLst>
                                      </p:cBhvr>
                                      <p:to>
                                        <p:strVal val="visible"/>
                                      </p:to>
                                    </p:set>
                                    <p:anim calcmode="lin" valueType="num">
                                      <p:cBhvr>
                                        <p:cTn id="37" dur="1" fill="hold"/>
                                        <p:tgtEl>
                                          <p:spTgt spid="113667"/>
                                        </p:tgtEl>
                                      </p:cBhvr>
                                    </p:anim>
                                  </p:childTnLst>
                                </p:cTn>
                              </p:par>
                              <p:par>
                                <p:cTn id="38" presetID="24" presetClass="entr" presetSubtype="0" fill="hold" nodeType="withEffect">
                                  <p:stCondLst>
                                    <p:cond delay="0"/>
                                  </p:stCondLst>
                                  <p:childTnLst>
                                    <p:set>
                                      <p:cBhvr>
                                        <p:cTn id="39" dur="1" fill="hold">
                                          <p:stCondLst>
                                            <p:cond delay="0"/>
                                          </p:stCondLst>
                                        </p:cTn>
                                        <p:tgtEl>
                                          <p:spTgt spid="113668"/>
                                        </p:tgtEl>
                                        <p:attrNameLst>
                                          <p:attrName>style.visibility</p:attrName>
                                        </p:attrNameLst>
                                      </p:cBhvr>
                                      <p:to>
                                        <p:strVal val="visible"/>
                                      </p:to>
                                    </p:set>
                                    <p:anim calcmode="lin" valueType="num">
                                      <p:cBhvr>
                                        <p:cTn id="40" dur="1" fill="hold"/>
                                        <p:tgtEl>
                                          <p:spTgt spid="11366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p:bldP spid="113669" grpId="0"/>
      <p:bldP spid="11367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4690" name="矩形 114689"/>
          <p:cNvSpPr>
            <a:spLocks noGrp="1"/>
          </p:cNvSpPr>
          <p:nvPr/>
        </p:nvSpPr>
        <p:spPr>
          <a:xfrm>
            <a:off x="623888" y="586740"/>
            <a:ext cx="7772400" cy="11430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algn="l" fontAlgn="base"/>
            <a:r>
              <a:rPr lang="zh-CN" altLang="en-US" sz="3600" b="1" strike="noStrike" noProof="1" dirty="0">
                <a:solidFill>
                  <a:srgbClr val="FF0000"/>
                </a:solidFill>
                <a:latin typeface="+mj-lt"/>
                <a:ea typeface="黑体" panose="02010609060101010101" pitchFamily="49" charset="-122"/>
                <a:cs typeface="+mj-cs"/>
              </a:rPr>
              <a:t>婴儿心肺复苏——人工吹气</a:t>
            </a:r>
            <a:endParaRPr lang="zh-CN" altLang="en-US" sz="3600" b="1" strike="noStrike" noProof="1" dirty="0">
              <a:solidFill>
                <a:srgbClr val="FF0000"/>
              </a:solidFill>
              <a:latin typeface="+mj-lt"/>
              <a:ea typeface="黑体" panose="02010609060101010101" pitchFamily="49" charset="-122"/>
              <a:cs typeface="+mj-cs"/>
            </a:endParaRPr>
          </a:p>
        </p:txBody>
      </p:sp>
      <p:pic>
        <p:nvPicPr>
          <p:cNvPr id="114691" name="图片 114690" descr="小儿抬颈"/>
          <p:cNvPicPr>
            <a:picLocks noChangeAspect="1"/>
          </p:cNvPicPr>
          <p:nvPr/>
        </p:nvPicPr>
        <p:blipFill>
          <a:blip r:embed="rId1"/>
          <a:stretch>
            <a:fillRect/>
          </a:stretch>
        </p:blipFill>
        <p:spPr>
          <a:xfrm>
            <a:off x="0" y="3297238"/>
            <a:ext cx="4427538" cy="3560762"/>
          </a:xfrm>
          <a:prstGeom prst="rect">
            <a:avLst/>
          </a:prstGeom>
          <a:solidFill>
            <a:srgbClr val="FFFF00"/>
          </a:solidFill>
          <a:ln w="9525">
            <a:noFill/>
          </a:ln>
          <a:effectLst>
            <a:outerShdw dist="107763" dir="2699999" algn="ctr" rotWithShape="0">
              <a:schemeClr val="bg2"/>
            </a:outerShdw>
          </a:effectLst>
        </p:spPr>
      </p:pic>
      <p:pic>
        <p:nvPicPr>
          <p:cNvPr id="114692" name="图片 114691" descr="小儿吹气"/>
          <p:cNvPicPr>
            <a:picLocks noChangeAspect="1"/>
          </p:cNvPicPr>
          <p:nvPr/>
        </p:nvPicPr>
        <p:blipFill>
          <a:blip r:embed="rId2"/>
          <a:stretch>
            <a:fillRect/>
          </a:stretch>
        </p:blipFill>
        <p:spPr>
          <a:xfrm>
            <a:off x="4211638" y="3260725"/>
            <a:ext cx="4932362" cy="3597275"/>
          </a:xfrm>
          <a:prstGeom prst="rect">
            <a:avLst/>
          </a:prstGeom>
          <a:noFill/>
          <a:ln w="9525">
            <a:noFill/>
          </a:ln>
          <a:effectLst>
            <a:outerShdw dist="107763" dir="2699999" algn="ctr" rotWithShape="0">
              <a:schemeClr val="bg2"/>
            </a:outerShdw>
          </a:effectLst>
        </p:spPr>
      </p:pic>
      <p:sp>
        <p:nvSpPr>
          <p:cNvPr id="112644" name="文本框 114692"/>
          <p:cNvSpPr txBox="1"/>
          <p:nvPr/>
        </p:nvSpPr>
        <p:spPr>
          <a:xfrm>
            <a:off x="5027613" y="2535238"/>
            <a:ext cx="3140075" cy="457200"/>
          </a:xfrm>
          <a:prstGeom prst="rect">
            <a:avLst/>
          </a:prstGeom>
          <a:noFill/>
          <a:ln w="9525">
            <a:noFill/>
          </a:ln>
        </p:spPr>
        <p:txBody>
          <a:bodyPr anchor="t">
            <a:spAutoFit/>
          </a:bodyPr>
          <a:p>
            <a:endParaRPr lang="zh-CN" altLang="en-US" dirty="0">
              <a:latin typeface="Bernard MT Condensed" panose="02050806060905020404" pitchFamily="2" charset="0"/>
              <a:ea typeface="宋体" panose="02010600030101010101" pitchFamily="2" charset="-122"/>
            </a:endParaRPr>
          </a:p>
        </p:txBody>
      </p:sp>
      <p:sp>
        <p:nvSpPr>
          <p:cNvPr id="114694" name="文本框 114693"/>
          <p:cNvSpPr txBox="1"/>
          <p:nvPr/>
        </p:nvSpPr>
        <p:spPr>
          <a:xfrm>
            <a:off x="4738688" y="2016125"/>
            <a:ext cx="4164013" cy="946150"/>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方法：口对口鼻</a:t>
            </a:r>
            <a:endPar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a:p>
            <a:r>
              <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吹气量：胸廓隆起即可</a:t>
            </a:r>
            <a:endPar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114695" name="文本框 114694"/>
          <p:cNvSpPr txBox="1"/>
          <p:nvPr/>
        </p:nvSpPr>
        <p:spPr>
          <a:xfrm>
            <a:off x="623888" y="2016125"/>
            <a:ext cx="3168650" cy="519113"/>
          </a:xfrm>
          <a:prstGeom prst="rect">
            <a:avLst/>
          </a:prstGeom>
          <a:noFill/>
          <a:ln w="9525">
            <a:noFill/>
          </a:ln>
        </p:spPr>
        <p:txBody>
          <a:bodyPr>
            <a:spAutoFit/>
          </a:bodyPr>
          <a:p>
            <a:r>
              <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气道：打开</a:t>
            </a:r>
            <a:r>
              <a:rPr lang="en-US" altLang="x-none" sz="2800" b="1" noProof="1">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30</a:t>
            </a:r>
            <a:r>
              <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cs typeface="+mn-cs"/>
              </a:rPr>
              <a:t>度</a:t>
            </a:r>
            <a:endParaRPr lang="zh-CN" altLang="en-US" sz="2800" b="1" noProof="1" dirty="0">
              <a:solidFill>
                <a:srgbClr val="FFFF00"/>
              </a:solidFill>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112647" name="组合 114695"/>
          <p:cNvGrpSpPr/>
          <p:nvPr/>
        </p:nvGrpSpPr>
        <p:grpSpPr>
          <a:xfrm>
            <a:off x="0" y="1588"/>
            <a:ext cx="9142413" cy="6856412"/>
            <a:chOff x="0" y="0"/>
            <a:chExt cx="5760" cy="4320"/>
          </a:xfrm>
        </p:grpSpPr>
        <p:sp>
          <p:nvSpPr>
            <p:cNvPr id="11264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264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2650"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2651"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2652" name="Picture 14" descr="Red"/>
            <p:cNvPicPr>
              <a:picLocks noChangeAspect="1"/>
            </p:cNvPicPr>
            <p:nvPr/>
          </p:nvPicPr>
          <p:blipFill>
            <a:blip r:embed="rId3"/>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decel="50000" fill="hold">
                                          <p:stCondLst>
                                            <p:cond delay="0"/>
                                          </p:stCondLst>
                                        </p:cTn>
                                        <p:tgtEl>
                                          <p:spTgt spid="114690"/>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46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4690"/>
                                        </p:tgtEl>
                                        <p:attrNameLst>
                                          <p:attrName>ppt_w</p:attrName>
                                        </p:attrNameLst>
                                      </p:cBhvr>
                                      <p:tavLst>
                                        <p:tav tm="0">
                                          <p:val>
                                            <p:strVal val="#ppt_w*.05"/>
                                          </p:val>
                                        </p:tav>
                                        <p:tav tm="100000">
                                          <p:val>
                                            <p:strVal val="#ppt_w"/>
                                          </p:val>
                                        </p:tav>
                                      </p:tavLst>
                                    </p:anim>
                                    <p:anim calcmode="lin" valueType="num">
                                      <p:cBhvr>
                                        <p:cTn id="10" dur="1000" fill="hold"/>
                                        <p:tgtEl>
                                          <p:spTgt spid="1146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46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46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46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4690"/>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14695"/>
                                        </p:tgtEl>
                                        <p:attrNameLst>
                                          <p:attrName>style.visibility</p:attrName>
                                        </p:attrNameLst>
                                      </p:cBhvr>
                                      <p:to>
                                        <p:strVal val="visible"/>
                                      </p:to>
                                    </p:set>
                                    <p:anim calcmode="lin" valueType="num">
                                      <p:cBhvr>
                                        <p:cTn id="19" dur="500" fill="hold"/>
                                        <p:tgtEl>
                                          <p:spTgt spid="11469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4695"/>
                                        </p:tgtEl>
                                        <p:attrNameLst>
                                          <p:attrName>ppt_y</p:attrName>
                                        </p:attrNameLst>
                                      </p:cBhvr>
                                      <p:tavLst>
                                        <p:tav tm="0">
                                          <p:val>
                                            <p:strVal val="#ppt_y"/>
                                          </p:val>
                                        </p:tav>
                                        <p:tav tm="100000">
                                          <p:val>
                                            <p:strVal val="#ppt_y"/>
                                          </p:val>
                                        </p:tav>
                                      </p:tavLst>
                                    </p:anim>
                                    <p:anim calcmode="lin" valueType="num">
                                      <p:cBhvr>
                                        <p:cTn id="21" dur="500" fill="hold"/>
                                        <p:tgtEl>
                                          <p:spTgt spid="11469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469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469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114694"/>
                                        </p:tgtEl>
                                        <p:attrNameLst>
                                          <p:attrName>style.visibility</p:attrName>
                                        </p:attrNameLst>
                                      </p:cBhvr>
                                      <p:to>
                                        <p:strVal val="visible"/>
                                      </p:to>
                                    </p:set>
                                    <p:anim calcmode="lin" valueType="num">
                                      <p:cBhvr>
                                        <p:cTn id="26" dur="500" fill="hold"/>
                                        <p:tgtEl>
                                          <p:spTgt spid="11469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14694"/>
                                        </p:tgtEl>
                                        <p:attrNameLst>
                                          <p:attrName>ppt_y</p:attrName>
                                        </p:attrNameLst>
                                      </p:cBhvr>
                                      <p:tavLst>
                                        <p:tav tm="0">
                                          <p:val>
                                            <p:strVal val="#ppt_y"/>
                                          </p:val>
                                        </p:tav>
                                        <p:tav tm="100000">
                                          <p:val>
                                            <p:strVal val="#ppt_y"/>
                                          </p:val>
                                        </p:tav>
                                      </p:tavLst>
                                    </p:anim>
                                    <p:anim calcmode="lin" valueType="num">
                                      <p:cBhvr>
                                        <p:cTn id="28" dur="500" fill="hold"/>
                                        <p:tgtEl>
                                          <p:spTgt spid="11469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1469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14694"/>
                                        </p:tgtEl>
                                      </p:cBhvr>
                                    </p:animEffect>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114691"/>
                                        </p:tgtEl>
                                        <p:attrNameLst>
                                          <p:attrName>style.visibility</p:attrName>
                                        </p:attrNameLst>
                                      </p:cBhvr>
                                      <p:to>
                                        <p:strVal val="visible"/>
                                      </p:to>
                                    </p:set>
                                    <p:anim calcmode="lin" valueType="num">
                                      <p:cBhvr>
                                        <p:cTn id="35" dur="1" fill="hold"/>
                                        <p:tgtEl>
                                          <p:spTgt spid="114691"/>
                                        </p:tgtEl>
                                      </p:cBhvr>
                                    </p:anim>
                                  </p:childTnLst>
                                </p:cTn>
                              </p:par>
                              <p:par>
                                <p:cTn id="36" presetID="24" presetClass="entr" presetSubtype="0" fill="hold" nodeType="withEffect">
                                  <p:stCondLst>
                                    <p:cond delay="0"/>
                                  </p:stCondLst>
                                  <p:childTnLst>
                                    <p:set>
                                      <p:cBhvr>
                                        <p:cTn id="37" dur="1" fill="hold">
                                          <p:stCondLst>
                                            <p:cond delay="0"/>
                                          </p:stCondLst>
                                        </p:cTn>
                                        <p:tgtEl>
                                          <p:spTgt spid="114692"/>
                                        </p:tgtEl>
                                        <p:attrNameLst>
                                          <p:attrName>style.visibility</p:attrName>
                                        </p:attrNameLst>
                                      </p:cBhvr>
                                      <p:to>
                                        <p:strVal val="visible"/>
                                      </p:to>
                                    </p:set>
                                    <p:anim calcmode="lin" valueType="num">
                                      <p:cBhvr>
                                        <p:cTn id="38" dur="1" fill="hold"/>
                                        <p:tgtEl>
                                          <p:spTgt spid="11469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4" grpId="0"/>
      <p:bldP spid="11469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矩形 115713"/>
          <p:cNvSpPr>
            <a:spLocks noGrp="1"/>
          </p:cNvSpPr>
          <p:nvPr/>
        </p:nvSpPr>
        <p:spPr>
          <a:xfrm>
            <a:off x="827088" y="692150"/>
            <a:ext cx="7772400" cy="1143000"/>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心肺复苏有效指征</a:t>
            </a:r>
            <a:endParaRPr lang="zh-CN" altLang="en-US" sz="3600" b="1" strike="noStrike" noProof="1" dirty="0">
              <a:solidFill>
                <a:srgbClr val="FF0000"/>
              </a:solidFill>
              <a:latin typeface="+mj-lt"/>
              <a:ea typeface="黑体" panose="02010609060101010101" pitchFamily="49" charset="-122"/>
              <a:cs typeface="+mj-cs"/>
            </a:endParaRPr>
          </a:p>
        </p:txBody>
      </p:sp>
      <p:sp>
        <p:nvSpPr>
          <p:cNvPr id="115715" name="矩形 115714"/>
          <p:cNvSpPr>
            <a:spLocks noGrp="1"/>
          </p:cNvSpPr>
          <p:nvPr/>
        </p:nvSpPr>
        <p:spPr>
          <a:xfrm>
            <a:off x="3451225" y="2492375"/>
            <a:ext cx="5148263" cy="4114800"/>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1800" b="0" i="0" u="none" kern="1200" baseline="0">
                <a:solidFill>
                  <a:schemeClr val="tx1"/>
                </a:solidFill>
                <a:latin typeface="Arial" panose="020B0604020202020204" pitchFamily="34" charset="0"/>
                <a:ea typeface="宋体" panose="02010600030101010101" pitchFamily="2" charset="-122"/>
              </a:defRPr>
            </a:lvl5pPr>
          </a:lstStyle>
          <a:p>
            <a:pPr lvl="0" fontAlgn="base">
              <a:buClr>
                <a:srgbClr val="FF0000"/>
              </a:buClr>
              <a:buSzPct val="75000"/>
              <a:buFont typeface="Wingdings" panose="05000000000000000000" pitchFamily="2" charset="2"/>
              <a:buChar char="l"/>
            </a:pPr>
            <a:r>
              <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cs typeface="+mn-cs"/>
              </a:rPr>
              <a:t>面色由苍白或青紫转红</a:t>
            </a:r>
            <a:endPar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lvl="0" fontAlgn="base">
              <a:buClr>
                <a:srgbClr val="FF0000"/>
              </a:buClr>
              <a:buSzPct val="75000"/>
              <a:buFont typeface="Wingdings" panose="05000000000000000000" pitchFamily="2" charset="2"/>
              <a:buChar char="l"/>
            </a:pPr>
            <a:r>
              <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cs typeface="+mn-cs"/>
              </a:rPr>
              <a:t>脉搏、呼吸恢复</a:t>
            </a:r>
            <a:endPar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lvl="0" fontAlgn="base">
              <a:buClr>
                <a:srgbClr val="FF0000"/>
              </a:buClr>
              <a:buSzPct val="75000"/>
              <a:buFont typeface="Wingdings" panose="05000000000000000000" pitchFamily="2" charset="2"/>
              <a:buChar char="l"/>
            </a:pPr>
            <a:r>
              <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cs typeface="+mn-cs"/>
              </a:rPr>
              <a:t>瞳孔由大变小</a:t>
            </a:r>
            <a:endPar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lvl="0" fontAlgn="base">
              <a:buClr>
                <a:srgbClr val="FF0000"/>
              </a:buClr>
              <a:buSzPct val="75000"/>
              <a:buFont typeface="Wingdings" panose="05000000000000000000" pitchFamily="2" charset="2"/>
              <a:buChar char="l"/>
            </a:pPr>
            <a:r>
              <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cs typeface="+mn-cs"/>
              </a:rPr>
              <a:t>眼球活动，手脚抽搐</a:t>
            </a:r>
            <a:endPar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lvl="0" fontAlgn="base">
              <a:buClr>
                <a:srgbClr val="FF0000"/>
              </a:buClr>
              <a:buSzPct val="75000"/>
              <a:buFont typeface="Wingdings" panose="05000000000000000000" pitchFamily="2" charset="2"/>
              <a:buChar char="l"/>
            </a:pPr>
            <a:r>
              <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cs typeface="+mn-cs"/>
              </a:rPr>
              <a:t>开始呻吟等</a:t>
            </a:r>
            <a:endParaRPr lang="zh-CN" altLang="en-US" sz="3600" b="1" strike="noStrike" noProof="1">
              <a:solidFill>
                <a:srgbClr val="FFFF00"/>
              </a:solidFill>
              <a:effectLst>
                <a:outerShdw blurRad="38100" dist="38100" dir="2700000">
                  <a:srgbClr val="C0C0C0"/>
                </a:outerShdw>
              </a:effectLst>
              <a:latin typeface="华文新魏" panose="02010800040101010101" pitchFamily="2" charset="-122"/>
              <a:ea typeface="黑体" panose="02010609060101010101" pitchFamily="49" charset="-122"/>
            </a:endParaRPr>
          </a:p>
          <a:p>
            <a:pPr lvl="0" fontAlgn="base">
              <a:buNone/>
            </a:pPr>
            <a:r>
              <a:rPr lang="zh-CN" altLang="en-US" sz="3600" strike="noStrike" noProof="1">
                <a:effectLst>
                  <a:outerShdw blurRad="38100" dist="38100" dir="2700000">
                    <a:srgbClr val="C0C0C0"/>
                  </a:outerShdw>
                </a:effectLst>
                <a:latin typeface="华文新魏" panose="02010800040101010101" pitchFamily="2" charset="-122"/>
                <a:ea typeface="宋体" panose="02010600030101010101" pitchFamily="2" charset="-122"/>
                <a:cs typeface="+mn-cs"/>
              </a:rPr>
              <a:t>   </a:t>
            </a:r>
            <a:endParaRPr lang="zh-CN" altLang="en-US" sz="3600" strike="noStrike" noProof="1">
              <a:effectLst>
                <a:outerShdw blurRad="38100" dist="38100" dir="2700000">
                  <a:srgbClr val="C0C0C0"/>
                </a:outerShdw>
              </a:effectLst>
              <a:latin typeface="华文新魏" panose="02010800040101010101" pitchFamily="2" charset="-122"/>
            </a:endParaRPr>
          </a:p>
        </p:txBody>
      </p:sp>
      <p:pic>
        <p:nvPicPr>
          <p:cNvPr id="115716" name="图片 115715" descr="PE01675_"/>
          <p:cNvPicPr>
            <a:picLocks noChangeAspect="1"/>
          </p:cNvPicPr>
          <p:nvPr/>
        </p:nvPicPr>
        <p:blipFill>
          <a:blip r:embed="rId1"/>
          <a:stretch>
            <a:fillRect/>
          </a:stretch>
        </p:blipFill>
        <p:spPr>
          <a:xfrm>
            <a:off x="0" y="2743200"/>
            <a:ext cx="3203575" cy="4114800"/>
          </a:xfrm>
          <a:prstGeom prst="rect">
            <a:avLst/>
          </a:prstGeom>
          <a:noFill/>
          <a:ln w="9525">
            <a:noFill/>
          </a:ln>
          <a:effectLst>
            <a:outerShdw dist="107763" dir="2699999" algn="ctr" rotWithShape="0">
              <a:schemeClr val="bg2"/>
            </a:outerShdw>
          </a:effectLst>
        </p:spPr>
      </p:pic>
      <p:grpSp>
        <p:nvGrpSpPr>
          <p:cNvPr id="113668" name="组合 115716"/>
          <p:cNvGrpSpPr/>
          <p:nvPr/>
        </p:nvGrpSpPr>
        <p:grpSpPr>
          <a:xfrm>
            <a:off x="0" y="1588"/>
            <a:ext cx="9142413" cy="6856412"/>
            <a:chOff x="0" y="0"/>
            <a:chExt cx="5760" cy="4320"/>
          </a:xfrm>
        </p:grpSpPr>
        <p:sp>
          <p:nvSpPr>
            <p:cNvPr id="113669"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3670"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3671"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3672"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3673"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5714"/>
                                        </p:tgtEl>
                                        <p:attrNameLst>
                                          <p:attrName>style.visibility</p:attrName>
                                        </p:attrNameLst>
                                      </p:cBhvr>
                                      <p:to>
                                        <p:strVal val="visible"/>
                                      </p:to>
                                    </p:set>
                                    <p:anim calcmode="lin" valueType="num">
                                      <p:cBhvr>
                                        <p:cTn id="7" dur="500" decel="50000" fill="hold">
                                          <p:stCondLst>
                                            <p:cond delay="0"/>
                                          </p:stCondLst>
                                        </p:cTn>
                                        <p:tgtEl>
                                          <p:spTgt spid="11571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57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5714"/>
                                        </p:tgtEl>
                                        <p:attrNameLst>
                                          <p:attrName>ppt_w</p:attrName>
                                        </p:attrNameLst>
                                      </p:cBhvr>
                                      <p:tavLst>
                                        <p:tav tm="0">
                                          <p:val>
                                            <p:strVal val="#ppt_w*.05"/>
                                          </p:val>
                                        </p:tav>
                                        <p:tav tm="100000">
                                          <p:val>
                                            <p:strVal val="#ppt_w"/>
                                          </p:val>
                                        </p:tav>
                                      </p:tavLst>
                                    </p:anim>
                                    <p:anim calcmode="lin" valueType="num">
                                      <p:cBhvr>
                                        <p:cTn id="10" dur="1000" fill="hold"/>
                                        <p:tgtEl>
                                          <p:spTgt spid="1157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57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57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57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5714"/>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15715"/>
                                        </p:tgtEl>
                                        <p:attrNameLst>
                                          <p:attrName>style.visibility</p:attrName>
                                        </p:attrNameLst>
                                      </p:cBhvr>
                                      <p:to>
                                        <p:strVal val="visible"/>
                                      </p:to>
                                    </p:set>
                                    <p:animEffect transition="in" filter="wedge">
                                      <p:cBhvr>
                                        <p:cTn id="19" dur="2000"/>
                                        <p:tgtEl>
                                          <p:spTgt spid="115715"/>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5716"/>
                                        </p:tgtEl>
                                        <p:attrNameLst>
                                          <p:attrName>style.visibility</p:attrName>
                                        </p:attrNameLst>
                                      </p:cBhvr>
                                      <p:to>
                                        <p:strVal val="visible"/>
                                      </p:to>
                                    </p:set>
                                    <p:anim calcmode="lin" valueType="num">
                                      <p:cBhvr>
                                        <p:cTn id="24" dur="1" fill="hold"/>
                                        <p:tgtEl>
                                          <p:spTgt spid="115716"/>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4" grpId="0"/>
      <p:bldP spid="1157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矩形 116737"/>
          <p:cNvSpPr>
            <a:spLocks noGrp="1"/>
          </p:cNvSpPr>
          <p:nvPr/>
        </p:nvSpPr>
        <p:spPr>
          <a:xfrm>
            <a:off x="468313" y="692150"/>
            <a:ext cx="8228013" cy="136842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复原体位（侧卧位）</a:t>
            </a:r>
            <a:br>
              <a:rPr lang="zh-CN" altLang="en-US" sz="4800" b="1">
                <a:solidFill>
                  <a:srgbClr val="FFFF00"/>
                </a:solidFill>
                <a:ea typeface="黑体" panose="02010609060101010101" pitchFamily="49" charset="-122"/>
              </a:rPr>
            </a:br>
            <a:endParaRPr lang="zh-CN" altLang="en-US" sz="4800" b="1" strike="noStrike" noProof="1">
              <a:solidFill>
                <a:srgbClr val="FFFF00"/>
              </a:solidFill>
              <a:ea typeface="黑体" panose="02010609060101010101" pitchFamily="49" charset="-122"/>
            </a:endParaRPr>
          </a:p>
        </p:txBody>
      </p:sp>
      <p:sp>
        <p:nvSpPr>
          <p:cNvPr id="116739" name="矩形 116738"/>
          <p:cNvSpPr>
            <a:spLocks noGrp="1"/>
          </p:cNvSpPr>
          <p:nvPr/>
        </p:nvSpPr>
        <p:spPr>
          <a:xfrm>
            <a:off x="468313" y="2060575"/>
            <a:ext cx="792956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155000"/>
              </a:lnSpc>
              <a:buClr>
                <a:srgbClr val="FF3300"/>
              </a:buClr>
              <a:buSzPct val="70000"/>
              <a:buFont typeface="Wingdings" panose="05000000000000000000" pitchFamily="2" charset="2"/>
              <a:buChar char="l"/>
            </a:pPr>
            <a:r>
              <a:rPr lang="zh-CN" altLang="en-US" sz="36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有呼吸心跳，但处于昏迷的伤病人</a:t>
            </a:r>
            <a:endParaRPr lang="zh-CN" altLang="en-US" sz="36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55000"/>
              </a:lnSpc>
              <a:buClr>
                <a:srgbClr val="FF3300"/>
              </a:buClr>
              <a:buSzPct val="70000"/>
              <a:buFont typeface="Wingdings" panose="05000000000000000000" pitchFamily="2" charset="2"/>
              <a:buChar char="l"/>
            </a:pPr>
            <a:r>
              <a:rPr lang="zh-CN" altLang="en-US" sz="36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呼吸心跳恢复，仍昏迷的伤病人</a:t>
            </a:r>
            <a:endParaRPr lang="zh-CN" altLang="en-US" sz="36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55000"/>
              </a:lnSpc>
              <a:buClr>
                <a:srgbClr val="FF3300"/>
              </a:buClr>
              <a:buSzPct val="70000"/>
              <a:buFont typeface="Wingdings" panose="05000000000000000000" pitchFamily="2" charset="2"/>
              <a:buChar char="l"/>
            </a:pPr>
            <a:r>
              <a:rPr lang="zh-CN" altLang="en-US" sz="3600" b="1" strike="noStrike" noProof="1">
                <a:solidFill>
                  <a:srgbClr val="FF33CC"/>
                </a:solidFill>
                <a:effectLst>
                  <a:outerShdw blurRad="38100" dist="38100" dir="2700000">
                    <a:srgbClr val="C0C0C0"/>
                  </a:outerShdw>
                </a:effectLst>
                <a:latin typeface="黑体" panose="02010609060101010101" pitchFamily="49" charset="-122"/>
                <a:ea typeface="黑体" panose="02010609060101010101" pitchFamily="49" charset="-122"/>
                <a:cs typeface="+mn-cs"/>
              </a:rPr>
              <a:t>防止呕吐物堵塞呼吸道</a:t>
            </a:r>
            <a:r>
              <a:rPr lang="zh-CN" altLang="en-US" sz="3600" b="1" strike="noStrike" noProof="1">
                <a:solidFill>
                  <a:schemeClr val="bg1"/>
                </a:solidFill>
                <a:latin typeface="黑体" panose="02010609060101010101" pitchFamily="49" charset="-122"/>
                <a:ea typeface="黑体" panose="02010609060101010101" pitchFamily="49" charset="-122"/>
                <a:cs typeface="+mn-cs"/>
              </a:rPr>
              <a:t>   </a:t>
            </a:r>
            <a:endParaRPr lang="zh-CN" altLang="en-US" sz="3600" b="1" strike="noStrike" noProof="1">
              <a:solidFill>
                <a:schemeClr val="bg1"/>
              </a:solidFill>
              <a:latin typeface="黑体" panose="02010609060101010101" pitchFamily="49" charset="-122"/>
              <a:ea typeface="黑体" panose="02010609060101010101" pitchFamily="49" charset="-122"/>
            </a:endParaRPr>
          </a:p>
          <a:p>
            <a:pPr lvl="0" fontAlgn="base"/>
            <a:endParaRPr lang="zh-CN" altLang="en-US" sz="3600" b="1" strike="noStrike" noProof="1">
              <a:solidFill>
                <a:schemeClr val="bg1"/>
              </a:solidFill>
              <a:latin typeface="黑体" panose="02010609060101010101" pitchFamily="49" charset="-122"/>
              <a:ea typeface="黑体" panose="02010609060101010101" pitchFamily="49" charset="-122"/>
            </a:endParaRPr>
          </a:p>
          <a:p>
            <a:pPr lvl="0" fontAlgn="base"/>
            <a:endParaRPr lang="zh-CN" altLang="en-US" strike="noStrike" noProof="1"/>
          </a:p>
        </p:txBody>
      </p:sp>
      <p:grpSp>
        <p:nvGrpSpPr>
          <p:cNvPr id="114691" name="组合 116739"/>
          <p:cNvGrpSpPr/>
          <p:nvPr/>
        </p:nvGrpSpPr>
        <p:grpSpPr>
          <a:xfrm>
            <a:off x="0" y="1588"/>
            <a:ext cx="9142413" cy="6856412"/>
            <a:chOff x="0" y="0"/>
            <a:chExt cx="5760" cy="4320"/>
          </a:xfrm>
        </p:grpSpPr>
        <p:sp>
          <p:nvSpPr>
            <p:cNvPr id="11469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469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469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469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4696"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anim calcmode="lin" valueType="num">
                                      <p:cBhvr>
                                        <p:cTn id="7" dur="500" decel="50000" fill="hold">
                                          <p:stCondLst>
                                            <p:cond delay="0"/>
                                          </p:stCondLst>
                                        </p:cTn>
                                        <p:tgtEl>
                                          <p:spTgt spid="11673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673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6738"/>
                                        </p:tgtEl>
                                        <p:attrNameLst>
                                          <p:attrName>ppt_w</p:attrName>
                                        </p:attrNameLst>
                                      </p:cBhvr>
                                      <p:tavLst>
                                        <p:tav tm="0">
                                          <p:val>
                                            <p:strVal val="#ppt_w*.05"/>
                                          </p:val>
                                        </p:tav>
                                        <p:tav tm="100000">
                                          <p:val>
                                            <p:strVal val="#ppt_w"/>
                                          </p:val>
                                        </p:tav>
                                      </p:tavLst>
                                    </p:anim>
                                    <p:anim calcmode="lin" valueType="num">
                                      <p:cBhvr>
                                        <p:cTn id="10" dur="1000" fill="hold"/>
                                        <p:tgtEl>
                                          <p:spTgt spid="11673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673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673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673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673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6739"/>
                                        </p:tgtEl>
                                        <p:attrNameLst>
                                          <p:attrName>style.visibility</p:attrName>
                                        </p:attrNameLst>
                                      </p:cBhvr>
                                      <p:to>
                                        <p:strVal val="visible"/>
                                      </p:to>
                                    </p:set>
                                    <p:animEffect transition="in" filter="diamond(in)">
                                      <p:cBhvr>
                                        <p:cTn id="19" dur="20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3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762" name="图片 117761" descr="DSC00003"/>
          <p:cNvPicPr>
            <a:picLocks noChangeAspect="1"/>
          </p:cNvPicPr>
          <p:nvPr/>
        </p:nvPicPr>
        <p:blipFill>
          <a:blip r:embed="rId1"/>
          <a:stretch>
            <a:fillRect/>
          </a:stretch>
        </p:blipFill>
        <p:spPr>
          <a:xfrm>
            <a:off x="34925" y="1397000"/>
            <a:ext cx="3022600" cy="2305050"/>
          </a:xfrm>
          <a:prstGeom prst="rect">
            <a:avLst/>
          </a:prstGeom>
          <a:noFill/>
          <a:ln w="9525">
            <a:noFill/>
          </a:ln>
        </p:spPr>
      </p:pic>
      <p:pic>
        <p:nvPicPr>
          <p:cNvPr id="117763" name="图片 117762" descr="DSC00005"/>
          <p:cNvPicPr>
            <a:picLocks noChangeAspect="1"/>
          </p:cNvPicPr>
          <p:nvPr/>
        </p:nvPicPr>
        <p:blipFill>
          <a:blip r:embed="rId2"/>
          <a:stretch>
            <a:fillRect/>
          </a:stretch>
        </p:blipFill>
        <p:spPr>
          <a:xfrm>
            <a:off x="3057525" y="1525588"/>
            <a:ext cx="2879725" cy="2162175"/>
          </a:xfrm>
          <a:prstGeom prst="rect">
            <a:avLst/>
          </a:prstGeom>
          <a:noFill/>
          <a:ln w="9525">
            <a:noFill/>
          </a:ln>
        </p:spPr>
      </p:pic>
      <p:pic>
        <p:nvPicPr>
          <p:cNvPr id="117764" name="图片 117763" descr="DSC00008"/>
          <p:cNvPicPr>
            <a:picLocks noChangeAspect="1"/>
          </p:cNvPicPr>
          <p:nvPr/>
        </p:nvPicPr>
        <p:blipFill>
          <a:blip r:embed="rId3"/>
          <a:stretch>
            <a:fillRect/>
          </a:stretch>
        </p:blipFill>
        <p:spPr>
          <a:xfrm>
            <a:off x="5937250" y="1541463"/>
            <a:ext cx="2879725" cy="2160587"/>
          </a:xfrm>
          <a:prstGeom prst="rect">
            <a:avLst/>
          </a:prstGeom>
          <a:noFill/>
          <a:ln w="9525">
            <a:noFill/>
          </a:ln>
        </p:spPr>
      </p:pic>
      <p:pic>
        <p:nvPicPr>
          <p:cNvPr id="117765" name="图片 117764" descr="DSC00011"/>
          <p:cNvPicPr>
            <a:picLocks noChangeAspect="1"/>
          </p:cNvPicPr>
          <p:nvPr/>
        </p:nvPicPr>
        <p:blipFill>
          <a:blip r:embed="rId4"/>
          <a:stretch>
            <a:fillRect/>
          </a:stretch>
        </p:blipFill>
        <p:spPr>
          <a:xfrm>
            <a:off x="5937250" y="3702050"/>
            <a:ext cx="2879725" cy="2141538"/>
          </a:xfrm>
          <a:prstGeom prst="rect">
            <a:avLst/>
          </a:prstGeom>
          <a:noFill/>
          <a:ln w="9525">
            <a:noFill/>
          </a:ln>
        </p:spPr>
      </p:pic>
      <p:pic>
        <p:nvPicPr>
          <p:cNvPr id="117766" name="图片 117765" descr="DSC00013"/>
          <p:cNvPicPr>
            <a:picLocks noChangeAspect="1"/>
          </p:cNvPicPr>
          <p:nvPr/>
        </p:nvPicPr>
        <p:blipFill>
          <a:blip r:embed="rId5"/>
          <a:stretch>
            <a:fillRect/>
          </a:stretch>
        </p:blipFill>
        <p:spPr>
          <a:xfrm>
            <a:off x="3119438" y="3735388"/>
            <a:ext cx="2881312" cy="2108200"/>
          </a:xfrm>
          <a:prstGeom prst="rect">
            <a:avLst/>
          </a:prstGeom>
          <a:noFill/>
          <a:ln w="9525">
            <a:noFill/>
          </a:ln>
        </p:spPr>
      </p:pic>
      <p:sp>
        <p:nvSpPr>
          <p:cNvPr id="115718" name="文本框 117766"/>
          <p:cNvSpPr txBox="1"/>
          <p:nvPr/>
        </p:nvSpPr>
        <p:spPr>
          <a:xfrm>
            <a:off x="393700" y="1541463"/>
            <a:ext cx="4127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1</a:t>
            </a:r>
            <a:endParaRPr lang="en-US" altLang="x-none" sz="3600">
              <a:solidFill>
                <a:schemeClr val="bg1"/>
              </a:solidFill>
              <a:latin typeface="Arial" panose="020B0604020202020204" pitchFamily="34" charset="0"/>
              <a:ea typeface="黑体" panose="02010609060101010101" pitchFamily="49" charset="-122"/>
            </a:endParaRPr>
          </a:p>
        </p:txBody>
      </p:sp>
      <p:sp>
        <p:nvSpPr>
          <p:cNvPr id="115719" name="文本框 117767"/>
          <p:cNvSpPr txBox="1"/>
          <p:nvPr/>
        </p:nvSpPr>
        <p:spPr>
          <a:xfrm>
            <a:off x="3200400" y="2117725"/>
            <a:ext cx="4127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2</a:t>
            </a:r>
            <a:endParaRPr lang="en-US" altLang="x-none" sz="3600">
              <a:solidFill>
                <a:schemeClr val="bg1"/>
              </a:solidFill>
              <a:latin typeface="Arial" panose="020B0604020202020204" pitchFamily="34" charset="0"/>
              <a:ea typeface="黑体" panose="02010609060101010101" pitchFamily="49" charset="-122"/>
            </a:endParaRPr>
          </a:p>
        </p:txBody>
      </p:sp>
      <p:sp>
        <p:nvSpPr>
          <p:cNvPr id="115720" name="文本框 117768"/>
          <p:cNvSpPr txBox="1"/>
          <p:nvPr/>
        </p:nvSpPr>
        <p:spPr>
          <a:xfrm>
            <a:off x="5937250" y="2549525"/>
            <a:ext cx="4127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3</a:t>
            </a:r>
            <a:endParaRPr lang="en-US" altLang="x-none" sz="3600">
              <a:solidFill>
                <a:schemeClr val="bg1"/>
              </a:solidFill>
              <a:latin typeface="Arial" panose="020B0604020202020204" pitchFamily="34" charset="0"/>
              <a:ea typeface="黑体" panose="02010609060101010101" pitchFamily="49" charset="-122"/>
            </a:endParaRPr>
          </a:p>
        </p:txBody>
      </p:sp>
      <p:sp>
        <p:nvSpPr>
          <p:cNvPr id="115721" name="文本框 117769"/>
          <p:cNvSpPr txBox="1"/>
          <p:nvPr/>
        </p:nvSpPr>
        <p:spPr>
          <a:xfrm>
            <a:off x="6000750" y="3951288"/>
            <a:ext cx="4381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4</a:t>
            </a:r>
            <a:endParaRPr lang="en-US" altLang="x-none" sz="3600">
              <a:solidFill>
                <a:schemeClr val="bg1"/>
              </a:solidFill>
              <a:latin typeface="Arial" panose="020B0604020202020204" pitchFamily="34" charset="0"/>
              <a:ea typeface="黑体" panose="02010609060101010101" pitchFamily="49" charset="-122"/>
            </a:endParaRPr>
          </a:p>
        </p:txBody>
      </p:sp>
      <p:sp>
        <p:nvSpPr>
          <p:cNvPr id="115722" name="文本框 117770"/>
          <p:cNvSpPr txBox="1"/>
          <p:nvPr/>
        </p:nvSpPr>
        <p:spPr>
          <a:xfrm>
            <a:off x="3613150" y="3997325"/>
            <a:ext cx="4381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5</a:t>
            </a:r>
            <a:endParaRPr lang="en-US" altLang="x-none" sz="3600">
              <a:solidFill>
                <a:schemeClr val="bg1"/>
              </a:solidFill>
              <a:latin typeface="Arial" panose="020B0604020202020204" pitchFamily="34" charset="0"/>
              <a:ea typeface="黑体" panose="02010609060101010101" pitchFamily="49" charset="-122"/>
            </a:endParaRPr>
          </a:p>
        </p:txBody>
      </p:sp>
      <p:pic>
        <p:nvPicPr>
          <p:cNvPr id="117772" name="图片 117771" descr="DSC00017"/>
          <p:cNvPicPr>
            <a:picLocks noChangeAspect="1"/>
          </p:cNvPicPr>
          <p:nvPr/>
        </p:nvPicPr>
        <p:blipFill>
          <a:blip r:embed="rId6"/>
          <a:stretch>
            <a:fillRect/>
          </a:stretch>
        </p:blipFill>
        <p:spPr>
          <a:xfrm>
            <a:off x="239713" y="3702050"/>
            <a:ext cx="2879725" cy="2103438"/>
          </a:xfrm>
          <a:prstGeom prst="rect">
            <a:avLst/>
          </a:prstGeom>
          <a:noFill/>
          <a:ln w="9525">
            <a:noFill/>
          </a:ln>
        </p:spPr>
      </p:pic>
      <p:sp>
        <p:nvSpPr>
          <p:cNvPr id="115724" name="文本框 117772"/>
          <p:cNvSpPr txBox="1"/>
          <p:nvPr/>
        </p:nvSpPr>
        <p:spPr>
          <a:xfrm>
            <a:off x="457200" y="4271963"/>
            <a:ext cx="438150" cy="641350"/>
          </a:xfrm>
          <a:prstGeom prst="rect">
            <a:avLst/>
          </a:prstGeom>
          <a:noFill/>
          <a:ln w="9525">
            <a:noFill/>
          </a:ln>
        </p:spPr>
        <p:txBody>
          <a:bodyPr wrap="none" anchor="t">
            <a:spAutoFit/>
          </a:bodyPr>
          <a:p>
            <a:r>
              <a:rPr lang="en-US" altLang="x-none" sz="3600">
                <a:solidFill>
                  <a:schemeClr val="bg1"/>
                </a:solidFill>
                <a:latin typeface="Arial" panose="020B0604020202020204" pitchFamily="34" charset="0"/>
                <a:ea typeface="黑体" panose="02010609060101010101" pitchFamily="49" charset="-122"/>
              </a:rPr>
              <a:t>6</a:t>
            </a:r>
            <a:endParaRPr lang="en-US" altLang="x-none" sz="3600">
              <a:solidFill>
                <a:schemeClr val="bg1"/>
              </a:solidFill>
              <a:latin typeface="Arial" panose="020B0604020202020204" pitchFamily="34" charset="0"/>
              <a:ea typeface="黑体" panose="02010609060101010101" pitchFamily="49" charset="-122"/>
            </a:endParaRPr>
          </a:p>
        </p:txBody>
      </p:sp>
      <p:grpSp>
        <p:nvGrpSpPr>
          <p:cNvPr id="115725" name="组合 117773"/>
          <p:cNvGrpSpPr/>
          <p:nvPr/>
        </p:nvGrpSpPr>
        <p:grpSpPr>
          <a:xfrm>
            <a:off x="0" y="1588"/>
            <a:ext cx="9142413" cy="6856412"/>
            <a:chOff x="0" y="0"/>
            <a:chExt cx="5760" cy="4320"/>
          </a:xfrm>
        </p:grpSpPr>
        <p:sp>
          <p:nvSpPr>
            <p:cNvPr id="115726"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5727"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5728"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5729"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5730" name="Picture 14" descr="Red"/>
            <p:cNvPicPr>
              <a:picLocks noChangeAspect="1"/>
            </p:cNvPicPr>
            <p:nvPr/>
          </p:nvPicPr>
          <p:blipFill>
            <a:blip r:embed="rId7"/>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 fill="hold"/>
                                        <p:tgtEl>
                                          <p:spTgt spid="117762"/>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7763"/>
                                        </p:tgtEl>
                                        <p:attrNameLst>
                                          <p:attrName>style.visibility</p:attrName>
                                        </p:attrNameLst>
                                      </p:cBhvr>
                                      <p:to>
                                        <p:strVal val="visible"/>
                                      </p:to>
                                    </p:set>
                                    <p:anim calcmode="lin" valueType="num">
                                      <p:cBhvr>
                                        <p:cTn id="12" dur="1" fill="hold"/>
                                        <p:tgtEl>
                                          <p:spTgt spid="117763"/>
                                        </p:tgtEl>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7764"/>
                                        </p:tgtEl>
                                        <p:attrNameLst>
                                          <p:attrName>style.visibility</p:attrName>
                                        </p:attrNameLst>
                                      </p:cBhvr>
                                      <p:to>
                                        <p:strVal val="visible"/>
                                      </p:to>
                                    </p:set>
                                    <p:anim calcmode="lin" valueType="num">
                                      <p:cBhvr>
                                        <p:cTn id="17" dur="1" fill="hold"/>
                                        <p:tgtEl>
                                          <p:spTgt spid="117764"/>
                                        </p:tgtEl>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7765"/>
                                        </p:tgtEl>
                                        <p:attrNameLst>
                                          <p:attrName>style.visibility</p:attrName>
                                        </p:attrNameLst>
                                      </p:cBhvr>
                                      <p:to>
                                        <p:strVal val="visible"/>
                                      </p:to>
                                    </p:set>
                                    <p:anim calcmode="lin" valueType="num">
                                      <p:cBhvr>
                                        <p:cTn id="22" dur="1" fill="hold"/>
                                        <p:tgtEl>
                                          <p:spTgt spid="117765"/>
                                        </p:tgtEl>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17766"/>
                                        </p:tgtEl>
                                        <p:attrNameLst>
                                          <p:attrName>style.visibility</p:attrName>
                                        </p:attrNameLst>
                                      </p:cBhvr>
                                      <p:to>
                                        <p:strVal val="visible"/>
                                      </p:to>
                                    </p:set>
                                    <p:anim calcmode="lin" valueType="num">
                                      <p:cBhvr>
                                        <p:cTn id="27" dur="1" fill="hold"/>
                                        <p:tgtEl>
                                          <p:spTgt spid="117766"/>
                                        </p:tgtEl>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17772"/>
                                        </p:tgtEl>
                                        <p:attrNameLst>
                                          <p:attrName>style.visibility</p:attrName>
                                        </p:attrNameLst>
                                      </p:cBhvr>
                                      <p:to>
                                        <p:strVal val="visible"/>
                                      </p:to>
                                    </p:set>
                                    <p:anim calcmode="lin" valueType="num">
                                      <p:cBhvr>
                                        <p:cTn id="32" dur="1" fill="hold"/>
                                        <p:tgtEl>
                                          <p:spTgt spid="11777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矩形 118785"/>
          <p:cNvSpPr>
            <a:spLocks noGrp="1"/>
          </p:cNvSpPr>
          <p:nvPr/>
        </p:nvSpPr>
        <p:spPr>
          <a:xfrm>
            <a:off x="468313" y="333375"/>
            <a:ext cx="8226425"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4800" b="1" strike="noStrike" noProof="1">
                <a:solidFill>
                  <a:srgbClr val="FF0000"/>
                </a:solidFill>
                <a:latin typeface="Arial" panose="020B0604020202020204" pitchFamily="34" charset="0"/>
                <a:ea typeface="黑体" panose="02010609060101010101" pitchFamily="49" charset="-122"/>
                <a:cs typeface="+mn-cs"/>
              </a:rPr>
              <a:t>心肺复苏终止的条件</a:t>
            </a:r>
            <a:endParaRPr lang="zh-CN" altLang="en-US" sz="4800" b="1" strike="noStrike" noProof="1">
              <a:solidFill>
                <a:srgbClr val="FF0000"/>
              </a:solidFill>
              <a:latin typeface="Arial" panose="020B0604020202020204" pitchFamily="34" charset="0"/>
              <a:ea typeface="黑体" panose="02010609060101010101" pitchFamily="49" charset="-122"/>
              <a:cs typeface="+mn-cs"/>
            </a:endParaRPr>
          </a:p>
        </p:txBody>
      </p:sp>
      <p:sp>
        <p:nvSpPr>
          <p:cNvPr id="118787" name="矩形 118786"/>
          <p:cNvSpPr>
            <a:spLocks noGrp="1"/>
          </p:cNvSpPr>
          <p:nvPr/>
        </p:nvSpPr>
        <p:spPr>
          <a:xfrm>
            <a:off x="460375" y="1693863"/>
            <a:ext cx="8683625" cy="4524375"/>
          </a:xfrm>
          <a:prstGeom prst="rect">
            <a:avLst/>
          </a:prstGeom>
          <a:noFill/>
          <a:ln w="9525">
            <a:noFill/>
          </a:ln>
        </p:spPr>
        <p:txBody>
          <a:bodyPr lIns="90000" tIns="46800" rIns="90000" bIns="46800" anchor="t"/>
          <a:p>
            <a:pPr marL="342900" indent="-342900">
              <a:spcBef>
                <a:spcPct val="20000"/>
              </a:spcBef>
              <a:buClr>
                <a:schemeClr val="tx2"/>
              </a:buClr>
              <a:buSzPct val="60000"/>
              <a:buFont typeface="Wingdings" panose="05000000000000000000" pitchFamily="2" charset="2"/>
              <a:buChar char="l"/>
            </a:pPr>
            <a:r>
              <a:rPr lang="zh-CN" altLang="en-US" sz="3200" b="1">
                <a:solidFill>
                  <a:srgbClr val="FFFF00"/>
                </a:solidFill>
                <a:latin typeface="Arial" panose="020B0604020202020204" pitchFamily="34" charset="0"/>
                <a:ea typeface="黑体" panose="02010609060101010101" pitchFamily="49" charset="-122"/>
              </a:rPr>
              <a:t>伤病员已经恢复自主呼吸和心跳</a:t>
            </a:r>
            <a:endParaRPr lang="zh-CN" altLang="en-US" sz="3200" b="1">
              <a:solidFill>
                <a:srgbClr val="FFFF00"/>
              </a:solidFill>
              <a:latin typeface="Arial" panose="020B0604020202020204" pitchFamily="34" charset="0"/>
              <a:ea typeface="黑体" panose="02010609060101010101" pitchFamily="49" charset="-122"/>
            </a:endParaRPr>
          </a:p>
          <a:p>
            <a:pPr marL="342900" indent="-342900">
              <a:spcBef>
                <a:spcPct val="20000"/>
              </a:spcBef>
              <a:buClr>
                <a:schemeClr val="tx2"/>
              </a:buClr>
              <a:buSzPct val="60000"/>
              <a:buFont typeface="Wingdings" panose="05000000000000000000" pitchFamily="2" charset="2"/>
              <a:buChar char="l"/>
            </a:pPr>
            <a:r>
              <a:rPr lang="zh-CN" altLang="en-US" sz="3200" b="1">
                <a:solidFill>
                  <a:srgbClr val="FFFF00"/>
                </a:solidFill>
                <a:latin typeface="Arial" panose="020B0604020202020204" pitchFamily="34" charset="0"/>
                <a:ea typeface="黑体" panose="02010609060101010101" pitchFamily="49" charset="-122"/>
              </a:rPr>
              <a:t>有专业医务人员接替抢救</a:t>
            </a:r>
            <a:endParaRPr lang="zh-CN" altLang="en-US" sz="3200" b="1">
              <a:solidFill>
                <a:srgbClr val="FFFF00"/>
              </a:solidFill>
              <a:latin typeface="Arial" panose="020B0604020202020204" pitchFamily="34" charset="0"/>
              <a:ea typeface="黑体" panose="02010609060101010101" pitchFamily="49" charset="-122"/>
            </a:endParaRPr>
          </a:p>
          <a:p>
            <a:pPr marL="342900" indent="-342900">
              <a:spcBef>
                <a:spcPct val="20000"/>
              </a:spcBef>
              <a:buClr>
                <a:schemeClr val="tx2"/>
              </a:buClr>
              <a:buSzPct val="65000"/>
              <a:buFont typeface="Wingdings" panose="05000000000000000000" pitchFamily="2" charset="2"/>
              <a:buChar char="l"/>
            </a:pPr>
            <a:r>
              <a:rPr lang="zh-CN" altLang="en-US" sz="3200" b="1">
                <a:solidFill>
                  <a:srgbClr val="FFFF00"/>
                </a:solidFill>
                <a:latin typeface="Arial" panose="020B0604020202020204" pitchFamily="34" charset="0"/>
                <a:ea typeface="黑体" panose="02010609060101010101" pitchFamily="49" charset="-122"/>
              </a:rPr>
              <a:t>医务人员确定被救者已经死亡</a:t>
            </a:r>
            <a:endParaRPr lang="zh-CN" altLang="en-US" sz="3200" b="1">
              <a:solidFill>
                <a:srgbClr val="FFFF00"/>
              </a:solidFill>
              <a:latin typeface="Arial" panose="020B0604020202020204" pitchFamily="34" charset="0"/>
              <a:ea typeface="黑体" panose="02010609060101010101" pitchFamily="49" charset="-122"/>
            </a:endParaRPr>
          </a:p>
          <a:p>
            <a:pPr marL="342900" indent="-342900">
              <a:spcBef>
                <a:spcPct val="20000"/>
              </a:spcBef>
              <a:buClr>
                <a:schemeClr val="tx2"/>
              </a:buClr>
              <a:buSzPct val="60000"/>
              <a:buFont typeface="Wingdings" panose="05000000000000000000" pitchFamily="2" charset="2"/>
              <a:buChar char="l"/>
            </a:pPr>
            <a:r>
              <a:rPr lang="zh-CN" altLang="en-US" sz="3200" b="1">
                <a:solidFill>
                  <a:srgbClr val="FFFF00"/>
                </a:solidFill>
                <a:latin typeface="Arial" panose="020B0604020202020204" pitchFamily="34" charset="0"/>
                <a:ea typeface="黑体" panose="02010609060101010101" pitchFamily="49" charset="-122"/>
              </a:rPr>
              <a:t>救护人精疲力尽不能继续进行心肺复苏</a:t>
            </a:r>
            <a:endParaRPr lang="zh-CN" altLang="en-US" sz="3200" b="1">
              <a:solidFill>
                <a:srgbClr val="FFFF00"/>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endParaRPr lang="zh-CN" altLang="en-US" sz="3200">
              <a:solidFill>
                <a:srgbClr val="FFFF00"/>
              </a:solidFill>
              <a:latin typeface="Arial" panose="020B0604020202020204" pitchFamily="34" charset="0"/>
              <a:ea typeface="宋体" panose="02010600030101010101" pitchFamily="2" charset="-122"/>
            </a:endParaRPr>
          </a:p>
          <a:p>
            <a:pPr marL="342900" indent="-342900">
              <a:spcBef>
                <a:spcPct val="20000"/>
              </a:spcBef>
              <a:buClr>
                <a:schemeClr val="tx2"/>
              </a:buClr>
              <a:buChar char="•"/>
            </a:pPr>
            <a:endParaRPr lang="zh-CN" altLang="en-US" sz="3200">
              <a:solidFill>
                <a:srgbClr val="FFFF00"/>
              </a:solidFill>
              <a:latin typeface="Arial" panose="020B0604020202020204" pitchFamily="34" charset="0"/>
              <a:ea typeface="宋体" panose="02010600030101010101" pitchFamily="2" charset="-122"/>
            </a:endParaRPr>
          </a:p>
        </p:txBody>
      </p:sp>
      <p:pic>
        <p:nvPicPr>
          <p:cNvPr id="118788" name="图片 118787" descr="MCj01985680000[1]"/>
          <p:cNvPicPr>
            <a:picLocks noChangeAspect="1"/>
          </p:cNvPicPr>
          <p:nvPr/>
        </p:nvPicPr>
        <p:blipFill>
          <a:blip r:embed="rId1"/>
          <a:stretch>
            <a:fillRect/>
          </a:stretch>
        </p:blipFill>
        <p:spPr>
          <a:xfrm>
            <a:off x="2762250" y="3956050"/>
            <a:ext cx="3529013" cy="2736850"/>
          </a:xfrm>
          <a:prstGeom prst="rect">
            <a:avLst/>
          </a:prstGeom>
          <a:noFill/>
          <a:ln w="9525">
            <a:noFill/>
          </a:ln>
        </p:spPr>
      </p:pic>
      <p:grpSp>
        <p:nvGrpSpPr>
          <p:cNvPr id="116740" name="组合 118788"/>
          <p:cNvGrpSpPr/>
          <p:nvPr/>
        </p:nvGrpSpPr>
        <p:grpSpPr>
          <a:xfrm>
            <a:off x="0" y="1588"/>
            <a:ext cx="9142413" cy="6856412"/>
            <a:chOff x="0" y="0"/>
            <a:chExt cx="5760" cy="4320"/>
          </a:xfrm>
        </p:grpSpPr>
        <p:sp>
          <p:nvSpPr>
            <p:cNvPr id="116741"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6742"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6743"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6744"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6745"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8786"/>
                                        </p:tgtEl>
                                        <p:attrNameLst>
                                          <p:attrName>style.visibility</p:attrName>
                                        </p:attrNameLst>
                                      </p:cBhvr>
                                      <p:to>
                                        <p:strVal val="visible"/>
                                      </p:to>
                                    </p:set>
                                    <p:anim calcmode="lin" valueType="num">
                                      <p:cBhvr>
                                        <p:cTn id="7" dur="500" decel="50000" fill="hold">
                                          <p:stCondLst>
                                            <p:cond delay="0"/>
                                          </p:stCondLst>
                                        </p:cTn>
                                        <p:tgtEl>
                                          <p:spTgt spid="118786"/>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1878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8786"/>
                                        </p:tgtEl>
                                        <p:attrNameLst>
                                          <p:attrName>ppt_w</p:attrName>
                                        </p:attrNameLst>
                                      </p:cBhvr>
                                      <p:tavLst>
                                        <p:tav tm="0">
                                          <p:val>
                                            <p:strVal val="#ppt_w*.05"/>
                                          </p:val>
                                        </p:tav>
                                        <p:tav tm="100000">
                                          <p:val>
                                            <p:strVal val="#ppt_w"/>
                                          </p:val>
                                        </p:tav>
                                      </p:tavLst>
                                    </p:anim>
                                    <p:anim calcmode="lin" valueType="num">
                                      <p:cBhvr>
                                        <p:cTn id="10" dur="1000" fill="hold"/>
                                        <p:tgtEl>
                                          <p:spTgt spid="11878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878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878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878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878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18787"/>
                                        </p:tgtEl>
                                        <p:attrNameLst>
                                          <p:attrName>style.visibility</p:attrName>
                                        </p:attrNameLst>
                                      </p:cBhvr>
                                      <p:to>
                                        <p:strVal val="visible"/>
                                      </p:to>
                                    </p:set>
                                    <p:animEffect transition="in" filter="diamond(in)">
                                      <p:cBhvr>
                                        <p:cTn id="19" dur="2000"/>
                                        <p:tgtEl>
                                          <p:spTgt spid="118787"/>
                                        </p:tgtEl>
                                      </p:cBhvr>
                                    </p:animEffect>
                                  </p:childTnLst>
                                </p:cTn>
                              </p:par>
                            </p:childTnLst>
                          </p:cTn>
                        </p:par>
                      </p:childTnLst>
                    </p:cTn>
                  </p:par>
                  <p:par>
                    <p:cTn id="20" fill="hold">
                      <p:stCondLst>
                        <p:cond delay="indefinite"/>
                      </p:stCondLst>
                      <p:childTnLst>
                        <p:par>
                          <p:cTn id="21" fill="hold">
                            <p:stCondLst>
                              <p:cond delay="0"/>
                            </p:stCondLst>
                            <p:childTnLst>
                              <p:par>
                                <p:cTn id="22" presetID="24" presetClass="entr" presetSubtype="0" fill="hold" nodeType="clickEffect">
                                  <p:stCondLst>
                                    <p:cond delay="0"/>
                                  </p:stCondLst>
                                  <p:childTnLst>
                                    <p:set>
                                      <p:cBhvr>
                                        <p:cTn id="23" dur="1" fill="hold">
                                          <p:stCondLst>
                                            <p:cond delay="0"/>
                                          </p:stCondLst>
                                        </p:cTn>
                                        <p:tgtEl>
                                          <p:spTgt spid="118788"/>
                                        </p:tgtEl>
                                        <p:attrNameLst>
                                          <p:attrName>style.visibility</p:attrName>
                                        </p:attrNameLst>
                                      </p:cBhvr>
                                      <p:to>
                                        <p:strVal val="visible"/>
                                      </p:to>
                                    </p:set>
                                    <p:anim calcmode="lin" valueType="num">
                                      <p:cBhvr>
                                        <p:cTn id="24" dur="1" fill="hold"/>
                                        <p:tgtEl>
                                          <p:spTgt spid="118788"/>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p:bldP spid="11878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矩形 119809"/>
          <p:cNvSpPr>
            <a:spLocks noGrp="1"/>
          </p:cNvSpPr>
          <p:nvPr/>
        </p:nvSpPr>
        <p:spPr>
          <a:xfrm>
            <a:off x="606425" y="358775"/>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注意事项</a:t>
            </a:r>
            <a:endParaRPr lang="zh-CN" altLang="en-US" sz="3600" b="1" strike="noStrike" noProof="1" dirty="0">
              <a:solidFill>
                <a:srgbClr val="FF0000"/>
              </a:solidFill>
              <a:latin typeface="+mj-lt"/>
              <a:ea typeface="黑体" panose="02010609060101010101" pitchFamily="49" charset="-122"/>
              <a:cs typeface="+mj-cs"/>
            </a:endParaRPr>
          </a:p>
        </p:txBody>
      </p:sp>
      <p:sp>
        <p:nvSpPr>
          <p:cNvPr id="119811" name="矩形 119810"/>
          <p:cNvSpPr>
            <a:spLocks noGrp="1"/>
          </p:cNvSpPr>
          <p:nvPr/>
        </p:nvSpPr>
        <p:spPr>
          <a:xfrm>
            <a:off x="606425" y="1989138"/>
            <a:ext cx="8228013" cy="4524375"/>
          </a:xfrm>
          <a:prstGeom prst="rect">
            <a:avLst/>
          </a:prstGeom>
          <a:noFill/>
          <a:ln w="9525">
            <a:noFill/>
          </a:ln>
        </p:spPr>
        <p:txBody>
          <a:bodyPr lIns="90000" tIns="46800" rIns="90000" bIns="46800" anchor="t"/>
          <a:p>
            <a:pPr marL="342900" indent="-342900">
              <a:spcBef>
                <a:spcPct val="20000"/>
              </a:spcBef>
              <a:buClr>
                <a:schemeClr val="tx2"/>
              </a:buClr>
              <a:buChar char="•"/>
            </a:pPr>
            <a:r>
              <a:rPr lang="zh-CN" altLang="en-US" sz="3600">
                <a:solidFill>
                  <a:srgbClr val="FF33CC"/>
                </a:solidFill>
                <a:latin typeface="Arial" panose="020B0604020202020204" pitchFamily="34" charset="0"/>
                <a:ea typeface="黑体" panose="02010609060101010101" pitchFamily="49" charset="-122"/>
              </a:rPr>
              <a:t>操作不标准会导致</a:t>
            </a:r>
            <a:endParaRPr lang="zh-CN" altLang="en-US" sz="3600">
              <a:solidFill>
                <a:srgbClr val="FF33CC"/>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r>
              <a:rPr lang="zh-CN" altLang="en-US" sz="3600" b="1">
                <a:solidFill>
                  <a:srgbClr val="FF33CC"/>
                </a:solidFill>
                <a:latin typeface="Arial" panose="020B0604020202020204" pitchFamily="34" charset="0"/>
                <a:ea typeface="黑体" panose="02010609060101010101" pitchFamily="49" charset="-122"/>
              </a:rPr>
              <a:t>肋骨骨折、气胸、</a:t>
            </a:r>
            <a:endParaRPr lang="zh-CN" altLang="en-US" sz="3600" b="1">
              <a:solidFill>
                <a:srgbClr val="FF33CC"/>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r>
              <a:rPr lang="zh-CN" altLang="en-US" sz="3600" b="1">
                <a:solidFill>
                  <a:srgbClr val="FF33CC"/>
                </a:solidFill>
                <a:latin typeface="Arial" panose="020B0604020202020204" pitchFamily="34" charset="0"/>
                <a:ea typeface="黑体" panose="02010609060101010101" pitchFamily="49" charset="-122"/>
              </a:rPr>
              <a:t>血气胸、肺挫伤、</a:t>
            </a:r>
            <a:endParaRPr lang="zh-CN" altLang="en-US" sz="3600" b="1">
              <a:solidFill>
                <a:srgbClr val="FF33CC"/>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r>
              <a:rPr lang="zh-CN" altLang="en-US" sz="3600" b="1">
                <a:solidFill>
                  <a:srgbClr val="FF33CC"/>
                </a:solidFill>
                <a:latin typeface="Arial" panose="020B0604020202020204" pitchFamily="34" charset="0"/>
                <a:ea typeface="黑体" panose="02010609060101010101" pitchFamily="49" charset="-122"/>
              </a:rPr>
              <a:t>肝脾撕裂伤</a:t>
            </a:r>
            <a:r>
              <a:rPr lang="zh-CN" altLang="en-US" sz="3600">
                <a:solidFill>
                  <a:srgbClr val="FF33CC"/>
                </a:solidFill>
                <a:latin typeface="Arial" panose="020B0604020202020204" pitchFamily="34" charset="0"/>
                <a:ea typeface="黑体" panose="02010609060101010101" pitchFamily="49" charset="-122"/>
              </a:rPr>
              <a:t>等</a:t>
            </a:r>
            <a:endParaRPr lang="zh-CN" altLang="en-US" sz="3600">
              <a:solidFill>
                <a:srgbClr val="FF33CC"/>
              </a:solidFill>
              <a:latin typeface="Arial" panose="020B0604020202020204" pitchFamily="34" charset="0"/>
              <a:ea typeface="黑体" panose="02010609060101010101" pitchFamily="49" charset="-122"/>
            </a:endParaRPr>
          </a:p>
          <a:p>
            <a:pPr marL="342900" indent="-342900">
              <a:spcBef>
                <a:spcPct val="20000"/>
              </a:spcBef>
              <a:buClr>
                <a:schemeClr val="tx2"/>
              </a:buClr>
              <a:buChar char="•"/>
            </a:pPr>
            <a:r>
              <a:rPr lang="zh-CN" altLang="en-US" sz="3600">
                <a:solidFill>
                  <a:srgbClr val="FF33CC"/>
                </a:solidFill>
                <a:latin typeface="Arial" panose="020B0604020202020204" pitchFamily="34" charset="0"/>
                <a:ea typeface="黑体" panose="02010609060101010101" pitchFamily="49" charset="-122"/>
              </a:rPr>
              <a:t>并发症的发生</a:t>
            </a:r>
            <a:endParaRPr lang="zh-CN" altLang="en-US" sz="3600">
              <a:solidFill>
                <a:srgbClr val="FF33CC"/>
              </a:solidFill>
              <a:latin typeface="Arial" panose="020B0604020202020204" pitchFamily="34" charset="0"/>
              <a:ea typeface="黑体" panose="02010609060101010101" pitchFamily="49" charset="-122"/>
            </a:endParaRPr>
          </a:p>
        </p:txBody>
      </p:sp>
      <p:pic>
        <p:nvPicPr>
          <p:cNvPr id="119812" name="图片 119811" descr="ohumano028a4"/>
          <p:cNvPicPr>
            <a:picLocks noChangeAspect="1"/>
          </p:cNvPicPr>
          <p:nvPr/>
        </p:nvPicPr>
        <p:blipFill>
          <a:blip r:embed="rId1"/>
          <a:stretch>
            <a:fillRect/>
          </a:stretch>
        </p:blipFill>
        <p:spPr>
          <a:xfrm>
            <a:off x="4824413" y="1792288"/>
            <a:ext cx="4319587" cy="4105275"/>
          </a:xfrm>
          <a:prstGeom prst="rect">
            <a:avLst/>
          </a:prstGeom>
          <a:noFill/>
          <a:ln w="9525">
            <a:noFill/>
          </a:ln>
        </p:spPr>
      </p:pic>
      <p:grpSp>
        <p:nvGrpSpPr>
          <p:cNvPr id="117764" name="组合 119812"/>
          <p:cNvGrpSpPr/>
          <p:nvPr/>
        </p:nvGrpSpPr>
        <p:grpSpPr>
          <a:xfrm>
            <a:off x="0" y="1588"/>
            <a:ext cx="9142413" cy="6856412"/>
            <a:chOff x="0" y="0"/>
            <a:chExt cx="5760" cy="4320"/>
          </a:xfrm>
        </p:grpSpPr>
        <p:sp>
          <p:nvSpPr>
            <p:cNvPr id="117765"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7766"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7767"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7768"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7769" name="Picture 14" descr="Red"/>
            <p:cNvPicPr>
              <a:picLocks noChangeAspect="1"/>
            </p:cNvPicPr>
            <p:nvPr/>
          </p:nvPicPr>
          <p:blipFill>
            <a:blip r:embed="rId2"/>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119810"/>
                                        </p:tgtEl>
                                        <p:attrNameLst>
                                          <p:attrName>style.visibility</p:attrName>
                                        </p:attrNameLst>
                                      </p:cBhvr>
                                      <p:to>
                                        <p:strVal val="visible"/>
                                      </p:to>
                                    </p:set>
                                    <p:set>
                                      <p:cBhvr>
                                        <p:cTn id="7" dur="455" fill="hold">
                                          <p:stCondLst>
                                            <p:cond delay="0"/>
                                          </p:stCondLst>
                                        </p:cTn>
                                        <p:tgtEl>
                                          <p:spTgt spid="119810"/>
                                        </p:tgtEl>
                                        <p:attrNameLst>
                                          <p:attrName>style.rotation</p:attrName>
                                        </p:attrNameLst>
                                      </p:cBhvr>
                                      <p:to>
                                        <p:strVal val="-45.0"/>
                                      </p:to>
                                    </p:set>
                                    <p:anim calcmode="lin" valueType="num">
                                      <p:cBhvr>
                                        <p:cTn id="8" dur="455" fill="hold">
                                          <p:stCondLst>
                                            <p:cond delay="455"/>
                                          </p:stCondLst>
                                        </p:cTn>
                                        <p:tgtEl>
                                          <p:spTgt spid="119810"/>
                                        </p:tgtEl>
                                        <p:attrNameLst>
                                          <p:attrName>style.rotation</p:attrName>
                                        </p:attrNameLst>
                                      </p:cBhvr>
                                      <p:tavLst>
                                        <p:tav tm="0">
                                          <p:val>
                                            <p:fltVal val="-45.000000"/>
                                          </p:val>
                                        </p:tav>
                                        <p:tav tm="69900">
                                          <p:val>
                                            <p:fltVal val="45.000000"/>
                                          </p:val>
                                        </p:tav>
                                        <p:tav tm="100000">
                                          <p:val>
                                            <p:fltVal val="0.000000"/>
                                          </p:val>
                                        </p:tav>
                                      </p:tavLst>
                                    </p:anim>
                                    <p:anim calcmode="lin" valueType="num">
                                      <p:cBhvr>
                                        <p:cTn id="9" dur="455" fill="hold">
                                          <p:stCondLst>
                                            <p:cond delay="0"/>
                                          </p:stCondLst>
                                        </p:cTn>
                                        <p:tgtEl>
                                          <p:spTgt spid="119810"/>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19810"/>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19810"/>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119811"/>
                                        </p:tgtEl>
                                        <p:attrNameLst>
                                          <p:attrName>style.visibility</p:attrName>
                                        </p:attrNameLst>
                                      </p:cBhvr>
                                      <p:to>
                                        <p:strVal val="visible"/>
                                      </p:to>
                                    </p:set>
                                    <p:animEffect transition="in" filter="diamond(in)">
                                      <p:cBhvr>
                                        <p:cTn id="16" dur="2000"/>
                                        <p:tgtEl>
                                          <p:spTgt spid="119811"/>
                                        </p:tgtEl>
                                      </p:cBhvr>
                                    </p:animEffect>
                                  </p:childTnLst>
                                </p:cTn>
                              </p:par>
                            </p:childTnLst>
                          </p:cTn>
                        </p:par>
                      </p:childTnLst>
                    </p:cTn>
                  </p:par>
                  <p:par>
                    <p:cTn id="17" fill="hold">
                      <p:stCondLst>
                        <p:cond delay="indefinite"/>
                      </p:stCondLst>
                      <p:childTnLst>
                        <p:par>
                          <p:cTn id="18" fill="hold">
                            <p:stCondLst>
                              <p:cond delay="0"/>
                            </p:stCondLst>
                            <p:childTnLst>
                              <p:par>
                                <p:cTn id="19" presetID="24" presetClass="entr" presetSubtype="0" fill="hold" nodeType="clickEffect">
                                  <p:stCondLst>
                                    <p:cond delay="0"/>
                                  </p:stCondLst>
                                  <p:childTnLst>
                                    <p:set>
                                      <p:cBhvr>
                                        <p:cTn id="20" dur="1" fill="hold">
                                          <p:stCondLst>
                                            <p:cond delay="0"/>
                                          </p:stCondLst>
                                        </p:cTn>
                                        <p:tgtEl>
                                          <p:spTgt spid="119812"/>
                                        </p:tgtEl>
                                        <p:attrNameLst>
                                          <p:attrName>style.visibility</p:attrName>
                                        </p:attrNameLst>
                                      </p:cBhvr>
                                      <p:to>
                                        <p:strVal val="visible"/>
                                      </p:to>
                                    </p:set>
                                    <p:anim calcmode="lin" valueType="num">
                                      <p:cBhvr>
                                        <p:cTn id="21" dur="1" fill="hold"/>
                                        <p:tgtEl>
                                          <p:spTgt spid="11981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p:bldP spid="1198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4273" name="组合 56321"/>
          <p:cNvGrpSpPr/>
          <p:nvPr/>
        </p:nvGrpSpPr>
        <p:grpSpPr>
          <a:xfrm>
            <a:off x="0" y="1588"/>
            <a:ext cx="9142413" cy="6856412"/>
            <a:chOff x="0" y="0"/>
            <a:chExt cx="5760" cy="4320"/>
          </a:xfrm>
        </p:grpSpPr>
        <p:sp>
          <p:nvSpPr>
            <p:cNvPr id="54274"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54275"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54276"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54277"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54278"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pic>
        <p:nvPicPr>
          <p:cNvPr id="54279" name="文本占位符 56327" descr="格-乔伊纳以10秒54的汉城女100米金牌"/>
          <p:cNvPicPr>
            <a:picLocks noGrp="1" noChangeAspect="1"/>
          </p:cNvPicPr>
          <p:nvPr>
            <p:ph idx="1"/>
          </p:nvPr>
        </p:nvPicPr>
        <p:blipFill>
          <a:blip r:embed="rId2"/>
          <a:stretch>
            <a:fillRect/>
          </a:stretch>
        </p:blipFill>
        <p:spPr>
          <a:xfrm>
            <a:off x="646113" y="908050"/>
            <a:ext cx="6227762" cy="6381750"/>
          </a:xfrm>
        </p:spPr>
      </p:pic>
      <p:sp>
        <p:nvSpPr>
          <p:cNvPr id="56329" name="矩形 56328"/>
          <p:cNvSpPr/>
          <p:nvPr/>
        </p:nvSpPr>
        <p:spPr>
          <a:xfrm>
            <a:off x="6873875" y="2060575"/>
            <a:ext cx="2665413" cy="4062413"/>
          </a:xfrm>
          <a:prstGeom prst="rect">
            <a:avLst/>
          </a:prstGeom>
          <a:noFill/>
          <a:ln w="9525">
            <a:noFill/>
          </a:ln>
        </p:spPr>
        <p:txBody>
          <a:bodyPr>
            <a:spAutoFit/>
          </a:bodyPr>
          <a:p>
            <a:pPr fontAlgn="base">
              <a:lnSpc>
                <a:spcPct val="90000"/>
              </a:lnSpc>
              <a:spcBef>
                <a:spcPct val="30000"/>
              </a:spcBef>
              <a:buClr>
                <a:schemeClr val="tx2"/>
              </a:buClr>
              <a:buSzPct val="75000"/>
              <a:buFont typeface="宋体" panose="02010600030101010101" pitchFamily="2" charset="-122"/>
              <a:buChar char="♘"/>
            </a:pP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1998</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年</a:t>
            </a: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9</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月</a:t>
            </a: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21</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日，美国“超级女飞人”、</a:t>
            </a: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1988</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年汉城奥运会三枚金牌获得者</a:t>
            </a:r>
            <a:endParaRPr lang="zh-CN" altLang="en-US" sz="2800" b="1" strike="noStrike" noProof="1" dirty="0">
              <a:effectLst>
                <a:outerShdw blurRad="38100" dist="38100" dir="2700000">
                  <a:srgbClr val="C0C0C0"/>
                </a:outerShdw>
              </a:effectLst>
              <a:latin typeface="Arial" panose="020B0604020202020204" pitchFamily="34" charset="0"/>
            </a:endParaRPr>
          </a:p>
          <a:p>
            <a:pPr fontAlgn="base">
              <a:lnSpc>
                <a:spcPct val="90000"/>
              </a:lnSpc>
              <a:spcBef>
                <a:spcPct val="30000"/>
              </a:spcBef>
              <a:buClr>
                <a:schemeClr val="tx2"/>
              </a:buClr>
              <a:buSzPct val="75000"/>
              <a:buFont typeface="宋体" panose="02010600030101010101" pitchFamily="2" charset="-122"/>
              <a:buChar char="♘"/>
            </a:pP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格里菲斯</a:t>
            </a: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乔依娜因心脏病发作在家中猝死，年仅</a:t>
            </a:r>
            <a:r>
              <a:rPr lang="en-US" altLang="x-none" sz="2800" b="1" strike="noStrike" noProof="1">
                <a:effectLst>
                  <a:outerShdw blurRad="38100" dist="38100" dir="2700000">
                    <a:srgbClr val="C0C0C0"/>
                  </a:outerShdw>
                </a:effectLst>
                <a:latin typeface="Arial" panose="020B0604020202020204" pitchFamily="34" charset="0"/>
                <a:ea typeface="宋体" panose="02010600030101010101" pitchFamily="2" charset="-122"/>
                <a:cs typeface="+mn-cs"/>
              </a:rPr>
              <a:t>38</a:t>
            </a:r>
            <a:r>
              <a:rPr lang="zh-CN" altLang="en-US" sz="2800" b="1" strike="noStrike" noProof="1" dirty="0">
                <a:effectLst>
                  <a:outerShdw blurRad="38100" dist="38100" dir="2700000">
                    <a:srgbClr val="C0C0C0"/>
                  </a:outerShdw>
                </a:effectLst>
                <a:latin typeface="Arial" panose="020B0604020202020204" pitchFamily="34" charset="0"/>
                <a:ea typeface="宋体" panose="02010600030101010101" pitchFamily="2" charset="-122"/>
                <a:cs typeface="+mn-cs"/>
              </a:rPr>
              <a:t>岁</a:t>
            </a:r>
            <a:r>
              <a:rPr lang="zh-CN" altLang="en-US" sz="2800" strike="noStrike" noProof="1" dirty="0">
                <a:latin typeface="Arial" panose="020B0604020202020204" pitchFamily="34" charset="0"/>
                <a:ea typeface="宋体" panose="02010600030101010101" pitchFamily="2" charset="-122"/>
                <a:cs typeface="+mn-cs"/>
              </a:rPr>
              <a:t> </a:t>
            </a:r>
            <a:endParaRPr lang="zh-CN" altLang="en-US" sz="2800" strike="noStrike" noProof="1" dirty="0">
              <a:latin typeface="Arial" panose="020B0604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灯片编号占位符 5"/>
          <p:cNvSpPr txBox="1">
            <a:spLocks noGrp="1"/>
          </p:cNvSpPr>
          <p:nvPr>
            <p:ph type="sldNum" sz="quarter" idx="12"/>
          </p:nvPr>
        </p:nvSpPr>
        <p:spPr>
          <a:noFill/>
        </p:spPr>
        <p:txBody>
          <a:bodyPr vert="horz" lIns="91440" tIns="45720" rIns="91440" bIns="45720"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
        <p:nvSpPr>
          <p:cNvPr id="226306" name="Rectangle 2"/>
          <p:cNvSpPr>
            <a:spLocks noGrp="1"/>
          </p:cNvSpPr>
          <p:nvPr>
            <p:ph idx="1"/>
          </p:nvPr>
        </p:nvSpPr>
        <p:spPr>
          <a:xfrm>
            <a:off x="468313" y="1760538"/>
            <a:ext cx="8135937" cy="2376487"/>
          </a:xfrm>
        </p:spPr>
        <p:txBody>
          <a:bodyPr vert="horz" wrap="square" lIns="91440" tIns="45720" rIns="91440" bIns="45720" anchor="t"/>
          <a:p>
            <a:pPr eaLnBrk="1" hangingPunct="1"/>
            <a:r>
              <a:rPr lang="en-US" altLang="zh-CN" sz="2800">
                <a:solidFill>
                  <a:srgbClr val="FFC000"/>
                </a:solidFill>
                <a:latin typeface="方正大黑_GBK" pitchFamily="65" charset="-122"/>
                <a:ea typeface="方正大黑_GBK" pitchFamily="65" charset="-122"/>
              </a:rPr>
              <a:t>CPR</a:t>
            </a:r>
            <a:r>
              <a:rPr lang="zh-CN" altLang="en-US" sz="2800" dirty="0">
                <a:solidFill>
                  <a:srgbClr val="FFC000"/>
                </a:solidFill>
                <a:latin typeface="方正大黑_GBK" pitchFamily="65" charset="-122"/>
                <a:ea typeface="方正大黑_GBK" pitchFamily="65" charset="-122"/>
              </a:rPr>
              <a:t>是一种挽救生命的干预措施，是心脏停搏病人复苏的基石。 </a:t>
            </a:r>
            <a:endParaRPr lang="zh-CN" altLang="en-US" sz="2800" dirty="0">
              <a:solidFill>
                <a:srgbClr val="FFC000"/>
              </a:solidFill>
              <a:latin typeface="方正大黑_GBK" pitchFamily="65" charset="-122"/>
              <a:ea typeface="方正大黑_GBK" pitchFamily="65" charset="-122"/>
            </a:endParaRPr>
          </a:p>
          <a:p>
            <a:pPr eaLnBrk="1" hangingPunct="1"/>
            <a:r>
              <a:rPr lang="en-US" altLang="zh-CN" sz="2800">
                <a:solidFill>
                  <a:srgbClr val="FFC000"/>
                </a:solidFill>
                <a:latin typeface="方正大黑_GBK" pitchFamily="65" charset="-122"/>
                <a:ea typeface="方正大黑_GBK" pitchFamily="65" charset="-122"/>
              </a:rPr>
              <a:t>CPR</a:t>
            </a:r>
            <a:r>
              <a:rPr lang="zh-CN" altLang="en-US" sz="2800" dirty="0">
                <a:solidFill>
                  <a:srgbClr val="FFC000"/>
                </a:solidFill>
                <a:latin typeface="方正大黑_GBK" pitchFamily="65" charset="-122"/>
                <a:ea typeface="方正大黑_GBK" pitchFamily="65" charset="-122"/>
              </a:rPr>
              <a:t>本质上是低效的，即使严格按照指南操作，它仅能给心脏提供正常血流的</a:t>
            </a:r>
            <a:r>
              <a:rPr lang="en-US" altLang="zh-CN" sz="2800">
                <a:solidFill>
                  <a:srgbClr val="FFC000"/>
                </a:solidFill>
                <a:latin typeface="方正大黑_GBK" pitchFamily="65" charset="-122"/>
                <a:ea typeface="方正大黑_GBK" pitchFamily="65" charset="-122"/>
              </a:rPr>
              <a:t>10</a:t>
            </a:r>
            <a:r>
              <a:rPr lang="zh-CN" altLang="en-US" sz="2800" dirty="0">
                <a:solidFill>
                  <a:srgbClr val="FFC000"/>
                </a:solidFill>
                <a:latin typeface="方正大黑_GBK" pitchFamily="65" charset="-122"/>
                <a:ea typeface="方正大黑_GBK" pitchFamily="65" charset="-122"/>
              </a:rPr>
              <a:t>％</a:t>
            </a:r>
            <a:r>
              <a:rPr lang="en-US" altLang="zh-CN" sz="2800">
                <a:solidFill>
                  <a:srgbClr val="FFC000"/>
                </a:solidFill>
                <a:latin typeface="方正大黑_GBK" pitchFamily="65" charset="-122"/>
                <a:ea typeface="方正大黑_GBK" pitchFamily="65" charset="-122"/>
              </a:rPr>
              <a:t>~30</a:t>
            </a:r>
            <a:r>
              <a:rPr lang="zh-CN" altLang="en-US" sz="2800" dirty="0">
                <a:solidFill>
                  <a:srgbClr val="FFC000"/>
                </a:solidFill>
                <a:latin typeface="方正大黑_GBK" pitchFamily="65" charset="-122"/>
                <a:ea typeface="方正大黑_GBK" pitchFamily="65" charset="-122"/>
              </a:rPr>
              <a:t>％，给脑提供正常血流量的</a:t>
            </a:r>
            <a:r>
              <a:rPr lang="en-US" altLang="zh-CN" sz="2800">
                <a:solidFill>
                  <a:srgbClr val="FFC000"/>
                </a:solidFill>
                <a:latin typeface="方正大黑_GBK" pitchFamily="65" charset="-122"/>
                <a:ea typeface="方正大黑_GBK" pitchFamily="65" charset="-122"/>
              </a:rPr>
              <a:t>30</a:t>
            </a:r>
            <a:r>
              <a:rPr lang="zh-CN" altLang="en-US" sz="2800" dirty="0">
                <a:solidFill>
                  <a:srgbClr val="FFC000"/>
                </a:solidFill>
                <a:latin typeface="方正大黑_GBK" pitchFamily="65" charset="-122"/>
                <a:ea typeface="方正大黑_GBK" pitchFamily="65" charset="-122"/>
              </a:rPr>
              <a:t>％</a:t>
            </a:r>
            <a:r>
              <a:rPr lang="en-US" altLang="zh-CN" sz="2800">
                <a:solidFill>
                  <a:srgbClr val="FFC000"/>
                </a:solidFill>
                <a:latin typeface="方正大黑_GBK" pitchFamily="65" charset="-122"/>
                <a:ea typeface="方正大黑_GBK" pitchFamily="65" charset="-122"/>
              </a:rPr>
              <a:t>~40</a:t>
            </a:r>
            <a:r>
              <a:rPr lang="zh-CN" altLang="en-US" sz="2800" dirty="0">
                <a:solidFill>
                  <a:srgbClr val="FFC000"/>
                </a:solidFill>
                <a:latin typeface="方正大黑_GBK" pitchFamily="65" charset="-122"/>
                <a:ea typeface="方正大黑_GBK" pitchFamily="65" charset="-122"/>
              </a:rPr>
              <a:t>％。</a:t>
            </a:r>
            <a:endParaRPr lang="zh-CN" altLang="en-US" sz="2800" dirty="0">
              <a:solidFill>
                <a:srgbClr val="FFC000"/>
              </a:solidFill>
              <a:latin typeface="方正大黑_GBK" pitchFamily="65" charset="-122"/>
              <a:ea typeface="方正大黑_GBK" pitchFamily="65" charset="-122"/>
            </a:endParaRPr>
          </a:p>
        </p:txBody>
      </p:sp>
      <p:pic>
        <p:nvPicPr>
          <p:cNvPr id="37892" name="Picture 3" descr="按压3"/>
          <p:cNvPicPr>
            <a:picLocks noChangeAspect="1"/>
          </p:cNvPicPr>
          <p:nvPr/>
        </p:nvPicPr>
        <p:blipFill>
          <a:blip r:embed="rId1"/>
          <a:stretch>
            <a:fillRect/>
          </a:stretch>
        </p:blipFill>
        <p:spPr>
          <a:xfrm>
            <a:off x="5867400" y="3921125"/>
            <a:ext cx="2520950" cy="2171700"/>
          </a:xfrm>
          <a:prstGeom prst="rect">
            <a:avLst/>
          </a:prstGeom>
          <a:noFill/>
          <a:ln w="9525">
            <a:noFill/>
          </a:ln>
        </p:spPr>
      </p:pic>
      <p:sp>
        <p:nvSpPr>
          <p:cNvPr id="226308" name="Rectangle 4" descr="胡桃"/>
          <p:cNvSpPr/>
          <p:nvPr/>
        </p:nvSpPr>
        <p:spPr>
          <a:xfrm>
            <a:off x="827088" y="4221163"/>
            <a:ext cx="5040312" cy="1800225"/>
          </a:xfrm>
          <a:prstGeom prst="rect">
            <a:avLst/>
          </a:prstGeom>
          <a:noFill/>
          <a:ln w="38100">
            <a:noFill/>
          </a:ln>
        </p:spPr>
        <p:txBody>
          <a:bodyPr>
            <a:spAutoFit/>
          </a:bodyPr>
          <a:p>
            <a:r>
              <a:rPr lang="zh-CN" altLang="en-US" sz="2800" dirty="0">
                <a:latin typeface="Arial" panose="020B0604020202020204" pitchFamily="34" charset="0"/>
                <a:ea typeface="方正大黑_GBK" pitchFamily="65" charset="-122"/>
              </a:rPr>
              <a:t>如果未能按照指南规定的要求去做，则提供的血流更少。故强调提供高质量</a:t>
            </a:r>
            <a:r>
              <a:rPr lang="en-US" altLang="zh-CN" sz="2800">
                <a:latin typeface="Arial" panose="020B0604020202020204" pitchFamily="34" charset="0"/>
                <a:ea typeface="方正大黑_GBK" pitchFamily="65" charset="-122"/>
              </a:rPr>
              <a:t>CPR</a:t>
            </a:r>
            <a:r>
              <a:rPr lang="zh-CN" altLang="en-US" sz="2800" dirty="0">
                <a:latin typeface="Arial" panose="020B0604020202020204" pitchFamily="34" charset="0"/>
                <a:ea typeface="方正大黑_GBK" pitchFamily="65" charset="-122"/>
              </a:rPr>
              <a:t>，否则病人难以生还。</a:t>
            </a:r>
            <a:endParaRPr lang="zh-CN" altLang="en-US" sz="2800" dirty="0">
              <a:latin typeface="Arial" panose="020B0604020202020204" pitchFamily="34" charset="0"/>
              <a:ea typeface="方正大黑_GBK" pitchFamily="65" charset="-122"/>
            </a:endParaRPr>
          </a:p>
        </p:txBody>
      </p:sp>
      <p:sp>
        <p:nvSpPr>
          <p:cNvPr id="37895" name="Rectangle 6"/>
          <p:cNvSpPr/>
          <p:nvPr/>
        </p:nvSpPr>
        <p:spPr>
          <a:xfrm>
            <a:off x="755650" y="811213"/>
            <a:ext cx="5897880" cy="645160"/>
          </a:xfrm>
          <a:prstGeom prst="rect">
            <a:avLst/>
          </a:prstGeom>
          <a:noFill/>
          <a:ln w="9525">
            <a:noFill/>
          </a:ln>
        </p:spPr>
        <p:txBody>
          <a:bodyPr wrap="none">
            <a:spAutoFit/>
          </a:bodyPr>
          <a:p>
            <a:r>
              <a:rPr lang="zh-CN" altLang="en-US" sz="3600" u="sng" dirty="0">
                <a:solidFill>
                  <a:srgbClr val="FF0000"/>
                </a:solidFill>
                <a:latin typeface="方正大黑_GBK" pitchFamily="65" charset="-122"/>
                <a:ea typeface="方正大黑_GBK" pitchFamily="65" charset="-122"/>
              </a:rPr>
              <a:t>高质量</a:t>
            </a:r>
            <a:r>
              <a:rPr lang="en-US" altLang="zh-CN" sz="3600" u="sng">
                <a:solidFill>
                  <a:srgbClr val="FF0000"/>
                </a:solidFill>
                <a:latin typeface="方正大黑_GBK" pitchFamily="65" charset="-122"/>
                <a:ea typeface="方正大黑_GBK" pitchFamily="65" charset="-122"/>
              </a:rPr>
              <a:t>CPR</a:t>
            </a:r>
            <a:r>
              <a:rPr lang="zh-CN" altLang="en-US" sz="3600" u="sng" dirty="0">
                <a:solidFill>
                  <a:srgbClr val="FF0000"/>
                </a:solidFill>
                <a:latin typeface="方正大黑_GBK" pitchFamily="65" charset="-122"/>
                <a:ea typeface="方正大黑_GBK" pitchFamily="65" charset="-122"/>
              </a:rPr>
              <a:t>是心肺复苏的关键</a:t>
            </a:r>
            <a:endParaRPr lang="zh-CN" altLang="en-US" sz="3600" u="sng" dirty="0">
              <a:solidFill>
                <a:srgbClr val="FF0000"/>
              </a:solidFill>
              <a:latin typeface="方正大黑_GBK" pitchFamily="65" charset="-122"/>
              <a:ea typeface="方正大黑_GBK" pitchFamily="65" charset="-122"/>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26306">
                                            <p:txEl>
                                              <p:charRg st="31" end="93"/>
                                            </p:txEl>
                                          </p:spTgt>
                                        </p:tgtEl>
                                        <p:attrNameLst>
                                          <p:attrName>style.visibility</p:attrName>
                                        </p:attrNameLst>
                                      </p:cBhvr>
                                      <p:to>
                                        <p:strVal val="visible"/>
                                      </p:to>
                                    </p:set>
                                    <p:anim calcmode="lin" valueType="num">
                                      <p:cBhvr>
                                        <p:cTn id="7" dur="500" fill="hold"/>
                                        <p:tgtEl>
                                          <p:spTgt spid="226306">
                                            <p:txEl>
                                              <p:charRg st="31" end="93"/>
                                            </p:txEl>
                                          </p:spTgt>
                                        </p:tgtEl>
                                        <p:attrNameLst>
                                          <p:attrName>ppt_w</p:attrName>
                                        </p:attrNameLst>
                                      </p:cBhvr>
                                      <p:tavLst>
                                        <p:tav tm="0">
                                          <p:val>
                                            <p:strVal val="#ppt_w*0.05"/>
                                          </p:val>
                                        </p:tav>
                                        <p:tav tm="100000">
                                          <p:val>
                                            <p:strVal val="#ppt_w"/>
                                          </p:val>
                                        </p:tav>
                                      </p:tavLst>
                                    </p:anim>
                                    <p:anim calcmode="lin" valueType="num">
                                      <p:cBhvr>
                                        <p:cTn id="8" dur="500" fill="hold"/>
                                        <p:tgtEl>
                                          <p:spTgt spid="226306">
                                            <p:txEl>
                                              <p:charRg st="31" end="93"/>
                                            </p:txEl>
                                          </p:spTgt>
                                        </p:tgtEl>
                                        <p:attrNameLst>
                                          <p:attrName>ppt_h</p:attrName>
                                        </p:attrNameLst>
                                      </p:cBhvr>
                                      <p:tavLst>
                                        <p:tav tm="0">
                                          <p:val>
                                            <p:strVal val="#ppt_h"/>
                                          </p:val>
                                        </p:tav>
                                        <p:tav tm="100000">
                                          <p:val>
                                            <p:strVal val="#ppt_h"/>
                                          </p:val>
                                        </p:tav>
                                      </p:tavLst>
                                    </p:anim>
                                    <p:anim calcmode="lin" valueType="num">
                                      <p:cBhvr>
                                        <p:cTn id="9" dur="500" fill="hold"/>
                                        <p:tgtEl>
                                          <p:spTgt spid="226306">
                                            <p:txEl>
                                              <p:charRg st="31" end="93"/>
                                            </p:txEl>
                                          </p:spTgt>
                                        </p:tgtEl>
                                        <p:attrNameLst>
                                          <p:attrName>ppt_x</p:attrName>
                                        </p:attrNameLst>
                                      </p:cBhvr>
                                      <p:tavLst>
                                        <p:tav tm="0">
                                          <p:val>
                                            <p:strVal val="#ppt_x-.2"/>
                                          </p:val>
                                        </p:tav>
                                        <p:tav tm="100000">
                                          <p:val>
                                            <p:strVal val="#ppt_x"/>
                                          </p:val>
                                        </p:tav>
                                      </p:tavLst>
                                    </p:anim>
                                    <p:anim calcmode="lin" valueType="num">
                                      <p:cBhvr>
                                        <p:cTn id="10" dur="500" fill="hold"/>
                                        <p:tgtEl>
                                          <p:spTgt spid="226306">
                                            <p:txEl>
                                              <p:charRg st="31" end="93"/>
                                            </p:txEl>
                                          </p:spTgt>
                                        </p:tgtEl>
                                        <p:attrNameLst>
                                          <p:attrName>ppt_y</p:attrName>
                                        </p:attrNameLst>
                                      </p:cBhvr>
                                      <p:tavLst>
                                        <p:tav tm="0">
                                          <p:val>
                                            <p:strVal val="#ppt_y"/>
                                          </p:val>
                                        </p:tav>
                                        <p:tav tm="100000">
                                          <p:val>
                                            <p:strVal val="#ppt_y"/>
                                          </p:val>
                                        </p:tav>
                                      </p:tavLst>
                                    </p:anim>
                                    <p:animEffect transition="in" filter="fade">
                                      <p:cBhvr>
                                        <p:cTn id="11" dur="500"/>
                                        <p:tgtEl>
                                          <p:spTgt spid="226306">
                                            <p:txEl>
                                              <p:charRg st="31" end="9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226308"/>
                                        </p:tgtEl>
                                        <p:attrNameLst>
                                          <p:attrName>style.visibility</p:attrName>
                                        </p:attrNameLst>
                                      </p:cBhvr>
                                      <p:to>
                                        <p:strVal val="visible"/>
                                      </p:to>
                                    </p:set>
                                    <p:anim calcmode="lin" valueType="num">
                                      <p:cBhvr>
                                        <p:cTn id="16" dur="500" fill="hold"/>
                                        <p:tgtEl>
                                          <p:spTgt spid="226308"/>
                                        </p:tgtEl>
                                        <p:attrNameLst>
                                          <p:attrName>ppt_w</p:attrName>
                                        </p:attrNameLst>
                                      </p:cBhvr>
                                      <p:tavLst>
                                        <p:tav tm="0">
                                          <p:val>
                                            <p:strVal val="#ppt_w*0.05"/>
                                          </p:val>
                                        </p:tav>
                                        <p:tav tm="100000">
                                          <p:val>
                                            <p:strVal val="#ppt_w"/>
                                          </p:val>
                                        </p:tav>
                                      </p:tavLst>
                                    </p:anim>
                                    <p:anim calcmode="lin" valueType="num">
                                      <p:cBhvr>
                                        <p:cTn id="17" dur="500" fill="hold"/>
                                        <p:tgtEl>
                                          <p:spTgt spid="226308"/>
                                        </p:tgtEl>
                                        <p:attrNameLst>
                                          <p:attrName>ppt_h</p:attrName>
                                        </p:attrNameLst>
                                      </p:cBhvr>
                                      <p:tavLst>
                                        <p:tav tm="0">
                                          <p:val>
                                            <p:strVal val="#ppt_h"/>
                                          </p:val>
                                        </p:tav>
                                        <p:tav tm="100000">
                                          <p:val>
                                            <p:strVal val="#ppt_h"/>
                                          </p:val>
                                        </p:tav>
                                      </p:tavLst>
                                    </p:anim>
                                    <p:anim calcmode="lin" valueType="num">
                                      <p:cBhvr>
                                        <p:cTn id="18" dur="500" fill="hold"/>
                                        <p:tgtEl>
                                          <p:spTgt spid="226308"/>
                                        </p:tgtEl>
                                        <p:attrNameLst>
                                          <p:attrName>ppt_x</p:attrName>
                                        </p:attrNameLst>
                                      </p:cBhvr>
                                      <p:tavLst>
                                        <p:tav tm="0">
                                          <p:val>
                                            <p:strVal val="#ppt_x-.2"/>
                                          </p:val>
                                        </p:tav>
                                        <p:tav tm="100000">
                                          <p:val>
                                            <p:strVal val="#ppt_x"/>
                                          </p:val>
                                        </p:tav>
                                      </p:tavLst>
                                    </p:anim>
                                    <p:anim calcmode="lin" valueType="num">
                                      <p:cBhvr>
                                        <p:cTn id="19" dur="500" fill="hold"/>
                                        <p:tgtEl>
                                          <p:spTgt spid="226308"/>
                                        </p:tgtEl>
                                        <p:attrNameLst>
                                          <p:attrName>ppt_y</p:attrName>
                                        </p:attrNameLst>
                                      </p:cBhvr>
                                      <p:tavLst>
                                        <p:tav tm="0">
                                          <p:val>
                                            <p:strVal val="#ppt_y"/>
                                          </p:val>
                                        </p:tav>
                                        <p:tav tm="100000">
                                          <p:val>
                                            <p:strVal val="#ppt_y"/>
                                          </p:val>
                                        </p:tav>
                                      </p:tavLst>
                                    </p:anim>
                                    <p:animEffect transition="in" filter="fade">
                                      <p:cBhvr>
                                        <p:cTn id="20" dur="500"/>
                                        <p:tgtEl>
                                          <p:spTgt spid="226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0834" name="矩形 120833"/>
          <p:cNvSpPr>
            <a:spLocks noGrp="1"/>
          </p:cNvSpPr>
          <p:nvPr/>
        </p:nvSpPr>
        <p:spPr>
          <a:xfrm>
            <a:off x="436563" y="574675"/>
            <a:ext cx="8228013" cy="1433513"/>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强调实施高质量心肺复苏</a:t>
            </a:r>
            <a:endParaRPr lang="zh-CN" altLang="en-US" sz="3600" b="1" strike="noStrike" noProof="1" dirty="0">
              <a:solidFill>
                <a:srgbClr val="FF0000"/>
              </a:solidFill>
              <a:latin typeface="+mj-lt"/>
              <a:ea typeface="黑体" panose="02010609060101010101" pitchFamily="49" charset="-122"/>
              <a:cs typeface="+mj-cs"/>
            </a:endParaRPr>
          </a:p>
        </p:txBody>
      </p:sp>
      <p:sp>
        <p:nvSpPr>
          <p:cNvPr id="120835" name="矩形 120834"/>
          <p:cNvSpPr>
            <a:spLocks noGrp="1"/>
          </p:cNvSpPr>
          <p:nvPr/>
        </p:nvSpPr>
        <p:spPr>
          <a:xfrm>
            <a:off x="436563" y="2008188"/>
            <a:ext cx="822801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120000"/>
              </a:lnSpc>
              <a:buClr>
                <a:srgbClr val="FF0000"/>
              </a:buClr>
              <a:buSzPct val="80000"/>
              <a:buFont typeface="Wingdings" panose="05000000000000000000" pitchFamily="2" charset="2"/>
              <a:buChar char="l"/>
            </a:pP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按压速率至少为每分钟 </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100 </a:t>
            </a: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次（而不再是每分钟“大约”</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100 </a:t>
            </a: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次）</a:t>
            </a:r>
            <a:endPar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20000"/>
              </a:lnSpc>
              <a:buClr>
                <a:srgbClr val="FF0000"/>
              </a:buClr>
              <a:buSzPct val="80000"/>
              <a:buFont typeface="Wingdings" panose="05000000000000000000" pitchFamily="2" charset="2"/>
              <a:buChar char="l"/>
            </a:pP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成人按压幅度至少为 </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5 </a:t>
            </a: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厘米；婴儿和儿童的按压幅度至少为胸部前后径的三分之一（婴儿大约为 </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4 </a:t>
            </a: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厘米，儿童大约为</a:t>
            </a:r>
            <a:r>
              <a:rPr lang="en-US" altLang="x-none"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5 </a:t>
            </a:r>
            <a:r>
              <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cs typeface="+mn-cs"/>
              </a:rPr>
              <a:t>厘米）</a:t>
            </a:r>
            <a:endPar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endParaRPr lang="zh-CN" altLang="en-US" b="1" strike="noStrike" noProof="1" dirty="0">
              <a:effectLst>
                <a:outerShdw blurRad="38100" dist="38100" dir="2700000">
                  <a:srgbClr val="C0C0C0"/>
                </a:outerShdw>
              </a:effectLst>
              <a:latin typeface="黑体" panose="02010609060101010101" pitchFamily="49" charset="-122"/>
              <a:ea typeface="黑体" panose="02010609060101010101" pitchFamily="49" charset="-122"/>
            </a:endParaRPr>
          </a:p>
        </p:txBody>
      </p:sp>
      <p:grpSp>
        <p:nvGrpSpPr>
          <p:cNvPr id="118787" name="组合 120835"/>
          <p:cNvGrpSpPr/>
          <p:nvPr/>
        </p:nvGrpSpPr>
        <p:grpSpPr>
          <a:xfrm>
            <a:off x="0" y="1588"/>
            <a:ext cx="9142413" cy="6856412"/>
            <a:chOff x="0" y="0"/>
            <a:chExt cx="5760" cy="4320"/>
          </a:xfrm>
        </p:grpSpPr>
        <p:sp>
          <p:nvSpPr>
            <p:cNvPr id="118788"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8789"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8790"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8791"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8792"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0834"/>
                                        </p:tgtEl>
                                        <p:attrNameLst>
                                          <p:attrName>style.visibility</p:attrName>
                                        </p:attrNameLst>
                                      </p:cBhvr>
                                      <p:to>
                                        <p:strVal val="visible"/>
                                      </p:to>
                                    </p:set>
                                    <p:anim calcmode="lin" valueType="num">
                                      <p:cBhvr>
                                        <p:cTn id="7" dur="500" decel="50000" fill="hold">
                                          <p:stCondLst>
                                            <p:cond delay="0"/>
                                          </p:stCondLst>
                                        </p:cTn>
                                        <p:tgtEl>
                                          <p:spTgt spid="120834"/>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2083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0834"/>
                                        </p:tgtEl>
                                        <p:attrNameLst>
                                          <p:attrName>ppt_w</p:attrName>
                                        </p:attrNameLst>
                                      </p:cBhvr>
                                      <p:tavLst>
                                        <p:tav tm="0">
                                          <p:val>
                                            <p:strVal val="#ppt_w*.05"/>
                                          </p:val>
                                        </p:tav>
                                        <p:tav tm="100000">
                                          <p:val>
                                            <p:strVal val="#ppt_w"/>
                                          </p:val>
                                        </p:tav>
                                      </p:tavLst>
                                    </p:anim>
                                    <p:anim calcmode="lin" valueType="num">
                                      <p:cBhvr>
                                        <p:cTn id="10" dur="1000" fill="hold"/>
                                        <p:tgtEl>
                                          <p:spTgt spid="12083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083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083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083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083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0835"/>
                                        </p:tgtEl>
                                        <p:attrNameLst>
                                          <p:attrName>style.visibility</p:attrName>
                                        </p:attrNameLst>
                                      </p:cBhvr>
                                      <p:to>
                                        <p:strVal val="visible"/>
                                      </p:to>
                                    </p:set>
                                    <p:animEffect transition="in" filter="diamond(in)">
                                      <p:cBhvr>
                                        <p:cTn id="19" dur="20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p:bldP spid="12083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8" name="矩形 121857"/>
          <p:cNvSpPr>
            <a:spLocks noGrp="1"/>
          </p:cNvSpPr>
          <p:nvPr/>
        </p:nvSpPr>
        <p:spPr>
          <a:xfrm>
            <a:off x="684213" y="476250"/>
            <a:ext cx="8228013" cy="1431925"/>
          </a:xfrm>
          <a:prstGeom prst="rect">
            <a:avLst/>
          </a:prstGeom>
          <a:noFill/>
          <a:ln w="9525">
            <a:noFill/>
          </a:ln>
        </p:spPr>
        <p:txBody>
          <a:bodyPr lIns="90000" tIns="46800" rIns="90000" bIns="46800"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effectLst>
                  <a:outerShdw blurRad="38100" dist="38100" dir="2700000">
                    <a:srgbClr val="C0C0C0"/>
                  </a:outerShdw>
                </a:effectLst>
                <a:latin typeface="Arial" panose="020B0604020202020204" pitchFamily="34" charset="0"/>
                <a:ea typeface="宋体" panose="02010600030101010101" pitchFamily="2" charset="-122"/>
              </a:defRPr>
            </a:lvl1pPr>
          </a:lstStyle>
          <a:p>
            <a:pPr lvl="0" fontAlgn="base"/>
            <a:r>
              <a:rPr lang="zh-CN" altLang="en-US" sz="3600" b="1" strike="noStrike" noProof="1" dirty="0">
                <a:solidFill>
                  <a:srgbClr val="FF0000"/>
                </a:solidFill>
                <a:latin typeface="+mj-lt"/>
                <a:ea typeface="黑体" panose="02010609060101010101" pitchFamily="49" charset="-122"/>
                <a:cs typeface="+mj-cs"/>
              </a:rPr>
              <a:t>强调实施高质量心肺复苏</a:t>
            </a:r>
            <a:endParaRPr lang="zh-CN" altLang="en-US" sz="3600" b="1" strike="noStrike" noProof="1" dirty="0">
              <a:solidFill>
                <a:srgbClr val="FF0000"/>
              </a:solidFill>
              <a:latin typeface="+mj-lt"/>
              <a:ea typeface="黑体" panose="02010609060101010101" pitchFamily="49" charset="-122"/>
              <a:cs typeface="+mj-cs"/>
            </a:endParaRPr>
          </a:p>
        </p:txBody>
      </p:sp>
      <p:sp>
        <p:nvSpPr>
          <p:cNvPr id="121859" name="矩形 121858"/>
          <p:cNvSpPr>
            <a:spLocks noGrp="1"/>
          </p:cNvSpPr>
          <p:nvPr/>
        </p:nvSpPr>
        <p:spPr>
          <a:xfrm>
            <a:off x="982663" y="2060575"/>
            <a:ext cx="7929563" cy="4524375"/>
          </a:xfrm>
          <a:prstGeom prst="rect">
            <a:avLst/>
          </a:prstGeom>
          <a:noFill/>
          <a:ln w="9525">
            <a:noFill/>
          </a:ln>
        </p:spPr>
        <p:txBody>
          <a:bodyPr lIns="90000" tIns="46800" rIns="90000" bIns="46800"/>
          <a:lstStyle>
            <a:lvl1pPr marL="342900" lvl="0" indent="-342900" algn="l" defTabSz="914400" rtl="0" eaLnBrk="1" fontAlgn="base" latinLnBrk="0" hangingPunct="1">
              <a:lnSpc>
                <a:spcPct val="100000"/>
              </a:lnSpc>
              <a:spcBef>
                <a:spcPct val="20000"/>
              </a:spcBef>
              <a:spcAft>
                <a:spcPct val="0"/>
              </a:spcAft>
              <a:buClr>
                <a:schemeClr val="tx2"/>
              </a:buClr>
              <a:buChar char="•"/>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tx2"/>
              </a:buClr>
              <a:buChar char="•"/>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tx2"/>
              </a:buClr>
              <a:buChar char="•"/>
              <a:defRPr sz="2000" b="0" i="0" u="none" kern="1200" baseline="0">
                <a:solidFill>
                  <a:schemeClr val="tx1"/>
                </a:solidFill>
                <a:latin typeface="Arial" panose="020B0604020202020204" pitchFamily="34" charset="0"/>
                <a:ea typeface="宋体" panose="02010600030101010101" pitchFamily="2" charset="-122"/>
              </a:defRPr>
            </a:lvl5pPr>
          </a:lstStyle>
          <a:p>
            <a:pPr lvl="0" fontAlgn="base">
              <a:lnSpc>
                <a:spcPct val="185000"/>
              </a:lnSpc>
              <a:buClr>
                <a:srgbClr val="FF0000"/>
              </a:buClr>
              <a:buSzPct val="80000"/>
              <a:buFont typeface="Wingdings" panose="05000000000000000000" pitchFamily="2" charset="2"/>
              <a:buChar char="l"/>
            </a:pPr>
            <a:r>
              <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保证每次按压后胸部回弹</a:t>
            </a:r>
            <a:endPar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85000"/>
              </a:lnSpc>
              <a:buClr>
                <a:srgbClr val="FF0000"/>
              </a:buClr>
              <a:buSzPct val="80000"/>
              <a:buFont typeface="Wingdings" panose="05000000000000000000" pitchFamily="2" charset="2"/>
              <a:buChar char="l"/>
            </a:pPr>
            <a:r>
              <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尽可能减少胸外按压的中断</a:t>
            </a:r>
            <a:endPar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endParaRPr>
          </a:p>
          <a:p>
            <a:pPr lvl="0" fontAlgn="base">
              <a:lnSpc>
                <a:spcPct val="185000"/>
              </a:lnSpc>
              <a:buClr>
                <a:srgbClr val="FF0000"/>
              </a:buClr>
              <a:buSzPct val="80000"/>
              <a:buFont typeface="Wingdings" panose="05000000000000000000" pitchFamily="2" charset="2"/>
              <a:buChar char="l"/>
            </a:pPr>
            <a:r>
              <a:rPr lang="zh-CN" altLang="en-US" sz="3600" b="1" strike="noStrike" noProof="1">
                <a:effectLst>
                  <a:outerShdw blurRad="38100" dist="38100" dir="2700000">
                    <a:srgbClr val="C0C0C0"/>
                  </a:outerShdw>
                </a:effectLst>
                <a:latin typeface="黑体" panose="02010609060101010101" pitchFamily="49" charset="-122"/>
                <a:ea typeface="黑体" panose="02010609060101010101" pitchFamily="49" charset="-122"/>
                <a:cs typeface="+mn-cs"/>
              </a:rPr>
              <a:t>避免过度通气</a:t>
            </a:r>
            <a:endParaRPr lang="zh-CN" altLang="en-US" sz="3600" strike="noStrike" noProof="1"/>
          </a:p>
        </p:txBody>
      </p:sp>
      <p:grpSp>
        <p:nvGrpSpPr>
          <p:cNvPr id="119811" name="组合 121859"/>
          <p:cNvGrpSpPr/>
          <p:nvPr/>
        </p:nvGrpSpPr>
        <p:grpSpPr>
          <a:xfrm>
            <a:off x="0" y="1588"/>
            <a:ext cx="9142413" cy="6856412"/>
            <a:chOff x="0" y="0"/>
            <a:chExt cx="5760" cy="4320"/>
          </a:xfrm>
        </p:grpSpPr>
        <p:sp>
          <p:nvSpPr>
            <p:cNvPr id="119812" name="Rectangle 10"/>
            <p:cNvSpPr/>
            <p:nvPr/>
          </p:nvSpPr>
          <p:spPr>
            <a:xfrm>
              <a:off x="0" y="0"/>
              <a:ext cx="5760" cy="4320"/>
            </a:xfrm>
            <a:prstGeom prst="rect">
              <a:avLst/>
            </a:prstGeom>
            <a:noFill/>
            <a:ln w="9525">
              <a:noFill/>
            </a:ln>
          </p:spPr>
          <p:txBody>
            <a:bodyPr wrap="none" anchor="ctr"/>
            <a:p>
              <a:endParaRPr lang="zh-CN" altLang="en-US" sz="2400" b="1" dirty="0">
                <a:latin typeface="Times New Roman" panose="02020603050405020304" pitchFamily="18" charset="0"/>
                <a:ea typeface="宋体" panose="02010600030101010101" pitchFamily="2" charset="-122"/>
              </a:endParaRPr>
            </a:p>
          </p:txBody>
        </p:sp>
        <p:sp>
          <p:nvSpPr>
            <p:cNvPr id="119813" name="Rectangle 11"/>
            <p:cNvSpPr/>
            <p:nvPr/>
          </p:nvSpPr>
          <p:spPr>
            <a:xfrm>
              <a:off x="0" y="0"/>
              <a:ext cx="1008" cy="4320"/>
            </a:xfrm>
            <a:prstGeom prst="rect">
              <a:avLst/>
            </a:prstGeom>
            <a:noFill/>
            <a:ln w="9525">
              <a:noFill/>
            </a:ln>
          </p:spPr>
          <p:txBody>
            <a:bodyPr wrap="none" anchor="ctr"/>
            <a:p>
              <a:pPr algn="ctr"/>
              <a:endParaRPr lang="zh-CN" altLang="en-US" dirty="0">
                <a:latin typeface="Tahoma" panose="020B0604030504040204" pitchFamily="34" charset="0"/>
                <a:ea typeface="宋体" panose="02010600030101010101" pitchFamily="2" charset="-122"/>
              </a:endParaRPr>
            </a:p>
          </p:txBody>
        </p:sp>
        <p:sp>
          <p:nvSpPr>
            <p:cNvPr id="119814" name="Text Box 12"/>
            <p:cNvSpPr txBox="1"/>
            <p:nvPr/>
          </p:nvSpPr>
          <p:spPr>
            <a:xfrm rot="10800000">
              <a:off x="118" y="3996"/>
              <a:ext cx="289" cy="58"/>
            </a:xfrm>
            <a:prstGeom prst="rect">
              <a:avLst/>
            </a:prstGeom>
            <a:noFill/>
            <a:ln w="9525">
              <a:noFill/>
            </a:ln>
          </p:spPr>
          <p:txBody>
            <a:bodyPr rot="10800000" vert="eaVert" wrap="none" anchor="t">
              <a:spAutoFit/>
            </a:bodyPr>
            <a:p>
              <a:endParaRPr lang="zh-CN" altLang="en-US" dirty="0">
                <a:latin typeface="Tahoma" panose="020B0604030504040204" pitchFamily="34" charset="0"/>
                <a:ea typeface="宋体" panose="02010600030101010101" pitchFamily="2" charset="-122"/>
              </a:endParaRPr>
            </a:p>
          </p:txBody>
        </p:sp>
        <p:sp>
          <p:nvSpPr>
            <p:cNvPr id="119815" name="Text Box 13"/>
            <p:cNvSpPr txBox="1"/>
            <p:nvPr/>
          </p:nvSpPr>
          <p:spPr>
            <a:xfrm>
              <a:off x="681" y="1056"/>
              <a:ext cx="289" cy="2928"/>
            </a:xfrm>
            <a:prstGeom prst="rect">
              <a:avLst/>
            </a:prstGeom>
            <a:noFill/>
            <a:ln w="9525">
              <a:noFill/>
            </a:ln>
          </p:spPr>
          <p:txBody>
            <a:bodyPr vert="eaVert" anchor="t">
              <a:spAutoFit/>
            </a:bodyPr>
            <a:p>
              <a:endParaRPr lang="zh-CN" altLang="en-US" dirty="0">
                <a:latin typeface="Tahoma" panose="020B0604030504040204" pitchFamily="34" charset="0"/>
                <a:ea typeface="宋体" panose="02010600030101010101" pitchFamily="2" charset="-122"/>
              </a:endParaRPr>
            </a:p>
          </p:txBody>
        </p:sp>
        <p:pic>
          <p:nvPicPr>
            <p:cNvPr id="119816" name="Picture 14" descr="Red"/>
            <p:cNvPicPr>
              <a:picLocks noChangeAspect="1"/>
            </p:cNvPicPr>
            <p:nvPr/>
          </p:nvPicPr>
          <p:blipFill>
            <a:blip r:embed="rId1"/>
            <a:stretch>
              <a:fillRect/>
            </a:stretch>
          </p:blipFill>
          <p:spPr>
            <a:xfrm>
              <a:off x="144" y="144"/>
              <a:ext cx="672" cy="672"/>
            </a:xfrm>
            <a:prstGeom prst="rect">
              <a:avLst/>
            </a:prstGeom>
            <a:noFill/>
            <a:ln w="9525">
              <a:noFill/>
            </a:ln>
          </p:spPr>
        </p:pic>
      </p:grpSp>
      <p:sp>
        <p:nvSpPr>
          <p:cNvPr id="2" name="文本框 1"/>
          <p:cNvSpPr txBox="1"/>
          <p:nvPr/>
        </p:nvSpPr>
        <p:spPr>
          <a:xfrm>
            <a:off x="866775" y="5507990"/>
            <a:ext cx="6268720" cy="798830"/>
          </a:xfrm>
          <a:prstGeom prst="rect">
            <a:avLst/>
          </a:prstGeom>
          <a:noFill/>
        </p:spPr>
        <p:txBody>
          <a:bodyPr wrap="square" rtlCol="0" anchor="t">
            <a:spAutoFit/>
          </a:bodyPr>
          <a:p>
            <a:r>
              <a:rPr lang="zh-CN" altLang="en-US" sz="2800" dirty="0">
                <a:solidFill>
                  <a:srgbClr val="FF0000"/>
                </a:solidFill>
                <a:latin typeface="方正大黑_GBK" pitchFamily="65" charset="-122"/>
                <a:ea typeface="方正大黑_GBK" pitchFamily="65" charset="-122"/>
                <a:sym typeface="+mn-ea"/>
              </a:rPr>
              <a:t>迅即建立有效的</a:t>
            </a:r>
            <a:r>
              <a:rPr lang="en-US" altLang="zh-CN" sz="2800">
                <a:solidFill>
                  <a:srgbClr val="FF0000"/>
                </a:solidFill>
                <a:latin typeface="方正大黑_GBK" pitchFamily="65" charset="-122"/>
                <a:ea typeface="方正大黑_GBK" pitchFamily="65" charset="-122"/>
                <a:sym typeface="+mn-ea"/>
              </a:rPr>
              <a:t>.</a:t>
            </a:r>
            <a:r>
              <a:rPr lang="zh-CN" altLang="en-US" sz="2800" dirty="0">
                <a:solidFill>
                  <a:srgbClr val="FF0000"/>
                </a:solidFill>
                <a:latin typeface="方正大黑_GBK" pitchFamily="65" charset="-122"/>
                <a:ea typeface="方正大黑_GBK" pitchFamily="65" charset="-122"/>
                <a:sym typeface="+mn-ea"/>
              </a:rPr>
              <a:t>持续的有氧血液循环</a:t>
            </a:r>
            <a:endParaRPr lang="zh-CN" altLang="en-US" dirty="0">
              <a:solidFill>
                <a:srgbClr val="FF0000"/>
              </a:solidFill>
              <a:latin typeface="方正大黑_GBK" pitchFamily="65" charset="-122"/>
              <a:ea typeface="方正大黑_GBK" pitchFamily="65" charset="-122"/>
            </a:endParaRPr>
          </a:p>
          <a:p>
            <a:pPr algn="ctr">
              <a:buNone/>
            </a:pPr>
            <a:endParaRPr lang="zh-CN" altLang="en-US"/>
          </a:p>
        </p:txBody>
      </p:sp>
      <p:pic>
        <p:nvPicPr>
          <p:cNvPr id="154631" name="图片 154630" descr="gif388"/>
          <p:cNvPicPr>
            <a:picLocks noChangeAspect="1"/>
          </p:cNvPicPr>
          <p:nvPr/>
        </p:nvPicPr>
        <p:blipFill>
          <a:blip r:embed="rId2"/>
          <a:stretch>
            <a:fillRect/>
          </a:stretch>
        </p:blipFill>
        <p:spPr>
          <a:xfrm>
            <a:off x="1035050" y="6084570"/>
            <a:ext cx="792163" cy="228600"/>
          </a:xfrm>
          <a:prstGeom prst="rect">
            <a:avLst/>
          </a:prstGeom>
          <a:noFill/>
          <a:ln w="9525">
            <a:noFill/>
          </a:ln>
        </p:spPr>
      </p:pic>
      <p:pic>
        <p:nvPicPr>
          <p:cNvPr id="3" name="图片 2" descr="gif388"/>
          <p:cNvPicPr>
            <a:picLocks noChangeAspect="1"/>
          </p:cNvPicPr>
          <p:nvPr/>
        </p:nvPicPr>
        <p:blipFill>
          <a:blip r:embed="rId2"/>
          <a:stretch>
            <a:fillRect/>
          </a:stretch>
        </p:blipFill>
        <p:spPr>
          <a:xfrm>
            <a:off x="2628265" y="6084570"/>
            <a:ext cx="863600" cy="228600"/>
          </a:xfrm>
          <a:prstGeom prst="rect">
            <a:avLst/>
          </a:prstGeom>
          <a:noFill/>
          <a:ln w="9525">
            <a:noFill/>
          </a:ln>
        </p:spPr>
      </p:pic>
      <p:pic>
        <p:nvPicPr>
          <p:cNvPr id="4" name="图片 3" descr="gif388"/>
          <p:cNvPicPr>
            <a:picLocks noChangeAspect="1"/>
          </p:cNvPicPr>
          <p:nvPr/>
        </p:nvPicPr>
        <p:blipFill>
          <a:blip r:embed="rId2"/>
          <a:stretch>
            <a:fillRect/>
          </a:stretch>
        </p:blipFill>
        <p:spPr>
          <a:xfrm>
            <a:off x="3710623" y="6084570"/>
            <a:ext cx="792162" cy="228600"/>
          </a:xfrm>
          <a:prstGeom prst="rect">
            <a:avLst/>
          </a:prstGeom>
          <a:noFill/>
          <a:ln w="9525">
            <a:noFill/>
          </a:ln>
        </p:spPr>
      </p:pic>
      <p:pic>
        <p:nvPicPr>
          <p:cNvPr id="5" name="图片 4" descr="gif388"/>
          <p:cNvPicPr>
            <a:picLocks noChangeAspect="1"/>
          </p:cNvPicPr>
          <p:nvPr/>
        </p:nvPicPr>
        <p:blipFill>
          <a:blip r:embed="rId2"/>
          <a:stretch>
            <a:fillRect/>
          </a:stretch>
        </p:blipFill>
        <p:spPr>
          <a:xfrm>
            <a:off x="4933950" y="6084570"/>
            <a:ext cx="792163" cy="228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 calcmode="lin" valueType="num">
                                      <p:cBhvr>
                                        <p:cTn id="7" dur="500" decel="50000" fill="hold">
                                          <p:stCondLst>
                                            <p:cond delay="0"/>
                                          </p:stCondLst>
                                        </p:cTn>
                                        <p:tgtEl>
                                          <p:spTgt spid="121858"/>
                                        </p:tgtEl>
                                        <p:attrNameLst>
                                          <p:attrName>style.rotation</p:attrName>
                                        </p:attrNameLst>
                                      </p:cBhvr>
                                      <p:tavLst>
                                        <p:tav tm="0">
                                          <p:val>
                                            <p:fltVal val="-90.000000"/>
                                          </p:val>
                                        </p:tav>
                                        <p:tav tm="100000">
                                          <p:val>
                                            <p:fltVal val="0.000000"/>
                                          </p:val>
                                        </p:tav>
                                      </p:tavLst>
                                    </p:anim>
                                    <p:anim calcmode="lin" valueType="num">
                                      <p:cBhvr>
                                        <p:cTn id="8" dur="500" decel="50000" fill="hold">
                                          <p:stCondLst>
                                            <p:cond delay="0"/>
                                          </p:stCondLst>
                                        </p:cTn>
                                        <p:tgtEl>
                                          <p:spTgt spid="1218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1858"/>
                                        </p:tgtEl>
                                        <p:attrNameLst>
                                          <p:attrName>ppt_w</p:attrName>
                                        </p:attrNameLst>
                                      </p:cBhvr>
                                      <p:tavLst>
                                        <p:tav tm="0">
                                          <p:val>
                                            <p:strVal val="#ppt_w*.05"/>
                                          </p:val>
                                        </p:tav>
                                        <p:tav tm="100000">
                                          <p:val>
                                            <p:strVal val="#ppt_w"/>
                                          </p:val>
                                        </p:tav>
                                      </p:tavLst>
                                    </p:anim>
                                    <p:anim calcmode="lin" valueType="num">
                                      <p:cBhvr>
                                        <p:cTn id="10" dur="1000" fill="hold"/>
                                        <p:tgtEl>
                                          <p:spTgt spid="1218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18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18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18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185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121859"/>
                                        </p:tgtEl>
                                        <p:attrNameLst>
                                          <p:attrName>style.visibility</p:attrName>
                                        </p:attrNameLst>
                                      </p:cBhvr>
                                      <p:to>
                                        <p:strVal val="visible"/>
                                      </p:to>
                                    </p:set>
                                    <p:anim calcmode="lin" valueType="num">
                                      <p:cBhvr>
                                        <p:cTn id="19" dur="500" fill="hold"/>
                                        <p:tgtEl>
                                          <p:spTgt spid="121859"/>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21859"/>
                                        </p:tgtEl>
                                        <p:attrNameLst>
                                          <p:attrName>ppt_y</p:attrName>
                                        </p:attrNameLst>
                                      </p:cBhvr>
                                      <p:tavLst>
                                        <p:tav tm="0">
                                          <p:val>
                                            <p:strVal val="#ppt_y"/>
                                          </p:val>
                                        </p:tav>
                                        <p:tav tm="100000">
                                          <p:val>
                                            <p:strVal val="#ppt_y"/>
                                          </p:val>
                                        </p:tav>
                                      </p:tavLst>
                                    </p:anim>
                                    <p:anim calcmode="lin" valueType="num">
                                      <p:cBhvr>
                                        <p:cTn id="21" dur="500" fill="hold"/>
                                        <p:tgtEl>
                                          <p:spTgt spid="121859"/>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2185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21859"/>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54631"/>
                                        </p:tgtEl>
                                        <p:attrNameLst>
                                          <p:attrName>style.visibility</p:attrName>
                                        </p:attrNameLst>
                                      </p:cBhvr>
                                      <p:to>
                                        <p:strVal val="visible"/>
                                      </p:to>
                                    </p:set>
                                    <p:animEffect transition="in" filter="fade">
                                      <p:cBhvr>
                                        <p:cTn id="28" dur="1000"/>
                                        <p:tgtEl>
                                          <p:spTgt spid="154631"/>
                                        </p:tgtEl>
                                      </p:cBhvr>
                                    </p:animEffect>
                                    <p:anim calcmode="lin" valueType="num">
                                      <p:cBhvr>
                                        <p:cTn id="29" dur="1000" fill="hold"/>
                                        <p:tgtEl>
                                          <p:spTgt spid="154631"/>
                                        </p:tgtEl>
                                        <p:attrNameLst>
                                          <p:attrName>ppt_x</p:attrName>
                                        </p:attrNameLst>
                                      </p:cBhvr>
                                      <p:tavLst>
                                        <p:tav tm="0">
                                          <p:val>
                                            <p:strVal val="#ppt_x"/>
                                          </p:val>
                                        </p:tav>
                                        <p:tav tm="100000">
                                          <p:val>
                                            <p:strVal val="#ppt_x"/>
                                          </p:val>
                                        </p:tav>
                                      </p:tavLst>
                                    </p:anim>
                                    <p:anim calcmode="lin" valueType="num">
                                      <p:cBhvr>
                                        <p:cTn id="30" dur="1000" fill="hold"/>
                                        <p:tgtEl>
                                          <p:spTgt spid="1546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5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1138" name="组合 23"/>
          <p:cNvGrpSpPr/>
          <p:nvPr/>
        </p:nvGrpSpPr>
        <p:grpSpPr>
          <a:xfrm>
            <a:off x="2500313" y="428625"/>
            <a:ext cx="4643437" cy="682625"/>
            <a:chOff x="-32" y="459720"/>
            <a:chExt cx="3000396" cy="682753"/>
          </a:xfrm>
        </p:grpSpPr>
        <p:sp>
          <p:nvSpPr>
            <p:cNvPr id="91140" name="Rectangle 22"/>
            <p:cNvSpPr/>
            <p:nvPr/>
          </p:nvSpPr>
          <p:spPr>
            <a:xfrm>
              <a:off x="230767" y="459720"/>
              <a:ext cx="2191059" cy="682118"/>
            </a:xfrm>
            <a:prstGeom prst="rect">
              <a:avLst/>
            </a:prstGeom>
            <a:noFill/>
            <a:ln w="9525">
              <a:noFill/>
            </a:ln>
          </p:spPr>
          <p:txBody>
            <a:bodyPr>
              <a:spAutoFit/>
            </a:bodyPr>
            <a:p>
              <a:pPr algn="ctr">
                <a:lnSpc>
                  <a:spcPct val="120000"/>
                </a:lnSpc>
              </a:pPr>
              <a:r>
                <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rPr>
                <a:t>小    结</a:t>
              </a:r>
              <a:endParaRPr lang="zh-CN" altLang="en-US" sz="3600" b="1" dirty="0">
                <a:solidFill>
                  <a:srgbClr val="FF0000"/>
                </a:solidFill>
                <a:effectLst>
                  <a:outerShdw blurRad="38100" dist="38100" dir="2700000">
                    <a:srgbClr val="C0C0C0"/>
                  </a:outerShdw>
                </a:effectLst>
                <a:latin typeface="+mj-lt"/>
                <a:ea typeface="黑体" panose="02010609060101010101" pitchFamily="49" charset="-122"/>
                <a:cs typeface="+mj-cs"/>
              </a:endParaRPr>
            </a:p>
          </p:txBody>
        </p:sp>
        <p:cxnSp>
          <p:nvCxnSpPr>
            <p:cNvPr id="4" name="直接连接符 3"/>
            <p:cNvCxnSpPr/>
            <p:nvPr/>
          </p:nvCxnSpPr>
          <p:spPr>
            <a:xfrm>
              <a:off x="-32" y="1140886"/>
              <a:ext cx="3000396" cy="1587"/>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grpSp>
      <p:sp>
        <p:nvSpPr>
          <p:cNvPr id="5" name="Rectangle 3"/>
          <p:cNvSpPr txBox="1">
            <a:spLocks noChangeArrowheads="1"/>
          </p:cNvSpPr>
          <p:nvPr/>
        </p:nvSpPr>
        <p:spPr bwMode="auto">
          <a:xfrm>
            <a:off x="428625" y="1143000"/>
            <a:ext cx="8715375" cy="4929188"/>
          </a:xfrm>
          <a:prstGeom prst="rect">
            <a:avLst/>
          </a:prstGeom>
          <a:noFill/>
          <a:ln w="9525">
            <a:noFill/>
            <a:miter lim="800000"/>
          </a:ln>
        </p:spPr>
        <p:txBody>
          <a:bodyPr/>
          <a:lstStyle/>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什么情况下要进行心肺复苏？</a:t>
            </a:r>
            <a:endParaRPr kumimoji="0" lang="en-US" altLang="zh-CN"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胸外按压的位置</a:t>
            </a:r>
            <a:r>
              <a:rPr kumimoji="0" lang="en-US" altLang="zh-CN" sz="2800" kern="0" cap="none" spc="0" normalizeH="0" baseline="0" noProof="0" dirty="0">
                <a:solidFill>
                  <a:srgbClr val="FFFF00"/>
                </a:solidFill>
                <a:latin typeface="宋体" panose="02010600030101010101" pitchFamily="2" charset="-122"/>
                <a:ea typeface="宋体" panose="02010600030101010101" pitchFamily="2" charset="-122"/>
                <a:cs typeface="+mn-cs"/>
              </a:rPr>
              <a:t>?</a:t>
            </a:r>
            <a:endPar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胸外按压的深度？</a:t>
            </a:r>
            <a:endPar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胸外按压的频率？</a:t>
            </a:r>
            <a:endPar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打开气道的方法？</a:t>
            </a:r>
            <a:endPar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胸外按压与呼吸的比例？</a:t>
            </a:r>
            <a:endParaRPr kumimoji="0" lang="en-US" altLang="zh-CN" sz="2800"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r>
              <a:rPr kumimoji="0" lang="zh-CN" altLang="en-US" sz="2800" kern="0" cap="none" spc="0" normalizeH="0" baseline="0" noProof="0" dirty="0">
                <a:solidFill>
                  <a:srgbClr val="FFFF00"/>
                </a:solidFill>
                <a:latin typeface="宋体" panose="02010600030101010101" pitchFamily="2" charset="-122"/>
                <a:ea typeface="宋体" panose="02010600030101010101" pitchFamily="2" charset="-122"/>
                <a:cs typeface="+mn-cs"/>
              </a:rPr>
              <a:t>心肺复苏流程</a:t>
            </a:r>
            <a:endParaRPr kumimoji="0" lang="en-US" altLang="zh-CN" sz="2800" b="1" kern="0" cap="none" spc="0" normalizeH="0" baseline="0" noProof="0" dirty="0">
              <a:solidFill>
                <a:srgbClr val="FFFF00"/>
              </a:solidFill>
              <a:latin typeface="宋体" panose="02010600030101010101" pitchFamily="2" charset="-122"/>
              <a:ea typeface="宋体" panose="02010600030101010101" pitchFamily="2" charset="-122"/>
              <a:cs typeface="+mn-cs"/>
            </a:endParaRPr>
          </a:p>
          <a:p>
            <a:pPr marL="342900" marR="0" indent="-342900" defTabSz="914400">
              <a:lnSpc>
                <a:spcPct val="150000"/>
              </a:lnSpc>
              <a:spcBef>
                <a:spcPct val="20000"/>
              </a:spcBef>
              <a:buClrTx/>
              <a:buSzTx/>
              <a:buFont typeface="Wingdings" panose="05000000000000000000" pitchFamily="2" charset="2"/>
              <a:buChar char="l"/>
              <a:defRPr/>
            </a:pPr>
            <a:endParaRPr kumimoji="0" lang="zh-CN" altLang="en-US" sz="2800" kern="0" cap="none" spc="0" normalizeH="0" baseline="0" noProof="0" dirty="0">
              <a:solidFill>
                <a:srgbClr val="C00000"/>
              </a:solidFill>
              <a:latin typeface="宋体" panose="02010600030101010101" pitchFamily="2" charset="-122"/>
              <a:ea typeface="宋体" panose="02010600030101010101" pitchFamily="2" charset="-122"/>
              <a:cs typeface="+mn-cs"/>
            </a:endParaRPr>
          </a:p>
          <a:p>
            <a:pPr marL="342900" marR="0" indent="-342900" defTabSz="914400">
              <a:lnSpc>
                <a:spcPct val="90000"/>
              </a:lnSpc>
              <a:spcBef>
                <a:spcPct val="20000"/>
              </a:spcBef>
              <a:buClrTx/>
              <a:buSzTx/>
              <a:buFontTx/>
              <a:buChar char="•"/>
              <a:defRPr/>
            </a:pPr>
            <a:endParaRPr kumimoji="0" lang="en-US" altLang="zh-CN" sz="3200" kern="0" cap="none" spc="0" normalizeH="0" baseline="0" noProof="0" dirty="0">
              <a:effectLst>
                <a:outerShdw blurRad="38100" dist="38100" dir="2700000" algn="tl">
                  <a:srgbClr val="C0C0C0"/>
                </a:outerShdw>
              </a:effectLst>
              <a:latin typeface="+mn-lt"/>
              <a:ea typeface="+mn-ea"/>
              <a:cs typeface="+mn-cs"/>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 name="直接连接符 1"/>
          <p:cNvCxnSpPr/>
          <p:nvPr/>
        </p:nvCxnSpPr>
        <p:spPr>
          <a:xfrm>
            <a:off x="0" y="765175"/>
            <a:ext cx="4500563"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sp>
        <p:nvSpPr>
          <p:cNvPr id="61443" name="Rectangle 22"/>
          <p:cNvSpPr/>
          <p:nvPr/>
        </p:nvSpPr>
        <p:spPr>
          <a:xfrm>
            <a:off x="0" y="188913"/>
            <a:ext cx="5072063" cy="607695"/>
          </a:xfrm>
          <a:prstGeom prst="rect">
            <a:avLst/>
          </a:prstGeom>
          <a:noFill/>
          <a:ln w="9525">
            <a:noFill/>
          </a:ln>
        </p:spPr>
        <p:txBody>
          <a:bodyPr>
            <a:spAutoFit/>
          </a:bodyPr>
          <a:p>
            <a:pPr>
              <a:lnSpc>
                <a:spcPct val="120000"/>
              </a:lnSpc>
            </a:pPr>
            <a:r>
              <a:rPr lang="zh-CN" altLang="en-US" sz="2800" b="1" dirty="0">
                <a:solidFill>
                  <a:srgbClr val="FF0000"/>
                </a:solidFill>
                <a:latin typeface="宋体" panose="02010600030101010101" pitchFamily="2" charset="-122"/>
              </a:rPr>
              <a:t> 什么情况才做心肺复苏？</a:t>
            </a:r>
            <a:endParaRPr lang="zh-CN" altLang="en-US" sz="2800" b="1" dirty="0">
              <a:solidFill>
                <a:srgbClr val="FF0000"/>
              </a:solidFill>
              <a:latin typeface="宋体" panose="02010600030101010101" pitchFamily="2" charset="-122"/>
            </a:endParaRPr>
          </a:p>
        </p:txBody>
      </p:sp>
      <p:sp>
        <p:nvSpPr>
          <p:cNvPr id="61444" name="Freeform 3"/>
          <p:cNvSpPr/>
          <p:nvPr/>
        </p:nvSpPr>
        <p:spPr>
          <a:xfrm>
            <a:off x="395288" y="1846263"/>
            <a:ext cx="8353425" cy="4010025"/>
          </a:xfrm>
          <a:custGeom>
            <a:avLst/>
            <a:gdLst>
              <a:gd name="txL" fmla="*/ 0 w 4728"/>
              <a:gd name="txT" fmla="*/ 0 h 1686"/>
              <a:gd name="txR" fmla="*/ 4728 w 4728"/>
              <a:gd name="txB" fmla="*/ 1686 h 1686"/>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4728" h="1686">
                <a:moveTo>
                  <a:pt x="1422" y="3"/>
                </a:moveTo>
                <a:cubicBezTo>
                  <a:pt x="1450" y="0"/>
                  <a:pt x="252" y="159"/>
                  <a:pt x="192" y="705"/>
                </a:cubicBezTo>
                <a:cubicBezTo>
                  <a:pt x="222" y="1041"/>
                  <a:pt x="828" y="1203"/>
                  <a:pt x="1096" y="1292"/>
                </a:cubicBezTo>
                <a:cubicBezTo>
                  <a:pt x="1364" y="1381"/>
                  <a:pt x="1955" y="1428"/>
                  <a:pt x="2388" y="1428"/>
                </a:cubicBezTo>
                <a:cubicBezTo>
                  <a:pt x="2821" y="1428"/>
                  <a:pt x="3307" y="1379"/>
                  <a:pt x="3672" y="1275"/>
                </a:cubicBezTo>
                <a:cubicBezTo>
                  <a:pt x="4037" y="1171"/>
                  <a:pt x="4506" y="987"/>
                  <a:pt x="4524" y="705"/>
                </a:cubicBezTo>
                <a:cubicBezTo>
                  <a:pt x="4518" y="207"/>
                  <a:pt x="3269" y="50"/>
                  <a:pt x="3294" y="27"/>
                </a:cubicBezTo>
                <a:cubicBezTo>
                  <a:pt x="3324" y="29"/>
                  <a:pt x="4674" y="201"/>
                  <a:pt x="4704" y="717"/>
                </a:cubicBezTo>
                <a:cubicBezTo>
                  <a:pt x="4728" y="1077"/>
                  <a:pt x="4236" y="1365"/>
                  <a:pt x="3798" y="1488"/>
                </a:cubicBezTo>
                <a:cubicBezTo>
                  <a:pt x="3360" y="1611"/>
                  <a:pt x="2883" y="1680"/>
                  <a:pt x="2412" y="1683"/>
                </a:cubicBezTo>
                <a:cubicBezTo>
                  <a:pt x="1941" y="1686"/>
                  <a:pt x="1374" y="1644"/>
                  <a:pt x="972" y="1506"/>
                </a:cubicBezTo>
                <a:cubicBezTo>
                  <a:pt x="570" y="1368"/>
                  <a:pt x="0" y="1173"/>
                  <a:pt x="24" y="723"/>
                </a:cubicBezTo>
                <a:cubicBezTo>
                  <a:pt x="42" y="117"/>
                  <a:pt x="1394" y="6"/>
                  <a:pt x="1422" y="3"/>
                </a:cubicBezTo>
                <a:close/>
              </a:path>
            </a:pathLst>
          </a:custGeom>
          <a:solidFill>
            <a:srgbClr val="FFCC00">
              <a:alpha val="54901"/>
            </a:srgbClr>
          </a:solidFill>
          <a:ln w="9525" cap="flat" cmpd="sng">
            <a:prstDash val="solid"/>
            <a:headEnd type="none" w="med" len="med"/>
            <a:tailEnd type="none" w="med" len="med"/>
          </a:ln>
          <a:scene3d>
            <a:camera prst="legacyObliqueBottom">
              <a:rot lat="21300000" lon="0" rev="0"/>
            </a:camera>
            <a:lightRig rig="legacyFlat3" dir="b"/>
          </a:scene3d>
          <a:sp3d extrusionH="100000" prstMaterial="legacyMatte">
            <a:bevelT w="13500" h="13500" prst="angle"/>
            <a:bevelB w="13500" h="13500" prst="angle"/>
            <a:extrusionClr>
              <a:srgbClr val="080808"/>
            </a:extrusionClr>
          </a:sp3d>
        </p:spPr>
        <p:txBody>
          <a:bodyPr/>
          <a:p>
            <a:endParaRPr lang="zh-CN" altLang="en-US"/>
          </a:p>
        </p:txBody>
      </p:sp>
      <p:sp>
        <p:nvSpPr>
          <p:cNvPr id="5" name="AutoShape 36"/>
          <p:cNvSpPr>
            <a:spLocks noChangeArrowheads="1"/>
          </p:cNvSpPr>
          <p:nvPr/>
        </p:nvSpPr>
        <p:spPr bwMode="auto">
          <a:xfrm>
            <a:off x="2771775" y="3892550"/>
            <a:ext cx="3441700" cy="2254250"/>
          </a:xfrm>
          <a:prstGeom prst="roundRect">
            <a:avLst>
              <a:gd name="adj" fmla="val 50000"/>
            </a:avLst>
          </a:prstGeom>
          <a:solidFill>
            <a:srgbClr val="FFFF00"/>
          </a:solidFill>
          <a:ln w="25400">
            <a:solidFill>
              <a:srgbClr val="FF0000"/>
            </a:solidFill>
            <a:bevel/>
          </a:ln>
          <a:effectLst>
            <a:outerShdw dist="63500" dir="3187806" algn="ctr" rotWithShape="0">
              <a:schemeClr val="bg2"/>
            </a:outerShdw>
          </a:effectLst>
        </p:spPr>
        <p:txBody>
          <a:bodyPr wrap="none" lIns="90170" tIns="46990" rIns="90170" bIns="46990"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Gulim" pitchFamily="34" charset="-127"/>
              <a:ea typeface="Gulim" pitchFamily="34" charset="-127"/>
              <a:cs typeface="+mn-cs"/>
            </a:endParaRPr>
          </a:p>
        </p:txBody>
      </p:sp>
      <p:grpSp>
        <p:nvGrpSpPr>
          <p:cNvPr id="3" name="Group 29"/>
          <p:cNvGrpSpPr/>
          <p:nvPr/>
        </p:nvGrpSpPr>
        <p:grpSpPr bwMode="auto">
          <a:xfrm>
            <a:off x="467544" y="1340768"/>
            <a:ext cx="2520280" cy="1596331"/>
            <a:chOff x="0" y="0"/>
            <a:chExt cx="1406" cy="1402"/>
          </a:xfrm>
          <a:solidFill>
            <a:schemeClr val="accent2"/>
          </a:solidFill>
        </p:grpSpPr>
        <p:sp>
          <p:nvSpPr>
            <p:cNvPr id="7"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8"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sp>
        <p:nvSpPr>
          <p:cNvPr id="9" name="Text Box 38"/>
          <p:cNvSpPr txBox="1">
            <a:spLocks noChangeArrowheads="1"/>
          </p:cNvSpPr>
          <p:nvPr/>
        </p:nvSpPr>
        <p:spPr bwMode="auto">
          <a:xfrm>
            <a:off x="2987675" y="4652963"/>
            <a:ext cx="3097213" cy="646113"/>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3600" b="1" kern="1200" cap="none" spc="0" normalizeH="0" baseline="0" noProof="0" dirty="0">
                <a:latin typeface="宋体" panose="02010600030101010101" pitchFamily="2" charset="-122"/>
                <a:ea typeface="宋体" panose="02010600030101010101" pitchFamily="2" charset="-122"/>
                <a:cs typeface="+mn-cs"/>
              </a:rPr>
              <a:t>心跳呼吸骤停</a:t>
            </a:r>
            <a:endParaRPr kumimoji="0" lang="zh-CN" altLang="en-US" sz="3600" b="1" kern="1200" cap="none" spc="0" normalizeH="0" baseline="0" noProof="0" dirty="0">
              <a:latin typeface="宋体" panose="02010600030101010101" pitchFamily="2" charset="-122"/>
              <a:ea typeface="宋体" panose="02010600030101010101" pitchFamily="2" charset="-122"/>
              <a:cs typeface="+mn-cs"/>
            </a:endParaRPr>
          </a:p>
        </p:txBody>
      </p:sp>
      <p:sp>
        <p:nvSpPr>
          <p:cNvPr id="10" name="Text Box 38"/>
          <p:cNvSpPr txBox="1">
            <a:spLocks noChangeArrowheads="1"/>
          </p:cNvSpPr>
          <p:nvPr/>
        </p:nvSpPr>
        <p:spPr bwMode="auto">
          <a:xfrm>
            <a:off x="900113" y="1771650"/>
            <a:ext cx="1604963" cy="523875"/>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defTabSz="914400">
              <a:spcBef>
                <a:spcPct val="50000"/>
              </a:spcBef>
              <a:buClrTx/>
              <a:buSzTx/>
              <a:buFontTx/>
              <a:buNone/>
              <a:defRPr/>
            </a:pPr>
            <a:r>
              <a:rPr kumimoji="0" lang="zh-CN" altLang="en-US" sz="2800" b="1" kern="1200" cap="none" spc="0" normalizeH="0" baseline="0" noProof="0" dirty="0">
                <a:latin typeface="宋体" panose="02010600030101010101" pitchFamily="2" charset="-122"/>
                <a:ea typeface="宋体" panose="02010600030101010101" pitchFamily="2" charset="-122"/>
                <a:cs typeface="+mn-cs"/>
              </a:rPr>
              <a:t> 心脏病</a:t>
            </a:r>
            <a:endParaRPr kumimoji="0" lang="zh-CN" altLang="en-US" sz="2800" b="1" kern="1200" cap="none" spc="0" normalizeH="0" baseline="0" noProof="0" dirty="0">
              <a:latin typeface="宋体" panose="02010600030101010101" pitchFamily="2" charset="-122"/>
              <a:ea typeface="宋体" panose="02010600030101010101" pitchFamily="2" charset="-122"/>
              <a:cs typeface="+mn-cs"/>
            </a:endParaRPr>
          </a:p>
        </p:txBody>
      </p:sp>
      <p:grpSp>
        <p:nvGrpSpPr>
          <p:cNvPr id="4" name="Group 29"/>
          <p:cNvGrpSpPr/>
          <p:nvPr/>
        </p:nvGrpSpPr>
        <p:grpSpPr bwMode="auto">
          <a:xfrm>
            <a:off x="3203848" y="1196752"/>
            <a:ext cx="2376264" cy="1596331"/>
            <a:chOff x="0" y="0"/>
            <a:chExt cx="1406" cy="1402"/>
          </a:xfrm>
          <a:solidFill>
            <a:schemeClr val="accent2"/>
          </a:solidFill>
        </p:grpSpPr>
        <p:sp>
          <p:nvSpPr>
            <p:cNvPr id="12"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13"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sp>
        <p:nvSpPr>
          <p:cNvPr id="14" name="Text Box 38"/>
          <p:cNvSpPr txBox="1">
            <a:spLocks noChangeArrowheads="1"/>
          </p:cNvSpPr>
          <p:nvPr/>
        </p:nvSpPr>
        <p:spPr bwMode="auto">
          <a:xfrm>
            <a:off x="3348038" y="1484313"/>
            <a:ext cx="2160588" cy="95408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algn="ctr" defTabSz="914400">
              <a:spcBef>
                <a:spcPct val="50000"/>
              </a:spcBef>
              <a:buClrTx/>
              <a:buSzTx/>
              <a:buFontTx/>
              <a:buNone/>
              <a:defRPr/>
            </a:pPr>
            <a:r>
              <a:rPr kumimoji="0" lang="zh-CN" altLang="en-US" sz="2800" b="1" kern="1200" cap="none" spc="0" normalizeH="0" baseline="0" noProof="0" dirty="0">
                <a:latin typeface="宋体" panose="02010600030101010101" pitchFamily="2" charset="-122"/>
                <a:ea typeface="宋体" panose="02010600030101010101" pitchFamily="2" charset="-122"/>
                <a:cs typeface="+mn-cs"/>
              </a:rPr>
              <a:t>溺水、触电、  严重创伤</a:t>
            </a:r>
            <a:endParaRPr kumimoji="0" lang="zh-CN" altLang="en-US" sz="2800" b="1" kern="1200" cap="none" spc="0" normalizeH="0" baseline="0" noProof="0" dirty="0">
              <a:latin typeface="宋体" panose="02010600030101010101" pitchFamily="2" charset="-122"/>
              <a:ea typeface="宋体" panose="02010600030101010101" pitchFamily="2" charset="-122"/>
              <a:cs typeface="+mn-cs"/>
            </a:endParaRPr>
          </a:p>
        </p:txBody>
      </p:sp>
      <p:grpSp>
        <p:nvGrpSpPr>
          <p:cNvPr id="6" name="Group 29"/>
          <p:cNvGrpSpPr/>
          <p:nvPr/>
        </p:nvGrpSpPr>
        <p:grpSpPr bwMode="auto">
          <a:xfrm>
            <a:off x="5724128" y="1412776"/>
            <a:ext cx="2592288" cy="1596331"/>
            <a:chOff x="0" y="0"/>
            <a:chExt cx="1406" cy="1402"/>
          </a:xfrm>
          <a:solidFill>
            <a:schemeClr val="accent2"/>
          </a:solidFill>
        </p:grpSpPr>
        <p:sp>
          <p:nvSpPr>
            <p:cNvPr id="16" name="Oval 30"/>
            <p:cNvSpPr>
              <a:spLocks noChangeArrowheads="1"/>
            </p:cNvSpPr>
            <p:nvPr/>
          </p:nvSpPr>
          <p:spPr bwMode="auto">
            <a:xfrm>
              <a:off x="0" y="0"/>
              <a:ext cx="1406" cy="1402"/>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sp>
          <p:nvSpPr>
            <p:cNvPr id="17" name="Oval 31"/>
            <p:cNvSpPr>
              <a:spLocks noChangeArrowheads="1"/>
            </p:cNvSpPr>
            <p:nvPr/>
          </p:nvSpPr>
          <p:spPr bwMode="auto">
            <a:xfrm>
              <a:off x="278" y="176"/>
              <a:ext cx="236" cy="235"/>
            </a:xfrm>
            <a:prstGeom prst="ellipse">
              <a:avLst/>
            </a:prstGeom>
            <a:grpFill/>
            <a:ln>
              <a:noFill/>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charset="-122"/>
                <a:ea typeface="微软雅黑" panose="020B0503020204020204" charset="-122"/>
                <a:cs typeface="+mn-cs"/>
              </a:endParaRPr>
            </a:p>
          </p:txBody>
        </p:sp>
      </p:grpSp>
      <p:sp>
        <p:nvSpPr>
          <p:cNvPr id="18" name="Text Box 38"/>
          <p:cNvSpPr txBox="1">
            <a:spLocks noChangeArrowheads="1"/>
          </p:cNvSpPr>
          <p:nvPr/>
        </p:nvSpPr>
        <p:spPr bwMode="auto">
          <a:xfrm>
            <a:off x="5867400" y="1844675"/>
            <a:ext cx="2303463" cy="960438"/>
          </a:xfrm>
          <a:prstGeom prst="rect">
            <a:avLst/>
          </a:prstGeom>
          <a:noFill/>
          <a:ln w="9525">
            <a:noFill/>
            <a:miter lim="800000"/>
          </a:ln>
          <a:effectLst>
            <a:prstShdw prst="shdw17" dist="17961" dir="2700000">
              <a:schemeClr val="accent1">
                <a:gamma/>
                <a:shade val="60000"/>
                <a:invGamma/>
              </a:schemeClr>
            </a:prstShdw>
          </a:effectLst>
        </p:spPr>
        <p:txBody>
          <a:bodyPr>
            <a:spAutoFit/>
          </a:bodyPr>
          <a:lstStyle/>
          <a:p>
            <a:pPr marR="0" algn="ctr" defTabSz="914400">
              <a:lnSpc>
                <a:spcPts val="3600"/>
              </a:lnSpc>
              <a:spcBef>
                <a:spcPct val="50000"/>
              </a:spcBef>
              <a:buClrTx/>
              <a:buSzTx/>
              <a:buFontTx/>
              <a:buNone/>
              <a:defRPr/>
            </a:pPr>
            <a:r>
              <a:rPr kumimoji="0" lang="zh-CN" altLang="en-US" sz="2800" b="1" kern="1200" cap="none" spc="0" normalizeH="0" baseline="0" noProof="0" dirty="0">
                <a:latin typeface="宋体" panose="02010600030101010101" pitchFamily="2" charset="-122"/>
                <a:ea typeface="宋体" panose="02010600030101010101" pitchFamily="2" charset="-122"/>
                <a:cs typeface="+mn-cs"/>
              </a:rPr>
              <a:t>地震、火灾等</a:t>
            </a:r>
            <a:endParaRPr kumimoji="0" lang="en-US" altLang="zh-CN" sz="2800" b="1" kern="1200" cap="none" spc="0" normalizeH="0" baseline="0" noProof="0" dirty="0">
              <a:latin typeface="宋体" panose="02010600030101010101" pitchFamily="2" charset="-122"/>
              <a:ea typeface="宋体" panose="02010600030101010101" pitchFamily="2" charset="-122"/>
              <a:cs typeface="+mn-cs"/>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矩形 13"/>
          <p:cNvSpPr/>
          <p:nvPr/>
        </p:nvSpPr>
        <p:spPr>
          <a:xfrm>
            <a:off x="2857500" y="0"/>
            <a:ext cx="5072063" cy="829945"/>
          </a:xfrm>
          <a:prstGeom prst="rect">
            <a:avLst/>
          </a:prstGeom>
          <a:noFill/>
          <a:ln w="9525">
            <a:noFill/>
          </a:ln>
        </p:spPr>
        <p:txBody>
          <a:bodyPr>
            <a:spAutoFit/>
          </a:bodyPr>
          <a:p>
            <a:pPr>
              <a:lnSpc>
                <a:spcPct val="150000"/>
              </a:lnSpc>
              <a:buFont typeface="Arial" panose="020B0604020202020204" pitchFamily="34" charset="0"/>
              <a:buNone/>
            </a:pPr>
            <a:r>
              <a:rPr lang="zh-CN" altLang="en-US" sz="3200" b="1" dirty="0">
                <a:solidFill>
                  <a:srgbClr val="C00000"/>
                </a:solidFill>
                <a:latin typeface="宋体" panose="02010600030101010101" pitchFamily="2" charset="-122"/>
              </a:rPr>
              <a:t>心肺复苏步骤</a:t>
            </a:r>
            <a:endParaRPr lang="zh-CN" altLang="en-US" sz="3200" b="1" dirty="0">
              <a:solidFill>
                <a:srgbClr val="C00000"/>
              </a:solidFill>
              <a:latin typeface="宋体" panose="02010600030101010101" pitchFamily="2" charset="-122"/>
            </a:endParaRPr>
          </a:p>
        </p:txBody>
      </p:sp>
      <p:grpSp>
        <p:nvGrpSpPr>
          <p:cNvPr id="65539" name="Group 23"/>
          <p:cNvGrpSpPr/>
          <p:nvPr/>
        </p:nvGrpSpPr>
        <p:grpSpPr>
          <a:xfrm>
            <a:off x="323850" y="3429000"/>
            <a:ext cx="8423275" cy="1152525"/>
            <a:chOff x="204" y="1480"/>
            <a:chExt cx="5306" cy="726"/>
          </a:xfrm>
        </p:grpSpPr>
        <p:grpSp>
          <p:nvGrpSpPr>
            <p:cNvPr id="65552" name="Group 20"/>
            <p:cNvGrpSpPr/>
            <p:nvPr/>
          </p:nvGrpSpPr>
          <p:grpSpPr>
            <a:xfrm>
              <a:off x="204" y="1480"/>
              <a:ext cx="3991" cy="726"/>
              <a:chOff x="204" y="1117"/>
              <a:chExt cx="3991" cy="726"/>
            </a:xfrm>
          </p:grpSpPr>
          <p:sp>
            <p:nvSpPr>
              <p:cNvPr id="10" name="AutoShape 2"/>
              <p:cNvSpPr>
                <a:spLocks noChangeArrowheads="1"/>
              </p:cNvSpPr>
              <p:nvPr/>
            </p:nvSpPr>
            <p:spPr bwMode="auto">
              <a:xfrm>
                <a:off x="204"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评估现场</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环境安全</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1" name="AutoShape 10"/>
              <p:cNvSpPr>
                <a:spLocks noChangeArrowheads="1"/>
              </p:cNvSpPr>
              <p:nvPr/>
            </p:nvSpPr>
            <p:spPr bwMode="auto">
              <a:xfrm>
                <a:off x="1565"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判断患者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意识、呼吸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2" name="AutoShape 11"/>
              <p:cNvSpPr>
                <a:spLocks noChangeArrowheads="1"/>
              </p:cNvSpPr>
              <p:nvPr/>
            </p:nvSpPr>
            <p:spPr bwMode="auto">
              <a:xfrm>
                <a:off x="2880"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启动呼</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救系统</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sp>
          <p:nvSpPr>
            <p:cNvPr id="9" name="AutoShape 12"/>
            <p:cNvSpPr>
              <a:spLocks noChangeArrowheads="1"/>
            </p:cNvSpPr>
            <p:nvPr/>
          </p:nvSpPr>
          <p:spPr bwMode="auto">
            <a:xfrm>
              <a:off x="4195" y="1480"/>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胸外心</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脏按压</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grpSp>
        <p:nvGrpSpPr>
          <p:cNvPr id="65540" name="Group 22"/>
          <p:cNvGrpSpPr/>
          <p:nvPr/>
        </p:nvGrpSpPr>
        <p:grpSpPr>
          <a:xfrm>
            <a:off x="323850" y="4870450"/>
            <a:ext cx="8424863" cy="1152525"/>
            <a:chOff x="204" y="2795"/>
            <a:chExt cx="5307" cy="726"/>
          </a:xfrm>
        </p:grpSpPr>
        <p:sp>
          <p:nvSpPr>
            <p:cNvPr id="14" name="AutoShape 14"/>
            <p:cNvSpPr>
              <a:spLocks noChangeArrowheads="1"/>
            </p:cNvSpPr>
            <p:nvPr/>
          </p:nvSpPr>
          <p:spPr bwMode="auto">
            <a:xfrm>
              <a:off x="4286" y="2795"/>
              <a:ext cx="1225" cy="726"/>
            </a:xfrm>
            <a:prstGeom prst="rightArrowCallout">
              <a:avLst>
                <a:gd name="adj1" fmla="val 7713"/>
                <a:gd name="adj2" fmla="val 3856"/>
                <a:gd name="adj3" fmla="val 0"/>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5</a:t>
              </a: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组后</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nvGrpSpPr>
            <p:cNvPr id="65548" name="Group 21"/>
            <p:cNvGrpSpPr/>
            <p:nvPr/>
          </p:nvGrpSpPr>
          <p:grpSpPr>
            <a:xfrm>
              <a:off x="204" y="2795"/>
              <a:ext cx="4036" cy="726"/>
              <a:chOff x="204" y="2795"/>
              <a:chExt cx="4036" cy="726"/>
            </a:xfrm>
          </p:grpSpPr>
          <p:sp>
            <p:nvSpPr>
              <p:cNvPr id="16" name="AutoShape 15"/>
              <p:cNvSpPr>
                <a:spLocks noChangeArrowheads="1"/>
              </p:cNvSpPr>
              <p:nvPr/>
            </p:nvSpPr>
            <p:spPr bwMode="auto">
              <a:xfrm>
                <a:off x="2925"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人工呼吸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7" name="AutoShape 16"/>
              <p:cNvSpPr>
                <a:spLocks noChangeArrowheads="1"/>
              </p:cNvSpPr>
              <p:nvPr/>
            </p:nvSpPr>
            <p:spPr bwMode="auto">
              <a:xfrm>
                <a:off x="1565"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开放气道</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8" name="AutoShape 19"/>
              <p:cNvSpPr>
                <a:spLocks noChangeArrowheads="1"/>
              </p:cNvSpPr>
              <p:nvPr/>
            </p:nvSpPr>
            <p:spPr bwMode="auto">
              <a:xfrm>
                <a:off x="204"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检查、清理</a:t>
                </a:r>
                <a:endPar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口腔异物</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grpSp>
      <p:grpSp>
        <p:nvGrpSpPr>
          <p:cNvPr id="65541" name="Group 19"/>
          <p:cNvGrpSpPr/>
          <p:nvPr/>
        </p:nvGrpSpPr>
        <p:grpSpPr>
          <a:xfrm>
            <a:off x="5000625" y="933450"/>
            <a:ext cx="2786063" cy="2217738"/>
            <a:chOff x="3104" y="224"/>
            <a:chExt cx="1755" cy="1397"/>
          </a:xfrm>
        </p:grpSpPr>
        <p:sp>
          <p:nvSpPr>
            <p:cNvPr id="20" name="AutoShape 24"/>
            <p:cNvSpPr>
              <a:spLocks noChangeArrowheads="1"/>
            </p:cNvSpPr>
            <p:nvPr/>
          </p:nvSpPr>
          <p:spPr bwMode="auto">
            <a:xfrm>
              <a:off x="3104" y="224"/>
              <a:ext cx="1755" cy="952"/>
            </a:xfrm>
            <a:prstGeom prst="downArrowCallout">
              <a:avLst>
                <a:gd name="adj1" fmla="val 7563"/>
                <a:gd name="adj2" fmla="val 39020"/>
                <a:gd name="adj3" fmla="val 17907"/>
                <a:gd name="adj4" fmla="val 33047"/>
              </a:avLst>
            </a:prstGeom>
            <a:solidFill>
              <a:schemeClr val="bg2">
                <a:lumMod val="50000"/>
              </a:schemeClr>
            </a:solidFill>
            <a:ln w="76200">
              <a:solidFill>
                <a:schemeClr val="bg2">
                  <a:lumMod val="50000"/>
                </a:schemeClr>
              </a:solidFill>
              <a:miter lim="800000"/>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srgbClr val="FFFF00"/>
                  </a:solidFill>
                  <a:effectLst/>
                  <a:uLnTx/>
                  <a:uFillTx/>
                  <a:latin typeface="华文楷体" panose="02010600040101010101" pitchFamily="2" charset="-122"/>
                  <a:ea typeface="华文楷体" panose="02010600040101010101" pitchFamily="2" charset="-122"/>
                  <a:cs typeface="+mn-cs"/>
                  <a:sym typeface="+mn-ea"/>
                </a:rPr>
                <a:t>操作步骤</a:t>
              </a:r>
              <a:endParaRPr kumimoji="0" lang="zh-CN" altLang="en-US" sz="2400" b="1" i="0" u="none" strike="noStrike" kern="1200" cap="none" spc="0" normalizeH="0" baseline="0" noProof="0" dirty="0">
                <a:ln>
                  <a:noFill/>
                </a:ln>
                <a:solidFill>
                  <a:srgbClr val="FFFF00"/>
                </a:solidFill>
                <a:effectLst/>
                <a:uLnTx/>
                <a:uFillTx/>
                <a:latin typeface="华文楷体" panose="02010600040101010101" pitchFamily="2" charset="-122"/>
                <a:ea typeface="华文楷体" panose="02010600040101010101" pitchFamily="2" charset="-122"/>
                <a:cs typeface="+mn-cs"/>
                <a:sym typeface="+mn-ea"/>
              </a:endParaRPr>
            </a:p>
          </p:txBody>
        </p:sp>
        <p:sp>
          <p:nvSpPr>
            <p:cNvPr id="65546" name="Text Box 21"/>
            <p:cNvSpPr txBox="1"/>
            <p:nvPr/>
          </p:nvSpPr>
          <p:spPr>
            <a:xfrm>
              <a:off x="3243" y="1253"/>
              <a:ext cx="1497" cy="368"/>
            </a:xfrm>
            <a:prstGeom prst="rect">
              <a:avLst/>
            </a:prstGeom>
            <a:solidFill>
              <a:srgbClr val="0078F0"/>
            </a:solidFill>
            <a:ln w="57150" cap="flat" cmpd="sng">
              <a:solidFill>
                <a:srgbClr val="0078F0"/>
              </a:solidFill>
              <a:prstDash val="solid"/>
              <a:miter/>
              <a:headEnd type="none" w="med" len="med"/>
              <a:tailEnd type="none" w="med" len="med"/>
            </a:ln>
          </p:spPr>
          <p:txBody>
            <a:bodyPr>
              <a:spAutoFit/>
            </a:bodyPr>
            <a:p>
              <a:pPr algn="ctr">
                <a:spcBef>
                  <a:spcPct val="50000"/>
                </a:spcBef>
              </a:pPr>
              <a:r>
                <a:rPr lang="en-US" altLang="zh-CN" sz="3200" dirty="0">
                  <a:solidFill>
                    <a:srgbClr val="FFFF00"/>
                  </a:solidFill>
                  <a:latin typeface="华文楷体" panose="02010600040101010101" pitchFamily="2" charset="-122"/>
                  <a:ea typeface="华文楷体" panose="02010600040101010101" pitchFamily="2" charset="-122"/>
                </a:rPr>
                <a:t>C—A—B</a:t>
              </a:r>
              <a:endParaRPr lang="en-US" altLang="zh-CN" sz="3200" dirty="0">
                <a:solidFill>
                  <a:srgbClr val="FFFF00"/>
                </a:solidFill>
                <a:latin typeface="华文楷体" panose="02010600040101010101" pitchFamily="2" charset="-122"/>
                <a:ea typeface="华文楷体" panose="02010600040101010101" pitchFamily="2" charset="-122"/>
              </a:endParaRPr>
            </a:p>
          </p:txBody>
        </p:sp>
      </p:grpSp>
      <p:sp>
        <p:nvSpPr>
          <p:cNvPr id="22" name="圆角矩形 21"/>
          <p:cNvSpPr/>
          <p:nvPr/>
        </p:nvSpPr>
        <p:spPr>
          <a:xfrm>
            <a:off x="642588" y="1219181"/>
            <a:ext cx="2857520" cy="642942"/>
          </a:xfrm>
          <a:prstGeom prst="roundRect">
            <a:avLst/>
          </a:pr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rgbClr val="FFFF00"/>
                </a:solidFill>
                <a:effectLst/>
                <a:uLnTx/>
                <a:uFillTx/>
                <a:latin typeface="+mn-lt"/>
                <a:ea typeface="+mn-ea"/>
                <a:cs typeface="+mn-cs"/>
                <a:sym typeface="+mn-ea"/>
              </a:rPr>
              <a:t>成人心肺复苏</a:t>
            </a:r>
            <a:endParaRPr kumimoji="0" lang="zh-CN" altLang="en-US" sz="3200" b="0" i="0" u="none" strike="noStrike" kern="1200" cap="none" spc="0" normalizeH="0" baseline="0" noProof="0" dirty="0">
              <a:ln>
                <a:noFill/>
              </a:ln>
              <a:solidFill>
                <a:srgbClr val="FFFF00"/>
              </a:solidFill>
              <a:effectLst/>
              <a:uLnTx/>
              <a:uFillTx/>
              <a:latin typeface="+mn-lt"/>
              <a:ea typeface="+mn-ea"/>
              <a:cs typeface="+mn-cs"/>
              <a:sym typeface="+mn-ea"/>
            </a:endParaRPr>
          </a:p>
        </p:txBody>
      </p:sp>
      <p:grpSp>
        <p:nvGrpSpPr>
          <p:cNvPr id="2" name="Group 23"/>
          <p:cNvGrpSpPr/>
          <p:nvPr/>
        </p:nvGrpSpPr>
        <p:grpSpPr>
          <a:xfrm>
            <a:off x="323850" y="3420745"/>
            <a:ext cx="8423275" cy="1152525"/>
            <a:chOff x="204" y="1480"/>
            <a:chExt cx="5306" cy="726"/>
          </a:xfrm>
        </p:grpSpPr>
        <p:grpSp>
          <p:nvGrpSpPr>
            <p:cNvPr id="3" name="Group 20"/>
            <p:cNvGrpSpPr/>
            <p:nvPr/>
          </p:nvGrpSpPr>
          <p:grpSpPr>
            <a:xfrm>
              <a:off x="204" y="1480"/>
              <a:ext cx="3991" cy="726"/>
              <a:chOff x="204" y="1117"/>
              <a:chExt cx="3991" cy="726"/>
            </a:xfrm>
          </p:grpSpPr>
          <p:sp>
            <p:nvSpPr>
              <p:cNvPr id="4" name="AutoShape 2"/>
              <p:cNvSpPr>
                <a:spLocks noChangeArrowheads="1"/>
              </p:cNvSpPr>
              <p:nvPr/>
            </p:nvSpPr>
            <p:spPr bwMode="auto">
              <a:xfrm>
                <a:off x="204"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评估现场</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环境安全</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5" name="AutoShape 10"/>
              <p:cNvSpPr>
                <a:spLocks noChangeArrowheads="1"/>
              </p:cNvSpPr>
              <p:nvPr/>
            </p:nvSpPr>
            <p:spPr bwMode="auto">
              <a:xfrm>
                <a:off x="1565"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判断患者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意识、呼吸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6" name="AutoShape 11"/>
              <p:cNvSpPr>
                <a:spLocks noChangeArrowheads="1"/>
              </p:cNvSpPr>
              <p:nvPr/>
            </p:nvSpPr>
            <p:spPr bwMode="auto">
              <a:xfrm>
                <a:off x="2880" y="1117"/>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启动呼</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救系统</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sp>
          <p:nvSpPr>
            <p:cNvPr id="7" name="AutoShape 12"/>
            <p:cNvSpPr>
              <a:spLocks noChangeArrowheads="1"/>
            </p:cNvSpPr>
            <p:nvPr/>
          </p:nvSpPr>
          <p:spPr bwMode="auto">
            <a:xfrm>
              <a:off x="4195" y="1480"/>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胸外心</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脏按压</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grpSp>
        <p:nvGrpSpPr>
          <p:cNvPr id="8" name="Group 22"/>
          <p:cNvGrpSpPr/>
          <p:nvPr/>
        </p:nvGrpSpPr>
        <p:grpSpPr>
          <a:xfrm>
            <a:off x="323850" y="4862195"/>
            <a:ext cx="8424863" cy="1152525"/>
            <a:chOff x="204" y="2795"/>
            <a:chExt cx="5307" cy="726"/>
          </a:xfrm>
        </p:grpSpPr>
        <p:sp>
          <p:nvSpPr>
            <p:cNvPr id="13" name="AutoShape 14"/>
            <p:cNvSpPr>
              <a:spLocks noChangeArrowheads="1"/>
            </p:cNvSpPr>
            <p:nvPr/>
          </p:nvSpPr>
          <p:spPr bwMode="auto">
            <a:xfrm>
              <a:off x="4286" y="2795"/>
              <a:ext cx="1225" cy="726"/>
            </a:xfrm>
            <a:prstGeom prst="rightArrowCallout">
              <a:avLst>
                <a:gd name="adj1" fmla="val 7713"/>
                <a:gd name="adj2" fmla="val 3856"/>
                <a:gd name="adj3" fmla="val 0"/>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5</a:t>
              </a: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组后</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nvGrpSpPr>
            <p:cNvPr id="15" name="Group 21"/>
            <p:cNvGrpSpPr/>
            <p:nvPr/>
          </p:nvGrpSpPr>
          <p:grpSpPr>
            <a:xfrm>
              <a:off x="204" y="2795"/>
              <a:ext cx="4036" cy="726"/>
              <a:chOff x="204" y="2795"/>
              <a:chExt cx="4036" cy="726"/>
            </a:xfrm>
          </p:grpSpPr>
          <p:sp>
            <p:nvSpPr>
              <p:cNvPr id="19" name="AutoShape 15"/>
              <p:cNvSpPr>
                <a:spLocks noChangeArrowheads="1"/>
              </p:cNvSpPr>
              <p:nvPr/>
            </p:nvSpPr>
            <p:spPr bwMode="auto">
              <a:xfrm>
                <a:off x="2925"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人工呼吸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21" name="AutoShape 16"/>
              <p:cNvSpPr>
                <a:spLocks noChangeArrowheads="1"/>
              </p:cNvSpPr>
              <p:nvPr/>
            </p:nvSpPr>
            <p:spPr bwMode="auto">
              <a:xfrm>
                <a:off x="1565"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开放气道</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23" name="AutoShape 19"/>
              <p:cNvSpPr>
                <a:spLocks noChangeArrowheads="1"/>
              </p:cNvSpPr>
              <p:nvPr/>
            </p:nvSpPr>
            <p:spPr bwMode="auto">
              <a:xfrm>
                <a:off x="204" y="2795"/>
                <a:ext cx="1315" cy="726"/>
              </a:xfrm>
              <a:prstGeom prst="rightArrowCallout">
                <a:avLst>
                  <a:gd name="adj1" fmla="val 10194"/>
                  <a:gd name="adj2" fmla="val 16528"/>
                  <a:gd name="adj3" fmla="val 30155"/>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检查、清理</a:t>
                </a:r>
                <a:endPar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口腔异物</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gr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23"/>
          <p:cNvGrpSpPr/>
          <p:nvPr/>
        </p:nvGrpSpPr>
        <p:grpSpPr bwMode="auto">
          <a:xfrm>
            <a:off x="395288" y="2924175"/>
            <a:ext cx="8423275" cy="1152525"/>
            <a:chOff x="204" y="1480"/>
            <a:chExt cx="5306" cy="726"/>
          </a:xfrm>
          <a:solidFill>
            <a:srgbClr val="FFFF99"/>
          </a:solidFill>
        </p:grpSpPr>
        <p:grpSp>
          <p:nvGrpSpPr>
            <p:cNvPr id="3" name="Group 20"/>
            <p:cNvGrpSpPr/>
            <p:nvPr/>
          </p:nvGrpSpPr>
          <p:grpSpPr bwMode="auto">
            <a:xfrm>
              <a:off x="204" y="1480"/>
              <a:ext cx="3991" cy="726"/>
              <a:chOff x="204" y="1117"/>
              <a:chExt cx="3991" cy="726"/>
            </a:xfrm>
            <a:grpFill/>
          </p:grpSpPr>
          <p:sp>
            <p:nvSpPr>
              <p:cNvPr id="9" name="AutoShape 2"/>
              <p:cNvSpPr>
                <a:spLocks noChangeArrowheads="1"/>
              </p:cNvSpPr>
              <p:nvPr/>
            </p:nvSpPr>
            <p:spPr bwMode="auto">
              <a:xfrm>
                <a:off x="204" y="1117"/>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评估现场</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环境安全</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0" name="AutoShape 10"/>
              <p:cNvSpPr>
                <a:spLocks noChangeArrowheads="1"/>
              </p:cNvSpPr>
              <p:nvPr/>
            </p:nvSpPr>
            <p:spPr bwMode="auto">
              <a:xfrm>
                <a:off x="1565" y="1117"/>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判断患者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意识、呼吸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1" name="AutoShape 11"/>
              <p:cNvSpPr>
                <a:spLocks noChangeArrowheads="1"/>
              </p:cNvSpPr>
              <p:nvPr/>
            </p:nvSpPr>
            <p:spPr bwMode="auto">
              <a:xfrm>
                <a:off x="2880" y="1117"/>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启动呼</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救系统</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sp>
          <p:nvSpPr>
            <p:cNvPr id="8" name="AutoShape 12"/>
            <p:cNvSpPr>
              <a:spLocks noChangeArrowheads="1"/>
            </p:cNvSpPr>
            <p:nvPr/>
          </p:nvSpPr>
          <p:spPr bwMode="auto">
            <a:xfrm>
              <a:off x="4195" y="1480"/>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检查、清理</a:t>
              </a:r>
              <a:endPar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口腔异物</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sp>
        <p:nvSpPr>
          <p:cNvPr id="93187" name="AutoShape 14"/>
          <p:cNvSpPr>
            <a:spLocks noChangeArrowheads="1"/>
          </p:cNvSpPr>
          <p:nvPr/>
        </p:nvSpPr>
        <p:spPr bwMode="auto">
          <a:xfrm>
            <a:off x="6948488" y="4365625"/>
            <a:ext cx="1944688" cy="1152525"/>
          </a:xfrm>
          <a:prstGeom prst="rightArrowCallout">
            <a:avLst>
              <a:gd name="adj1" fmla="val 7713"/>
              <a:gd name="adj2" fmla="val 3856"/>
              <a:gd name="adj3" fmla="val 0"/>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5</a:t>
            </a: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组后</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评估患者</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nvGrpSpPr>
          <p:cNvPr id="4" name="Group 21"/>
          <p:cNvGrpSpPr/>
          <p:nvPr/>
        </p:nvGrpSpPr>
        <p:grpSpPr bwMode="auto">
          <a:xfrm>
            <a:off x="468313" y="4365625"/>
            <a:ext cx="6407150" cy="1152525"/>
            <a:chOff x="204" y="2795"/>
            <a:chExt cx="4036" cy="726"/>
          </a:xfrm>
          <a:solidFill>
            <a:srgbClr val="FFFF99"/>
          </a:solidFill>
        </p:grpSpPr>
        <p:sp>
          <p:nvSpPr>
            <p:cNvPr id="14" name="AutoShape 15"/>
            <p:cNvSpPr>
              <a:spLocks noChangeArrowheads="1"/>
            </p:cNvSpPr>
            <p:nvPr/>
          </p:nvSpPr>
          <p:spPr bwMode="auto">
            <a:xfrm>
              <a:off x="2925" y="2795"/>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胸外心</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脏按压</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5" name="AutoShape 16"/>
            <p:cNvSpPr>
              <a:spLocks noChangeArrowheads="1"/>
            </p:cNvSpPr>
            <p:nvPr/>
          </p:nvSpPr>
          <p:spPr bwMode="auto">
            <a:xfrm>
              <a:off x="1565" y="2795"/>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人工呼吸</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sp>
          <p:nvSpPr>
            <p:cNvPr id="16" name="AutoShape 19"/>
            <p:cNvSpPr>
              <a:spLocks noChangeArrowheads="1"/>
            </p:cNvSpPr>
            <p:nvPr/>
          </p:nvSpPr>
          <p:spPr bwMode="auto">
            <a:xfrm>
              <a:off x="204" y="2795"/>
              <a:ext cx="1315" cy="726"/>
            </a:xfrm>
            <a:prstGeom prst="rightArrowCallout">
              <a:avLst>
                <a:gd name="adj1" fmla="val 10194"/>
                <a:gd name="adj2" fmla="val 16528"/>
                <a:gd name="adj3" fmla="val 30163"/>
                <a:gd name="adj4" fmla="val 77264"/>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rPr>
                <a:t>开放气道</a:t>
              </a:r>
              <a:endParaRPr kumimoji="0" lang="zh-CN" altLang="en-US" sz="2400" b="0" i="0" u="none" strike="noStrike" kern="1200" cap="none" spc="0" normalizeH="0" baseline="0" noProof="0" dirty="0">
                <a:ln>
                  <a:noFill/>
                </a:ln>
                <a:solidFill>
                  <a:srgbClr val="00B050"/>
                </a:solidFill>
                <a:effectLst/>
                <a:uLnTx/>
                <a:uFillTx/>
                <a:latin typeface="华文楷体" panose="02010600040101010101" pitchFamily="2" charset="-122"/>
                <a:ea typeface="华文楷体" panose="02010600040101010101" pitchFamily="2" charset="-122"/>
                <a:cs typeface="+mn-cs"/>
              </a:endParaRPr>
            </a:p>
          </p:txBody>
        </p:sp>
      </p:grpSp>
      <p:grpSp>
        <p:nvGrpSpPr>
          <p:cNvPr id="94213" name="Group 23"/>
          <p:cNvGrpSpPr/>
          <p:nvPr/>
        </p:nvGrpSpPr>
        <p:grpSpPr>
          <a:xfrm>
            <a:off x="571500" y="428625"/>
            <a:ext cx="8029575" cy="2168525"/>
            <a:chOff x="158" y="255"/>
            <a:chExt cx="5058" cy="1366"/>
          </a:xfrm>
        </p:grpSpPr>
        <p:sp>
          <p:nvSpPr>
            <p:cNvPr id="18" name="Rectangle 19"/>
            <p:cNvSpPr>
              <a:spLocks noChangeArrowheads="1"/>
            </p:cNvSpPr>
            <p:nvPr/>
          </p:nvSpPr>
          <p:spPr bwMode="auto">
            <a:xfrm>
              <a:off x="158" y="255"/>
              <a:ext cx="2443" cy="368"/>
            </a:xfrm>
            <a:prstGeom prst="rect">
              <a:avLst/>
            </a:prstGeom>
            <a:solidFill>
              <a:schemeClr val="bg2">
                <a:lumMod val="50000"/>
              </a:schemeClr>
            </a:solidFill>
            <a:ln w="9525">
              <a:solidFill>
                <a:schemeClr val="bg2">
                  <a:lumMod val="50000"/>
                </a:schemeClr>
              </a:solidFill>
              <a:miter lim="800000"/>
            </a:ln>
            <a:scene3d>
              <a:camera prst="orthographicFront"/>
              <a:lightRig rig="threePt" dir="t"/>
            </a:scene3d>
            <a:sp3d>
              <a:bevelT/>
            </a:sp3d>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200" b="0"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sym typeface="+mn-ea"/>
                </a:rPr>
                <a:t>儿童、婴儿心肺复苏</a:t>
              </a:r>
              <a:endParaRPr kumimoji="0" lang="zh-CN" altLang="en-US" sz="3200" b="0"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mn-cs"/>
                <a:sym typeface="+mn-ea"/>
              </a:endParaRPr>
            </a:p>
          </p:txBody>
        </p:sp>
        <p:grpSp>
          <p:nvGrpSpPr>
            <p:cNvPr id="94218" name="Group 20"/>
            <p:cNvGrpSpPr/>
            <p:nvPr/>
          </p:nvGrpSpPr>
          <p:grpSpPr>
            <a:xfrm>
              <a:off x="2903" y="300"/>
              <a:ext cx="2313" cy="1321"/>
              <a:chOff x="2903" y="300"/>
              <a:chExt cx="2313" cy="1321"/>
            </a:xfrm>
          </p:grpSpPr>
          <p:sp>
            <p:nvSpPr>
              <p:cNvPr id="20" name="AutoShape 24"/>
              <p:cNvSpPr>
                <a:spLocks noChangeArrowheads="1"/>
              </p:cNvSpPr>
              <p:nvPr/>
            </p:nvSpPr>
            <p:spPr bwMode="auto">
              <a:xfrm>
                <a:off x="2903" y="300"/>
                <a:ext cx="2313" cy="855"/>
              </a:xfrm>
              <a:prstGeom prst="downArrowCallout">
                <a:avLst>
                  <a:gd name="adj1" fmla="val 9531"/>
                  <a:gd name="adj2" fmla="val 59818"/>
                  <a:gd name="adj3" fmla="val 17907"/>
                  <a:gd name="adj4" fmla="val 46282"/>
                </a:avLst>
              </a:prstGeom>
              <a:solidFill>
                <a:schemeClr val="bg2">
                  <a:lumMod val="50000"/>
                </a:schemeClr>
              </a:solidFill>
              <a:ln w="76200">
                <a:solidFill>
                  <a:schemeClr val="bg2">
                    <a:lumMod val="50000"/>
                  </a:schemeClr>
                </a:solidFill>
                <a:miter lim="800000"/>
              </a:ln>
            </p:spPr>
            <p:txBody>
              <a:bodyPr wrap="none"/>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sym typeface="+mn-ea"/>
                  </a:rPr>
                  <a:t>操作步骤</a:t>
                </a:r>
                <a:endParaRPr kumimoji="0" lang="zh-CN" altLang="en-US" sz="2800" b="0" i="0" u="none" strike="noStrike" kern="1200" cap="none" spc="0" normalizeH="0" baseline="0" noProof="0" dirty="0">
                  <a:ln>
                    <a:noFill/>
                  </a:ln>
                  <a:solidFill>
                    <a:schemeClr val="bg1"/>
                  </a:solidFill>
                  <a:effectLst/>
                  <a:uLnTx/>
                  <a:uFillTx/>
                  <a:latin typeface="华文楷体" panose="02010600040101010101" pitchFamily="2" charset="-122"/>
                  <a:ea typeface="华文楷体" panose="02010600040101010101" pitchFamily="2" charset="-122"/>
                  <a:cs typeface="+mn-cs"/>
                  <a:sym typeface="+mn-ea"/>
                </a:endParaRPr>
              </a:p>
            </p:txBody>
          </p:sp>
          <p:sp>
            <p:nvSpPr>
              <p:cNvPr id="94220" name="Text Box 22"/>
              <p:cNvSpPr txBox="1"/>
              <p:nvPr/>
            </p:nvSpPr>
            <p:spPr>
              <a:xfrm>
                <a:off x="3243" y="1253"/>
                <a:ext cx="1497" cy="368"/>
              </a:xfrm>
              <a:prstGeom prst="rect">
                <a:avLst/>
              </a:prstGeom>
              <a:solidFill>
                <a:srgbClr val="0078F0"/>
              </a:solidFill>
              <a:ln w="57150" cap="flat" cmpd="sng">
                <a:solidFill>
                  <a:srgbClr val="0078F0"/>
                </a:solidFill>
                <a:prstDash val="solid"/>
                <a:miter/>
                <a:headEnd type="none" w="med" len="med"/>
                <a:tailEnd type="none" w="med" len="med"/>
              </a:ln>
            </p:spPr>
            <p:txBody>
              <a:bodyPr>
                <a:spAutoFit/>
              </a:bodyPr>
              <a:p>
                <a:pPr algn="ctr">
                  <a:spcBef>
                    <a:spcPct val="50000"/>
                  </a:spcBef>
                </a:pPr>
                <a:r>
                  <a:rPr lang="en-US" altLang="zh-CN" sz="3200" dirty="0">
                    <a:solidFill>
                      <a:schemeClr val="bg1"/>
                    </a:solidFill>
                    <a:latin typeface="华文楷体" panose="02010600040101010101" pitchFamily="2" charset="-122"/>
                    <a:ea typeface="华文楷体" panose="02010600040101010101" pitchFamily="2" charset="-122"/>
                  </a:rPr>
                  <a:t>A—B—C </a:t>
                </a:r>
                <a:endParaRPr lang="en-US" altLang="zh-CN" sz="3200" dirty="0">
                  <a:solidFill>
                    <a:schemeClr val="bg1"/>
                  </a:solidFill>
                  <a:latin typeface="华文楷体" panose="02010600040101010101" pitchFamily="2" charset="-122"/>
                  <a:ea typeface="华文楷体" panose="02010600040101010101" pitchFamily="2" charset="-122"/>
                </a:endParaRPr>
              </a:p>
            </p:txBody>
          </p:sp>
        </p:grpSp>
      </p:grpSp>
      <p:sp>
        <p:nvSpPr>
          <p:cNvPr id="22" name="灯片编号占位符 23"/>
          <p:cNvSpPr txBox="1">
            <a:spLocks noGrp="1" noChangeArrowheads="1"/>
          </p:cNvSpPr>
          <p:nvPr>
            <p:ph type="sldNum" sz="quarter" idx="12"/>
          </p:nvPr>
        </p:nvSpPr>
        <p:spPr bwMode="auto">
          <a:noFill/>
          <a:ln>
            <a:noFill/>
            <a:miter lim="800000"/>
          </a:ln>
        </p:spPr>
        <p:txBody>
          <a:bodyPr vert="horz" lIns="91440" tIns="45720" rIns="91440" bIns="45720" rtlCol="0"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algn="r" eaLnBrk="1" hangingPunct="1"/>
            <a:fld id="{9A0DB2DC-4C9A-4742-B13C-FB6460FD3503}" type="slidenum">
              <a:rPr lang="zh-CN" altLang="en-US" sz="1200" dirty="0">
                <a:solidFill>
                  <a:srgbClr val="898989"/>
                </a:solidFill>
                <a:latin typeface="微软雅黑" panose="020B0503020204020204" charset="-122"/>
                <a:ea typeface="微软雅黑" panose="020B0503020204020204" charset="-122"/>
              </a:rPr>
            </a:fld>
            <a:endParaRPr lang="zh-CN" altLang="en-US" sz="1200" dirty="0">
              <a:solidFill>
                <a:srgbClr val="898989"/>
              </a:solidFill>
              <a:latin typeface="微软雅黑" panose="020B0503020204020204" charset="-122"/>
              <a:ea typeface="微软雅黑" panose="020B0503020204020204" charset="-122"/>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0"/>
          <p:cNvSpPr>
            <a:spLocks noChangeArrowheads="1"/>
          </p:cNvSpPr>
          <p:nvPr/>
        </p:nvSpPr>
        <p:spPr bwMode="auto">
          <a:xfrm>
            <a:off x="1331913" y="765175"/>
            <a:ext cx="6983413" cy="3970338"/>
          </a:xfrm>
          <a:prstGeom prst="rect">
            <a:avLst/>
          </a:prstGeom>
          <a:noFill/>
          <a:ln w="9525">
            <a:noFill/>
            <a:miter lim="800000"/>
          </a:ln>
        </p:spPr>
        <p:txBody>
          <a:bodyPr>
            <a:spAutoFit/>
          </a:bodyPr>
          <a:lstStyle/>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p"/>
              <a:defRPr/>
            </a:pPr>
            <a:endParaRPr kumimoji="0" lang="en-US" altLang="zh-CN" sz="2800" b="1" i="0" u="none" strike="noStrike" kern="1200" cap="none" spc="0" normalizeH="0" baseline="0" noProof="0" dirty="0">
              <a:ln>
                <a:noFill/>
              </a:ln>
              <a:solidFill>
                <a:srgbClr val="C00000"/>
              </a:solidFill>
              <a:effectLst/>
              <a:uLnTx/>
              <a:uFillTx/>
              <a:latin typeface="+mn-lt"/>
              <a:ea typeface="宋体" panose="02010600030101010101" pitchFamily="2" charset="-122"/>
              <a:cs typeface="+mn-cs"/>
            </a:endParaRP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p"/>
              <a:defRPr/>
            </a:pPr>
            <a:endPar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50000"/>
              </a:lnSpc>
              <a:spcBef>
                <a:spcPct val="0"/>
              </a:spcBef>
              <a:spcAft>
                <a:spcPct val="0"/>
              </a:spcAft>
              <a:buClrTx/>
              <a:buSzTx/>
              <a:buFont typeface="Wingdings" panose="05000000000000000000" pitchFamily="2" charset="2"/>
              <a:buChar char="p"/>
              <a:defRPr/>
            </a:pPr>
            <a:endParaRPr kumimoji="0" lang="en-US" altLang="zh-CN" sz="2800" b="1" i="0" u="none" strike="noStrike" kern="1200" cap="none" spc="0" normalizeH="0" baseline="0" noProof="0" dirty="0">
              <a:ln>
                <a:noFill/>
              </a:ln>
              <a:solidFill>
                <a:srgbClr val="C00000"/>
              </a:solidFill>
              <a:effectLst/>
              <a:uLnTx/>
              <a:uFillTx/>
              <a:latin typeface="+mn-lt"/>
              <a:ea typeface="宋体" panose="02010600030101010101" pitchFamily="2" charset="-122"/>
              <a:cs typeface="+mn-cs"/>
            </a:endParaRPr>
          </a:p>
          <a:p>
            <a:pPr marL="0" marR="0" lvl="0" indent="0" algn="l" defTabSz="914400" rtl="0" eaLnBrk="1" fontAlgn="base" latinLnBrk="0" hangingPunct="1">
              <a:lnSpc>
                <a:spcPct val="15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800" b="1" i="0" u="none" strike="noStrike" kern="120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mn-cs"/>
            </a:endParaRPr>
          </a:p>
        </p:txBody>
      </p:sp>
      <p:sp>
        <p:nvSpPr>
          <p:cNvPr id="3" name="AutoShape 36"/>
          <p:cNvSpPr/>
          <p:nvPr/>
        </p:nvSpPr>
        <p:spPr>
          <a:xfrm>
            <a:off x="3363913" y="5229225"/>
            <a:ext cx="1447800" cy="838200"/>
          </a:xfrm>
          <a:prstGeom prst="wedgeRoundRectCallout">
            <a:avLst>
              <a:gd name="adj1" fmla="val -7894"/>
              <a:gd name="adj2" fmla="val -27653"/>
              <a:gd name="adj3" fmla="val 16667"/>
            </a:avLst>
          </a:prstGeom>
          <a:solidFill>
            <a:srgbClr val="FF99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sz="2000" dirty="0">
              <a:solidFill>
                <a:schemeClr val="accent2"/>
              </a:solidFill>
              <a:latin typeface="Arial" panose="020B0604020202020204" pitchFamily="34" charset="0"/>
            </a:endParaRPr>
          </a:p>
        </p:txBody>
      </p:sp>
      <p:sp>
        <p:nvSpPr>
          <p:cNvPr id="92164" name="未知"/>
          <p:cNvSpPr/>
          <p:nvPr/>
        </p:nvSpPr>
        <p:spPr>
          <a:xfrm>
            <a:off x="415925" y="2470150"/>
            <a:ext cx="8153400" cy="3657600"/>
          </a:xfrm>
          <a:custGeom>
            <a:avLst/>
            <a:gdLst>
              <a:gd name="txL" fmla="*/ 0 w 5190"/>
              <a:gd name="txT" fmla="*/ 0 h 2298"/>
              <a:gd name="txR" fmla="*/ 5190 w 5190"/>
              <a:gd name="txB" fmla="*/ 2298 h 2298"/>
            </a:gdLst>
            <a:ahLst/>
            <a:cxnLst>
              <a:cxn ang="0">
                <a:pos x="2147483647" y="2147483647"/>
              </a:cxn>
              <a:cxn ang="0">
                <a:pos x="0"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5190" h="2298">
                <a:moveTo>
                  <a:pt x="496" y="157"/>
                </a:moveTo>
                <a:lnTo>
                  <a:pt x="0" y="0"/>
                </a:lnTo>
                <a:lnTo>
                  <a:pt x="231" y="124"/>
                </a:lnTo>
                <a:lnTo>
                  <a:pt x="4282" y="2025"/>
                </a:lnTo>
                <a:lnTo>
                  <a:pt x="3974" y="2298"/>
                </a:lnTo>
                <a:lnTo>
                  <a:pt x="5190" y="2065"/>
                </a:lnTo>
                <a:lnTo>
                  <a:pt x="5039" y="1268"/>
                </a:lnTo>
                <a:lnTo>
                  <a:pt x="4748" y="1507"/>
                </a:lnTo>
                <a:lnTo>
                  <a:pt x="496" y="157"/>
                </a:lnTo>
                <a:close/>
              </a:path>
            </a:pathLst>
          </a:custGeom>
          <a:solidFill>
            <a:srgbClr val="FF9900">
              <a:alpha val="100000"/>
            </a:srgbClr>
          </a:solidFill>
          <a:ln w="9525">
            <a:noFill/>
          </a:ln>
        </p:spPr>
        <p:txBody>
          <a:bodyPr/>
          <a:p>
            <a:endParaRPr lang="zh-CN" altLang="en-US"/>
          </a:p>
        </p:txBody>
      </p:sp>
      <p:sp>
        <p:nvSpPr>
          <p:cNvPr id="92165" name="AutoShape 8"/>
          <p:cNvSpPr/>
          <p:nvPr/>
        </p:nvSpPr>
        <p:spPr>
          <a:xfrm>
            <a:off x="644525" y="2343150"/>
            <a:ext cx="685800" cy="352425"/>
          </a:xfrm>
          <a:prstGeom prst="can">
            <a:avLst>
              <a:gd name="adj" fmla="val 39796"/>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66" name="AutoShape 9"/>
          <p:cNvSpPr/>
          <p:nvPr/>
        </p:nvSpPr>
        <p:spPr>
          <a:xfrm>
            <a:off x="1482725" y="2774950"/>
            <a:ext cx="673100" cy="238125"/>
          </a:xfrm>
          <a:prstGeom prst="can">
            <a:avLst>
              <a:gd name="adj" fmla="val 27343"/>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67" name="AutoShape 10"/>
          <p:cNvSpPr/>
          <p:nvPr/>
        </p:nvSpPr>
        <p:spPr>
          <a:xfrm>
            <a:off x="3159125" y="3454400"/>
            <a:ext cx="762000" cy="388938"/>
          </a:xfrm>
          <a:prstGeom prst="can">
            <a:avLst>
              <a:gd name="adj" fmla="val 25000"/>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68" name="AutoShape 11"/>
          <p:cNvSpPr/>
          <p:nvPr/>
        </p:nvSpPr>
        <p:spPr>
          <a:xfrm>
            <a:off x="6130925" y="4492625"/>
            <a:ext cx="904875" cy="676275"/>
          </a:xfrm>
          <a:prstGeom prst="can">
            <a:avLst>
              <a:gd name="adj" fmla="val 17745"/>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69" name="AutoShape 12"/>
          <p:cNvSpPr/>
          <p:nvPr/>
        </p:nvSpPr>
        <p:spPr>
          <a:xfrm>
            <a:off x="5064125" y="4194175"/>
            <a:ext cx="854075" cy="561975"/>
          </a:xfrm>
          <a:prstGeom prst="can">
            <a:avLst>
              <a:gd name="adj" fmla="val 21667"/>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0" name="AutoShape 13"/>
          <p:cNvSpPr/>
          <p:nvPr/>
        </p:nvSpPr>
        <p:spPr>
          <a:xfrm>
            <a:off x="6130925" y="3079750"/>
            <a:ext cx="904875" cy="1558925"/>
          </a:xfrm>
          <a:prstGeom prst="can">
            <a:avLst>
              <a:gd name="adj" fmla="val 15750"/>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1" name="AutoShape 14"/>
          <p:cNvSpPr/>
          <p:nvPr/>
        </p:nvSpPr>
        <p:spPr>
          <a:xfrm>
            <a:off x="5064125" y="2851150"/>
            <a:ext cx="854075" cy="1501775"/>
          </a:xfrm>
          <a:prstGeom prst="can">
            <a:avLst>
              <a:gd name="adj" fmla="val 14968"/>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2" name="AutoShape 15"/>
          <p:cNvSpPr/>
          <p:nvPr/>
        </p:nvSpPr>
        <p:spPr>
          <a:xfrm>
            <a:off x="3159125" y="2470150"/>
            <a:ext cx="762000" cy="1096963"/>
          </a:xfrm>
          <a:prstGeom prst="can">
            <a:avLst>
              <a:gd name="adj" fmla="val 13894"/>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3" name="AutoShape 16"/>
          <p:cNvSpPr/>
          <p:nvPr/>
        </p:nvSpPr>
        <p:spPr>
          <a:xfrm>
            <a:off x="1482725" y="1936750"/>
            <a:ext cx="673100" cy="946150"/>
          </a:xfrm>
          <a:prstGeom prst="can">
            <a:avLst>
              <a:gd name="adj" fmla="val 12824"/>
            </a:avLst>
          </a:prstGeom>
          <a:solidFill>
            <a:srgbClr val="FFCC00"/>
          </a:solidFill>
          <a:ln w="9525">
            <a:noFill/>
          </a:ln>
        </p:spPr>
        <p:txBody>
          <a:bodyPr wrap="none" lIns="90170" tIns="46990" rIns="90170" bIns="46990" anchor="ctr"/>
          <a:p>
            <a:r>
              <a:rPr lang="zh-CN" altLang="en-US" sz="3200" b="1" dirty="0">
                <a:latin typeface="宋体" panose="02010600030101010101" pitchFamily="2" charset="-122"/>
              </a:rPr>
              <a:t>判</a:t>
            </a:r>
            <a:endParaRPr lang="zh-CN" altLang="en-US" sz="3200" b="1" dirty="0">
              <a:latin typeface="宋体" panose="02010600030101010101" pitchFamily="2" charset="-122"/>
            </a:endParaRPr>
          </a:p>
        </p:txBody>
      </p:sp>
      <p:sp>
        <p:nvSpPr>
          <p:cNvPr id="14" name="AutoShape 17"/>
          <p:cNvSpPr/>
          <p:nvPr/>
        </p:nvSpPr>
        <p:spPr>
          <a:xfrm>
            <a:off x="644525" y="1708150"/>
            <a:ext cx="685800" cy="911225"/>
          </a:xfrm>
          <a:prstGeom prst="can">
            <a:avLst>
              <a:gd name="adj" fmla="val 22556"/>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75" name="AutoShape 18"/>
          <p:cNvSpPr/>
          <p:nvPr/>
        </p:nvSpPr>
        <p:spPr>
          <a:xfrm>
            <a:off x="2320925" y="3143250"/>
            <a:ext cx="685800" cy="317500"/>
          </a:xfrm>
          <a:prstGeom prst="can">
            <a:avLst>
              <a:gd name="adj" fmla="val 25000"/>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6" name="AutoShape 19"/>
          <p:cNvSpPr/>
          <p:nvPr/>
        </p:nvSpPr>
        <p:spPr>
          <a:xfrm>
            <a:off x="2320925" y="2241550"/>
            <a:ext cx="685800" cy="1020763"/>
          </a:xfrm>
          <a:prstGeom prst="can">
            <a:avLst>
              <a:gd name="adj" fmla="val 14366"/>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92177" name="AutoShape 22"/>
          <p:cNvSpPr/>
          <p:nvPr/>
        </p:nvSpPr>
        <p:spPr>
          <a:xfrm>
            <a:off x="7199313" y="4808538"/>
            <a:ext cx="989012" cy="742950"/>
          </a:xfrm>
          <a:prstGeom prst="can">
            <a:avLst>
              <a:gd name="adj" fmla="val 17745"/>
            </a:avLst>
          </a:prstGeom>
          <a:solidFill>
            <a:srgbClr val="FF66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8" name="AutoShape 23"/>
          <p:cNvSpPr/>
          <p:nvPr/>
        </p:nvSpPr>
        <p:spPr>
          <a:xfrm>
            <a:off x="7197725" y="3308350"/>
            <a:ext cx="990600" cy="1711325"/>
          </a:xfrm>
          <a:prstGeom prst="can">
            <a:avLst>
              <a:gd name="adj" fmla="val 15787"/>
            </a:avLst>
          </a:prstGeom>
          <a:solidFill>
            <a:srgbClr val="FFCC00"/>
          </a:solidFill>
          <a:ln w="9525">
            <a:noFill/>
          </a:ln>
        </p:spPr>
        <p:txBody>
          <a:bodyPr wrap="none" lIns="90170" tIns="46990" rIns="90170" bIns="46990" anchor="ctr"/>
          <a:p>
            <a:endParaRPr lang="zh-CN" altLang="en-US" dirty="0">
              <a:latin typeface="Arial" panose="020B0604020202020204" pitchFamily="34" charset="0"/>
            </a:endParaRPr>
          </a:p>
        </p:txBody>
      </p:sp>
      <p:sp>
        <p:nvSpPr>
          <p:cNvPr id="19" name="Text Box 24"/>
          <p:cNvSpPr txBox="1"/>
          <p:nvPr/>
        </p:nvSpPr>
        <p:spPr>
          <a:xfrm>
            <a:off x="720725" y="1936750"/>
            <a:ext cx="546100" cy="522288"/>
          </a:xfrm>
          <a:prstGeom prst="rect">
            <a:avLst/>
          </a:prstGeom>
          <a:noFill/>
          <a:ln w="9525">
            <a:noFill/>
          </a:ln>
        </p:spPr>
        <p:txBody>
          <a:bodyPr wrap="none">
            <a:spAutoFit/>
          </a:bodyPr>
          <a:p>
            <a:r>
              <a:rPr lang="zh-CN" altLang="en-US" sz="2800" b="1" dirty="0">
                <a:latin typeface="宋体" panose="02010600030101010101" pitchFamily="2" charset="-122"/>
              </a:rPr>
              <a:t>评</a:t>
            </a:r>
            <a:endParaRPr lang="zh-CN" altLang="en-US" sz="2800" b="1" dirty="0">
              <a:latin typeface="宋体" panose="02010600030101010101" pitchFamily="2" charset="-122"/>
            </a:endParaRPr>
          </a:p>
        </p:txBody>
      </p:sp>
      <p:sp>
        <p:nvSpPr>
          <p:cNvPr id="20" name="Text Box 27"/>
          <p:cNvSpPr txBox="1"/>
          <p:nvPr/>
        </p:nvSpPr>
        <p:spPr>
          <a:xfrm>
            <a:off x="2397125" y="2393950"/>
            <a:ext cx="647700" cy="646113"/>
          </a:xfrm>
          <a:prstGeom prst="rect">
            <a:avLst/>
          </a:prstGeom>
          <a:noFill/>
          <a:ln w="9525">
            <a:noFill/>
          </a:ln>
        </p:spPr>
        <p:txBody>
          <a:bodyPr wrap="none">
            <a:spAutoFit/>
          </a:bodyPr>
          <a:p>
            <a:r>
              <a:rPr lang="zh-CN" altLang="en-US" sz="3600" b="1" dirty="0">
                <a:latin typeface="宋体" panose="02010600030101010101" pitchFamily="2" charset="-122"/>
              </a:rPr>
              <a:t>呼</a:t>
            </a:r>
            <a:endParaRPr lang="zh-CN" altLang="en-US" sz="3600" b="1" dirty="0">
              <a:latin typeface="宋体" panose="02010600030101010101" pitchFamily="2" charset="-122"/>
            </a:endParaRPr>
          </a:p>
        </p:txBody>
      </p:sp>
      <p:sp>
        <p:nvSpPr>
          <p:cNvPr id="21" name="Text Box 28"/>
          <p:cNvSpPr txBox="1"/>
          <p:nvPr/>
        </p:nvSpPr>
        <p:spPr>
          <a:xfrm>
            <a:off x="3235325" y="2622550"/>
            <a:ext cx="588963" cy="701675"/>
          </a:xfrm>
          <a:prstGeom prst="rect">
            <a:avLst/>
          </a:prstGeom>
          <a:noFill/>
          <a:ln w="9525">
            <a:noFill/>
          </a:ln>
        </p:spPr>
        <p:txBody>
          <a:bodyPr>
            <a:spAutoFit/>
          </a:bodyPr>
          <a:p>
            <a:r>
              <a:rPr lang="zh-CN" altLang="en-US" sz="4000" b="1" dirty="0">
                <a:latin typeface="宋体" panose="02010600030101010101" pitchFamily="2" charset="-122"/>
              </a:rPr>
              <a:t>摆</a:t>
            </a:r>
            <a:endParaRPr lang="zh-CN" altLang="en-US" sz="4000" b="1" dirty="0">
              <a:latin typeface="宋体" panose="02010600030101010101" pitchFamily="2" charset="-122"/>
            </a:endParaRPr>
          </a:p>
        </p:txBody>
      </p:sp>
      <p:sp>
        <p:nvSpPr>
          <p:cNvPr id="22" name="Text Box 29"/>
          <p:cNvSpPr txBox="1"/>
          <p:nvPr/>
        </p:nvSpPr>
        <p:spPr>
          <a:xfrm>
            <a:off x="5140325" y="3003550"/>
            <a:ext cx="690563" cy="1311275"/>
          </a:xfrm>
          <a:prstGeom prst="rect">
            <a:avLst/>
          </a:prstGeom>
          <a:noFill/>
          <a:ln w="9525">
            <a:noFill/>
          </a:ln>
        </p:spPr>
        <p:txBody>
          <a:bodyPr>
            <a:spAutoFit/>
          </a:bodyPr>
          <a:p>
            <a:pPr algn="ctr"/>
            <a:r>
              <a:rPr lang="zh-CN" altLang="en-US" sz="4000" b="1" dirty="0">
                <a:latin typeface="宋体" panose="02010600030101010101" pitchFamily="2" charset="-122"/>
              </a:rPr>
              <a:t>压</a:t>
            </a:r>
            <a:endParaRPr lang="zh-CN" altLang="en-US" sz="4000" b="1" dirty="0">
              <a:latin typeface="宋体" panose="02010600030101010101" pitchFamily="2" charset="-122"/>
            </a:endParaRPr>
          </a:p>
          <a:p>
            <a:pPr algn="ctr"/>
            <a:r>
              <a:rPr lang="zh-CN" altLang="en-US" sz="4000" b="1" dirty="0">
                <a:latin typeface="宋体" panose="02010600030101010101" pitchFamily="2" charset="-122"/>
              </a:rPr>
              <a:t>C</a:t>
            </a:r>
            <a:endParaRPr lang="zh-CN" altLang="en-US" sz="4000" b="1" dirty="0">
              <a:latin typeface="宋体" panose="02010600030101010101" pitchFamily="2" charset="-122"/>
            </a:endParaRPr>
          </a:p>
        </p:txBody>
      </p:sp>
      <p:sp>
        <p:nvSpPr>
          <p:cNvPr id="23" name="Text Box 30"/>
          <p:cNvSpPr txBox="1"/>
          <p:nvPr/>
        </p:nvSpPr>
        <p:spPr>
          <a:xfrm>
            <a:off x="6234113" y="3262313"/>
            <a:ext cx="739775" cy="1433512"/>
          </a:xfrm>
          <a:prstGeom prst="rect">
            <a:avLst/>
          </a:prstGeom>
          <a:noFill/>
          <a:ln w="9525">
            <a:noFill/>
          </a:ln>
        </p:spPr>
        <p:txBody>
          <a:bodyPr>
            <a:spAutoFit/>
          </a:bodyPr>
          <a:p>
            <a:pPr algn="ctr"/>
            <a:r>
              <a:rPr lang="zh-CN" altLang="en-US" sz="4400" b="1" dirty="0">
                <a:latin typeface="宋体" panose="02010600030101010101" pitchFamily="2" charset="-122"/>
              </a:rPr>
              <a:t>开</a:t>
            </a:r>
            <a:endParaRPr lang="zh-CN" altLang="en-US" sz="4400" b="1" dirty="0">
              <a:latin typeface="宋体" panose="02010600030101010101" pitchFamily="2" charset="-122"/>
            </a:endParaRPr>
          </a:p>
          <a:p>
            <a:pPr algn="ctr"/>
            <a:r>
              <a:rPr lang="zh-CN" altLang="en-US" sz="4400" b="1" dirty="0">
                <a:latin typeface="宋体" panose="02010600030101010101" pitchFamily="2" charset="-122"/>
              </a:rPr>
              <a:t>A</a:t>
            </a:r>
            <a:endParaRPr lang="zh-CN" altLang="en-US" sz="4400" b="1" dirty="0">
              <a:latin typeface="宋体" panose="02010600030101010101" pitchFamily="2" charset="-122"/>
            </a:endParaRPr>
          </a:p>
        </p:txBody>
      </p:sp>
      <p:sp>
        <p:nvSpPr>
          <p:cNvPr id="24" name="Text Box 31"/>
          <p:cNvSpPr txBox="1"/>
          <p:nvPr/>
        </p:nvSpPr>
        <p:spPr>
          <a:xfrm>
            <a:off x="7275513" y="3460750"/>
            <a:ext cx="790575" cy="1568450"/>
          </a:xfrm>
          <a:prstGeom prst="rect">
            <a:avLst/>
          </a:prstGeom>
          <a:noFill/>
          <a:ln w="9525">
            <a:noFill/>
          </a:ln>
        </p:spPr>
        <p:txBody>
          <a:bodyPr>
            <a:spAutoFit/>
          </a:bodyPr>
          <a:p>
            <a:pPr algn="ctr"/>
            <a:r>
              <a:rPr lang="zh-CN" altLang="en-US" sz="4800" b="1" dirty="0">
                <a:latin typeface="宋体" panose="02010600030101010101" pitchFamily="2" charset="-122"/>
              </a:rPr>
              <a:t>吹</a:t>
            </a:r>
            <a:endParaRPr lang="zh-CN" altLang="en-US" sz="4800" b="1" dirty="0">
              <a:latin typeface="宋体" panose="02010600030101010101" pitchFamily="2" charset="-122"/>
            </a:endParaRPr>
          </a:p>
          <a:p>
            <a:pPr algn="ctr"/>
            <a:r>
              <a:rPr lang="zh-CN" altLang="en-US" sz="4800" b="1" dirty="0">
                <a:latin typeface="宋体" panose="02010600030101010101" pitchFamily="2" charset="-122"/>
              </a:rPr>
              <a:t>B</a:t>
            </a:r>
            <a:endParaRPr lang="zh-CN" altLang="en-US" sz="4800" b="1" dirty="0">
              <a:latin typeface="宋体" panose="02010600030101010101" pitchFamily="2" charset="-122"/>
            </a:endParaRPr>
          </a:p>
        </p:txBody>
      </p:sp>
      <p:sp>
        <p:nvSpPr>
          <p:cNvPr id="25" name="AutoShape 32"/>
          <p:cNvSpPr/>
          <p:nvPr/>
        </p:nvSpPr>
        <p:spPr>
          <a:xfrm>
            <a:off x="1939925" y="5213350"/>
            <a:ext cx="1371600" cy="838200"/>
          </a:xfrm>
          <a:prstGeom prst="wedgeRoundRectCallout">
            <a:avLst>
              <a:gd name="adj1" fmla="val 5324"/>
              <a:gd name="adj2" fmla="val -25949"/>
              <a:gd name="adj3" fmla="val 16667"/>
            </a:avLst>
          </a:prstGeom>
          <a:solidFill>
            <a:srgbClr val="FFCC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dirty="0">
              <a:latin typeface="Arial" panose="020B0604020202020204" pitchFamily="34" charset="0"/>
            </a:endParaRPr>
          </a:p>
        </p:txBody>
      </p:sp>
      <p:sp>
        <p:nvSpPr>
          <p:cNvPr id="26" name="AutoShape 33"/>
          <p:cNvSpPr/>
          <p:nvPr/>
        </p:nvSpPr>
        <p:spPr>
          <a:xfrm>
            <a:off x="250825" y="5157788"/>
            <a:ext cx="1612900" cy="909637"/>
          </a:xfrm>
          <a:prstGeom prst="wedgeRoundRectCallout">
            <a:avLst>
              <a:gd name="adj1" fmla="val -9870"/>
              <a:gd name="adj2" fmla="val -27843"/>
              <a:gd name="adj3" fmla="val 16667"/>
            </a:avLst>
          </a:prstGeom>
          <a:solidFill>
            <a:srgbClr val="FF99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sz="2800" b="1" dirty="0">
              <a:solidFill>
                <a:srgbClr val="000000"/>
              </a:solidFill>
              <a:latin typeface="Arial" panose="020B0604020202020204" pitchFamily="34" charset="0"/>
            </a:endParaRPr>
          </a:p>
        </p:txBody>
      </p:sp>
      <p:sp>
        <p:nvSpPr>
          <p:cNvPr id="27" name="Text Box 34"/>
          <p:cNvSpPr txBox="1"/>
          <p:nvPr/>
        </p:nvSpPr>
        <p:spPr>
          <a:xfrm>
            <a:off x="250825" y="5157788"/>
            <a:ext cx="1619250" cy="830262"/>
          </a:xfrm>
          <a:prstGeom prst="rect">
            <a:avLst/>
          </a:prstGeom>
          <a:noFill/>
          <a:ln w="9525">
            <a:noFill/>
          </a:ln>
        </p:spPr>
        <p:txBody>
          <a:bodyPr>
            <a:spAutoFit/>
          </a:bodyPr>
          <a:p>
            <a:r>
              <a:rPr lang="zh-CN" altLang="en-US" sz="2400" dirty="0">
                <a:latin typeface="宋体" panose="02010600030101010101" pitchFamily="2" charset="-122"/>
              </a:rPr>
              <a:t>评估环境</a:t>
            </a:r>
            <a:endParaRPr lang="zh-CN" altLang="en-US" sz="2400" dirty="0">
              <a:latin typeface="宋体" panose="02010600030101010101" pitchFamily="2" charset="-122"/>
            </a:endParaRPr>
          </a:p>
          <a:p>
            <a:r>
              <a:rPr lang="zh-CN" altLang="en-US" sz="2400" dirty="0">
                <a:latin typeface="宋体" panose="02010600030101010101" pitchFamily="2" charset="-122"/>
              </a:rPr>
              <a:t>确认安全</a:t>
            </a:r>
            <a:endParaRPr lang="zh-CN" altLang="en-US" sz="2400" dirty="0">
              <a:latin typeface="宋体" panose="02010600030101010101" pitchFamily="2" charset="-122"/>
            </a:endParaRPr>
          </a:p>
        </p:txBody>
      </p:sp>
      <p:sp>
        <p:nvSpPr>
          <p:cNvPr id="28" name="Text Box 35"/>
          <p:cNvSpPr txBox="1"/>
          <p:nvPr/>
        </p:nvSpPr>
        <p:spPr>
          <a:xfrm>
            <a:off x="3419475" y="5229225"/>
            <a:ext cx="1425575" cy="830263"/>
          </a:xfrm>
          <a:prstGeom prst="rect">
            <a:avLst/>
          </a:prstGeom>
          <a:noFill/>
          <a:ln w="9525">
            <a:noFill/>
          </a:ln>
        </p:spPr>
        <p:txBody>
          <a:bodyPr>
            <a:spAutoFit/>
          </a:bodyPr>
          <a:p>
            <a:r>
              <a:rPr lang="zh-CN" altLang="en-US" sz="2400" dirty="0">
                <a:latin typeface="宋体" panose="02010600030101010101" pitchFamily="2" charset="-122"/>
              </a:rPr>
              <a:t>高声呼救</a:t>
            </a:r>
            <a:endParaRPr lang="zh-CN" altLang="en-US" sz="2400" dirty="0">
              <a:latin typeface="宋体" panose="02010600030101010101" pitchFamily="2" charset="-122"/>
            </a:endParaRPr>
          </a:p>
          <a:p>
            <a:r>
              <a:rPr lang="zh-CN" altLang="en-US" sz="2400" dirty="0">
                <a:latin typeface="宋体" panose="02010600030101010101" pitchFamily="2" charset="-122"/>
              </a:rPr>
              <a:t>寻求帮助</a:t>
            </a:r>
            <a:endParaRPr lang="zh-CN" altLang="en-US" sz="2400" dirty="0">
              <a:latin typeface="宋体" panose="02010600030101010101" pitchFamily="2" charset="-122"/>
            </a:endParaRPr>
          </a:p>
        </p:txBody>
      </p:sp>
      <p:sp>
        <p:nvSpPr>
          <p:cNvPr id="29" name="AutoShape 38"/>
          <p:cNvSpPr/>
          <p:nvPr/>
        </p:nvSpPr>
        <p:spPr>
          <a:xfrm>
            <a:off x="4911725" y="5441950"/>
            <a:ext cx="1600200" cy="609600"/>
          </a:xfrm>
          <a:prstGeom prst="wedgeRoundRectCallout">
            <a:avLst>
              <a:gd name="adj1" fmla="val -14287"/>
              <a:gd name="adj2" fmla="val -8333"/>
              <a:gd name="adj3" fmla="val 16667"/>
            </a:avLst>
          </a:prstGeom>
          <a:solidFill>
            <a:srgbClr val="FFCC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sz="2400" dirty="0">
              <a:solidFill>
                <a:schemeClr val="accent2"/>
              </a:solidFill>
              <a:latin typeface="Arial" panose="020B0604020202020204" pitchFamily="34" charset="0"/>
            </a:endParaRPr>
          </a:p>
        </p:txBody>
      </p:sp>
      <p:sp>
        <p:nvSpPr>
          <p:cNvPr id="30" name="Text Box 39"/>
          <p:cNvSpPr txBox="1"/>
          <p:nvPr/>
        </p:nvSpPr>
        <p:spPr>
          <a:xfrm>
            <a:off x="4987925" y="5518150"/>
            <a:ext cx="1524000" cy="457200"/>
          </a:xfrm>
          <a:prstGeom prst="rect">
            <a:avLst/>
          </a:prstGeom>
          <a:noFill/>
          <a:ln w="9525">
            <a:noFill/>
          </a:ln>
        </p:spPr>
        <p:txBody>
          <a:bodyPr>
            <a:spAutoFit/>
          </a:bodyPr>
          <a:p>
            <a:r>
              <a:rPr lang="zh-CN" altLang="en-US" sz="2400" dirty="0">
                <a:latin typeface="宋体" panose="02010600030101010101" pitchFamily="2" charset="-122"/>
              </a:rPr>
              <a:t>摆好体位</a:t>
            </a:r>
            <a:endParaRPr lang="zh-CN" altLang="en-US" sz="2400" dirty="0">
              <a:latin typeface="宋体" panose="02010600030101010101" pitchFamily="2" charset="-122"/>
            </a:endParaRPr>
          </a:p>
        </p:txBody>
      </p:sp>
      <p:sp>
        <p:nvSpPr>
          <p:cNvPr id="31" name="AutoShape 40"/>
          <p:cNvSpPr/>
          <p:nvPr/>
        </p:nvSpPr>
        <p:spPr>
          <a:xfrm>
            <a:off x="3922713" y="946150"/>
            <a:ext cx="1371600" cy="838200"/>
          </a:xfrm>
          <a:prstGeom prst="wedgeRoundRectCallout">
            <a:avLst>
              <a:gd name="adj1" fmla="val 5324"/>
              <a:gd name="adj2" fmla="val -25949"/>
              <a:gd name="adj3" fmla="val 16667"/>
            </a:avLst>
          </a:prstGeom>
          <a:solidFill>
            <a:srgbClr val="FF99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dirty="0">
              <a:latin typeface="Arial" panose="020B0604020202020204" pitchFamily="34" charset="0"/>
            </a:endParaRPr>
          </a:p>
        </p:txBody>
      </p:sp>
      <p:sp>
        <p:nvSpPr>
          <p:cNvPr id="32" name="AutoShape 42"/>
          <p:cNvSpPr/>
          <p:nvPr/>
        </p:nvSpPr>
        <p:spPr>
          <a:xfrm>
            <a:off x="5368925" y="946150"/>
            <a:ext cx="1447800" cy="609600"/>
          </a:xfrm>
          <a:prstGeom prst="wedgeRoundRectCallout">
            <a:avLst>
              <a:gd name="adj1" fmla="val -7894"/>
              <a:gd name="adj2" fmla="val -19269"/>
              <a:gd name="adj3" fmla="val 16667"/>
            </a:avLst>
          </a:prstGeom>
          <a:solidFill>
            <a:srgbClr val="FFCC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sz="2800" b="1" dirty="0">
              <a:solidFill>
                <a:srgbClr val="000000"/>
              </a:solidFill>
              <a:latin typeface="Arial" panose="020B0604020202020204" pitchFamily="34" charset="0"/>
            </a:endParaRPr>
          </a:p>
        </p:txBody>
      </p:sp>
      <p:sp>
        <p:nvSpPr>
          <p:cNvPr id="33" name="AutoShape 43"/>
          <p:cNvSpPr/>
          <p:nvPr/>
        </p:nvSpPr>
        <p:spPr>
          <a:xfrm>
            <a:off x="6869113" y="962025"/>
            <a:ext cx="1600200" cy="609600"/>
          </a:xfrm>
          <a:prstGeom prst="wedgeRoundRectCallout">
            <a:avLst>
              <a:gd name="adj1" fmla="val -14287"/>
              <a:gd name="adj2" fmla="val -8333"/>
              <a:gd name="adj3" fmla="val 16667"/>
            </a:avLst>
          </a:prstGeom>
          <a:solidFill>
            <a:srgbClr val="FF9900"/>
          </a:solidFill>
          <a:ln w="38100" cap="flat" cmpd="sng">
            <a:solidFill>
              <a:schemeClr val="tx2"/>
            </a:solidFill>
            <a:prstDash val="solid"/>
            <a:miter/>
            <a:headEnd type="none" w="med" len="med"/>
            <a:tailEnd type="none" w="med" len="med"/>
          </a:ln>
        </p:spPr>
        <p:txBody>
          <a:bodyPr lIns="90170" tIns="46990" rIns="90170" bIns="46990" anchor="ctr"/>
          <a:p>
            <a:pPr algn="ctr"/>
            <a:endParaRPr lang="zh-CN" altLang="en-US" sz="2400" dirty="0">
              <a:solidFill>
                <a:schemeClr val="accent2"/>
              </a:solidFill>
              <a:latin typeface="Arial" panose="020B0604020202020204" pitchFamily="34" charset="0"/>
            </a:endParaRPr>
          </a:p>
        </p:txBody>
      </p:sp>
      <p:sp>
        <p:nvSpPr>
          <p:cNvPr id="34" name="Text Box 45"/>
          <p:cNvSpPr txBox="1"/>
          <p:nvPr/>
        </p:nvSpPr>
        <p:spPr>
          <a:xfrm>
            <a:off x="3914775" y="946150"/>
            <a:ext cx="1416050" cy="830263"/>
          </a:xfrm>
          <a:prstGeom prst="rect">
            <a:avLst/>
          </a:prstGeom>
          <a:noFill/>
          <a:ln w="9525">
            <a:noFill/>
          </a:ln>
        </p:spPr>
        <p:txBody>
          <a:bodyPr wrap="none">
            <a:spAutoFit/>
          </a:bodyPr>
          <a:p>
            <a:pPr algn="ctr"/>
            <a:r>
              <a:rPr lang="zh-CN" altLang="en-US" sz="2400" dirty="0">
                <a:latin typeface="宋体" panose="02010600030101010101" pitchFamily="2" charset="-122"/>
              </a:rPr>
              <a:t>胸外心脏</a:t>
            </a:r>
            <a:endParaRPr lang="zh-CN" altLang="en-US" sz="2400" dirty="0">
              <a:latin typeface="宋体" panose="02010600030101010101" pitchFamily="2" charset="-122"/>
            </a:endParaRPr>
          </a:p>
          <a:p>
            <a:pPr algn="ctr"/>
            <a:r>
              <a:rPr lang="zh-CN" altLang="en-US" sz="2400" dirty="0">
                <a:latin typeface="宋体" panose="02010600030101010101" pitchFamily="2" charset="-122"/>
              </a:rPr>
              <a:t>按压</a:t>
            </a:r>
            <a:endParaRPr lang="zh-CN" altLang="en-US" sz="2400" dirty="0">
              <a:latin typeface="宋体" panose="02010600030101010101" pitchFamily="2" charset="-122"/>
            </a:endParaRPr>
          </a:p>
        </p:txBody>
      </p:sp>
      <p:sp>
        <p:nvSpPr>
          <p:cNvPr id="35" name="Text Box 46"/>
          <p:cNvSpPr txBox="1"/>
          <p:nvPr/>
        </p:nvSpPr>
        <p:spPr>
          <a:xfrm>
            <a:off x="5368925" y="1022350"/>
            <a:ext cx="1416050" cy="460375"/>
          </a:xfrm>
          <a:prstGeom prst="rect">
            <a:avLst/>
          </a:prstGeom>
          <a:noFill/>
          <a:ln w="9525">
            <a:noFill/>
          </a:ln>
        </p:spPr>
        <p:txBody>
          <a:bodyPr wrap="none">
            <a:spAutoFit/>
          </a:bodyPr>
          <a:p>
            <a:r>
              <a:rPr lang="zh-CN" altLang="en-US" sz="2400" dirty="0">
                <a:latin typeface="宋体" panose="02010600030101010101" pitchFamily="2" charset="-122"/>
              </a:rPr>
              <a:t>开放气道</a:t>
            </a:r>
            <a:endParaRPr lang="zh-CN" altLang="en-US" sz="2400" dirty="0">
              <a:latin typeface="宋体" panose="02010600030101010101" pitchFamily="2" charset="-122"/>
            </a:endParaRPr>
          </a:p>
        </p:txBody>
      </p:sp>
      <p:sp>
        <p:nvSpPr>
          <p:cNvPr id="36" name="Text Box 47"/>
          <p:cNvSpPr txBox="1"/>
          <p:nvPr/>
        </p:nvSpPr>
        <p:spPr>
          <a:xfrm>
            <a:off x="6969125" y="1022350"/>
            <a:ext cx="1416050" cy="460375"/>
          </a:xfrm>
          <a:prstGeom prst="rect">
            <a:avLst/>
          </a:prstGeom>
          <a:noFill/>
          <a:ln w="9525">
            <a:noFill/>
          </a:ln>
        </p:spPr>
        <p:txBody>
          <a:bodyPr wrap="none">
            <a:spAutoFit/>
          </a:bodyPr>
          <a:p>
            <a:r>
              <a:rPr lang="zh-CN" altLang="en-US" sz="2400" dirty="0">
                <a:latin typeface="宋体" panose="02010600030101010101" pitchFamily="2" charset="-122"/>
              </a:rPr>
              <a:t>人工呼吸</a:t>
            </a:r>
            <a:endParaRPr lang="zh-CN" altLang="en-US" sz="2400" dirty="0">
              <a:latin typeface="宋体" panose="02010600030101010101" pitchFamily="2" charset="-122"/>
            </a:endParaRPr>
          </a:p>
        </p:txBody>
      </p:sp>
      <p:sp>
        <p:nvSpPr>
          <p:cNvPr id="37" name="箭头 1449"/>
          <p:cNvSpPr/>
          <p:nvPr/>
        </p:nvSpPr>
        <p:spPr>
          <a:xfrm>
            <a:off x="1025525" y="2698750"/>
            <a:ext cx="0" cy="2438400"/>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mn-lt"/>
              <a:ea typeface="+mn-ea"/>
              <a:cs typeface="+mn-cs"/>
            </a:endParaRPr>
          </a:p>
        </p:txBody>
      </p:sp>
      <p:sp>
        <p:nvSpPr>
          <p:cNvPr id="38" name="Line 49"/>
          <p:cNvSpPr/>
          <p:nvPr/>
        </p:nvSpPr>
        <p:spPr>
          <a:xfrm>
            <a:off x="1787525" y="3079750"/>
            <a:ext cx="0" cy="1905000"/>
          </a:xfrm>
          <a:prstGeom prst="line">
            <a:avLst/>
          </a:prstGeom>
          <a:ln w="9525" cap="flat" cmpd="sng">
            <a:solidFill>
              <a:schemeClr val="tx1"/>
            </a:solidFill>
            <a:prstDash val="solid"/>
            <a:headEnd type="none" w="med" len="med"/>
            <a:tailEnd type="none" w="med" len="med"/>
          </a:ln>
        </p:spPr>
      </p:sp>
      <p:sp>
        <p:nvSpPr>
          <p:cNvPr id="39" name="Line 50"/>
          <p:cNvSpPr/>
          <p:nvPr/>
        </p:nvSpPr>
        <p:spPr>
          <a:xfrm>
            <a:off x="1787525" y="4984750"/>
            <a:ext cx="762000" cy="0"/>
          </a:xfrm>
          <a:prstGeom prst="line">
            <a:avLst/>
          </a:prstGeom>
          <a:ln w="9525" cap="flat" cmpd="sng">
            <a:solidFill>
              <a:schemeClr val="tx1"/>
            </a:solidFill>
            <a:prstDash val="solid"/>
            <a:headEnd type="none" w="med" len="med"/>
            <a:tailEnd type="none" w="med" len="med"/>
          </a:ln>
        </p:spPr>
      </p:sp>
      <p:sp>
        <p:nvSpPr>
          <p:cNvPr id="40" name="箭头 1459"/>
          <p:cNvSpPr/>
          <p:nvPr/>
        </p:nvSpPr>
        <p:spPr>
          <a:xfrm>
            <a:off x="2549525" y="4984750"/>
            <a:ext cx="0" cy="152400"/>
          </a:xfrm>
          <a:prstGeom prst="line">
            <a:avLst/>
          </a:prstGeom>
          <a:ln w="9525" cap="flat" cmpd="sng">
            <a:solidFill>
              <a:schemeClr val="tx1"/>
            </a:solidFill>
            <a:prstDash val="solid"/>
            <a:headEnd type="none" w="med" len="med"/>
            <a:tailEnd type="triangle" w="med" len="med"/>
          </a:ln>
        </p:spPr>
      </p:sp>
      <p:sp>
        <p:nvSpPr>
          <p:cNvPr id="41" name="Line 52"/>
          <p:cNvSpPr/>
          <p:nvPr/>
        </p:nvSpPr>
        <p:spPr>
          <a:xfrm>
            <a:off x="2625725" y="3460750"/>
            <a:ext cx="0" cy="1371600"/>
          </a:xfrm>
          <a:prstGeom prst="line">
            <a:avLst/>
          </a:prstGeom>
          <a:ln w="9525" cap="flat" cmpd="sng">
            <a:solidFill>
              <a:schemeClr val="tx1"/>
            </a:solidFill>
            <a:prstDash val="solid"/>
            <a:headEnd type="none" w="med" len="med"/>
            <a:tailEnd type="none" w="med" len="med"/>
          </a:ln>
        </p:spPr>
      </p:sp>
      <p:sp>
        <p:nvSpPr>
          <p:cNvPr id="42" name="Line 53"/>
          <p:cNvSpPr/>
          <p:nvPr/>
        </p:nvSpPr>
        <p:spPr>
          <a:xfrm>
            <a:off x="2625725" y="4832350"/>
            <a:ext cx="1219200" cy="0"/>
          </a:xfrm>
          <a:prstGeom prst="line">
            <a:avLst/>
          </a:prstGeom>
          <a:ln w="9525" cap="flat" cmpd="sng">
            <a:solidFill>
              <a:schemeClr val="tx1"/>
            </a:solidFill>
            <a:prstDash val="solid"/>
            <a:headEnd type="none" w="med" len="med"/>
            <a:tailEnd type="none" w="med" len="med"/>
          </a:ln>
        </p:spPr>
      </p:sp>
      <p:sp>
        <p:nvSpPr>
          <p:cNvPr id="43" name="箭头 1462"/>
          <p:cNvSpPr/>
          <p:nvPr/>
        </p:nvSpPr>
        <p:spPr>
          <a:xfrm>
            <a:off x="3844925" y="4832350"/>
            <a:ext cx="0" cy="304800"/>
          </a:xfrm>
          <a:prstGeom prst="line">
            <a:avLst/>
          </a:prstGeom>
          <a:ln w="9525" cap="flat" cmpd="sng">
            <a:solidFill>
              <a:schemeClr val="tx1"/>
            </a:solidFill>
            <a:prstDash val="solid"/>
            <a:headEnd type="none" w="med" len="med"/>
            <a:tailEnd type="triangle" w="med" len="med"/>
          </a:ln>
        </p:spPr>
      </p:sp>
      <p:sp>
        <p:nvSpPr>
          <p:cNvPr id="44" name="Line 55"/>
          <p:cNvSpPr/>
          <p:nvPr/>
        </p:nvSpPr>
        <p:spPr>
          <a:xfrm>
            <a:off x="3540125" y="3841750"/>
            <a:ext cx="0" cy="838200"/>
          </a:xfrm>
          <a:prstGeom prst="line">
            <a:avLst/>
          </a:prstGeom>
          <a:ln w="9525" cap="flat" cmpd="sng">
            <a:solidFill>
              <a:schemeClr val="tx1"/>
            </a:solidFill>
            <a:prstDash val="solid"/>
            <a:headEnd type="none" w="med" len="med"/>
            <a:tailEnd type="none" w="med" len="med"/>
          </a:ln>
        </p:spPr>
      </p:sp>
      <p:sp>
        <p:nvSpPr>
          <p:cNvPr id="45" name="Line 56"/>
          <p:cNvSpPr/>
          <p:nvPr/>
        </p:nvSpPr>
        <p:spPr>
          <a:xfrm>
            <a:off x="3540125" y="4679950"/>
            <a:ext cx="1371600" cy="0"/>
          </a:xfrm>
          <a:prstGeom prst="line">
            <a:avLst/>
          </a:prstGeom>
          <a:ln w="9525" cap="flat" cmpd="sng">
            <a:solidFill>
              <a:schemeClr val="tx1"/>
            </a:solidFill>
            <a:prstDash val="solid"/>
            <a:headEnd type="none" w="med" len="med"/>
            <a:tailEnd type="none" w="med" len="med"/>
          </a:ln>
        </p:spPr>
      </p:sp>
      <p:sp>
        <p:nvSpPr>
          <p:cNvPr id="46" name="Line 57"/>
          <p:cNvSpPr/>
          <p:nvPr/>
        </p:nvSpPr>
        <p:spPr>
          <a:xfrm>
            <a:off x="4911725" y="4679950"/>
            <a:ext cx="0" cy="457200"/>
          </a:xfrm>
          <a:prstGeom prst="line">
            <a:avLst/>
          </a:prstGeom>
          <a:ln w="9525" cap="flat" cmpd="sng">
            <a:solidFill>
              <a:schemeClr val="tx1"/>
            </a:solidFill>
            <a:prstDash val="solid"/>
            <a:headEnd type="none" w="med" len="med"/>
            <a:tailEnd type="none" w="med" len="med"/>
          </a:ln>
        </p:spPr>
      </p:sp>
      <p:sp>
        <p:nvSpPr>
          <p:cNvPr id="47" name="Line 58"/>
          <p:cNvSpPr/>
          <p:nvPr/>
        </p:nvSpPr>
        <p:spPr>
          <a:xfrm>
            <a:off x="4911725" y="5137150"/>
            <a:ext cx="685800" cy="0"/>
          </a:xfrm>
          <a:prstGeom prst="line">
            <a:avLst/>
          </a:prstGeom>
          <a:ln w="9525" cap="flat" cmpd="sng">
            <a:solidFill>
              <a:schemeClr val="tx1"/>
            </a:solidFill>
            <a:prstDash val="solid"/>
            <a:headEnd type="none" w="med" len="med"/>
            <a:tailEnd type="none" w="med" len="med"/>
          </a:ln>
        </p:spPr>
      </p:sp>
      <p:sp>
        <p:nvSpPr>
          <p:cNvPr id="48" name="箭头 1467"/>
          <p:cNvSpPr/>
          <p:nvPr/>
        </p:nvSpPr>
        <p:spPr>
          <a:xfrm>
            <a:off x="5597525" y="5137150"/>
            <a:ext cx="0" cy="228600"/>
          </a:xfrm>
          <a:prstGeom prst="line">
            <a:avLst/>
          </a:prstGeom>
          <a:ln w="9525" cap="flat" cmpd="sng">
            <a:solidFill>
              <a:schemeClr val="tx1"/>
            </a:solidFill>
            <a:prstDash val="solid"/>
            <a:headEnd type="none" w="med" len="med"/>
            <a:tailEnd type="triangle" w="med" len="med"/>
          </a:ln>
        </p:spPr>
      </p:sp>
      <p:sp>
        <p:nvSpPr>
          <p:cNvPr id="49" name="Line 63"/>
          <p:cNvSpPr/>
          <p:nvPr/>
        </p:nvSpPr>
        <p:spPr>
          <a:xfrm flipV="1">
            <a:off x="5445125" y="2089150"/>
            <a:ext cx="0" cy="762000"/>
          </a:xfrm>
          <a:prstGeom prst="line">
            <a:avLst/>
          </a:prstGeom>
          <a:ln w="9525" cap="flat" cmpd="sng">
            <a:solidFill>
              <a:schemeClr val="tx1"/>
            </a:solidFill>
            <a:prstDash val="solid"/>
            <a:headEnd type="none" w="med" len="med"/>
            <a:tailEnd type="none" w="med" len="med"/>
          </a:ln>
        </p:spPr>
      </p:sp>
      <p:sp>
        <p:nvSpPr>
          <p:cNvPr id="50" name="Line 64"/>
          <p:cNvSpPr/>
          <p:nvPr/>
        </p:nvSpPr>
        <p:spPr>
          <a:xfrm flipH="1">
            <a:off x="4606925" y="2089150"/>
            <a:ext cx="838200" cy="0"/>
          </a:xfrm>
          <a:prstGeom prst="line">
            <a:avLst/>
          </a:prstGeom>
          <a:ln w="9525" cap="flat" cmpd="sng">
            <a:solidFill>
              <a:schemeClr val="tx1"/>
            </a:solidFill>
            <a:prstDash val="solid"/>
            <a:headEnd type="none" w="med" len="med"/>
            <a:tailEnd type="none" w="med" len="med"/>
          </a:ln>
        </p:spPr>
      </p:sp>
      <p:sp>
        <p:nvSpPr>
          <p:cNvPr id="51" name="箭头 1473"/>
          <p:cNvSpPr/>
          <p:nvPr/>
        </p:nvSpPr>
        <p:spPr>
          <a:xfrm flipV="1">
            <a:off x="4606925" y="1860550"/>
            <a:ext cx="1588" cy="228600"/>
          </a:xfrm>
          <a:prstGeom prst="line">
            <a:avLst/>
          </a:prstGeom>
          <a:ln w="9525" cap="flat" cmpd="sng">
            <a:solidFill>
              <a:schemeClr val="tx1"/>
            </a:solidFill>
            <a:prstDash val="solid"/>
            <a:headEnd type="none" w="med" len="med"/>
            <a:tailEnd type="triangle" w="med" len="med"/>
          </a:ln>
        </p:spPr>
      </p:sp>
      <p:sp>
        <p:nvSpPr>
          <p:cNvPr id="52" name="Line 66"/>
          <p:cNvSpPr/>
          <p:nvPr/>
        </p:nvSpPr>
        <p:spPr>
          <a:xfrm flipV="1">
            <a:off x="6588125" y="2165350"/>
            <a:ext cx="0" cy="914400"/>
          </a:xfrm>
          <a:prstGeom prst="line">
            <a:avLst/>
          </a:prstGeom>
          <a:ln w="9525" cap="flat" cmpd="sng">
            <a:solidFill>
              <a:schemeClr val="tx1"/>
            </a:solidFill>
            <a:prstDash val="solid"/>
            <a:headEnd type="none" w="med" len="med"/>
            <a:tailEnd type="none" w="med" len="med"/>
          </a:ln>
        </p:spPr>
      </p:sp>
      <p:sp>
        <p:nvSpPr>
          <p:cNvPr id="53" name="Line 67"/>
          <p:cNvSpPr/>
          <p:nvPr/>
        </p:nvSpPr>
        <p:spPr>
          <a:xfrm flipH="1">
            <a:off x="6054725" y="2165350"/>
            <a:ext cx="533400" cy="0"/>
          </a:xfrm>
          <a:prstGeom prst="line">
            <a:avLst/>
          </a:prstGeom>
          <a:ln w="9525" cap="flat" cmpd="sng">
            <a:solidFill>
              <a:schemeClr val="tx1"/>
            </a:solidFill>
            <a:prstDash val="solid"/>
            <a:headEnd type="none" w="med" len="med"/>
            <a:tailEnd type="none" w="med" len="med"/>
          </a:ln>
        </p:spPr>
      </p:sp>
      <p:sp>
        <p:nvSpPr>
          <p:cNvPr id="54" name="箭头 1476"/>
          <p:cNvSpPr/>
          <p:nvPr/>
        </p:nvSpPr>
        <p:spPr>
          <a:xfrm flipV="1">
            <a:off x="6054725" y="1631950"/>
            <a:ext cx="0" cy="533400"/>
          </a:xfrm>
          <a:prstGeom prst="line">
            <a:avLst/>
          </a:prstGeom>
          <a:ln w="9525" cap="flat" cmpd="sng">
            <a:solidFill>
              <a:schemeClr val="tx1"/>
            </a:solidFill>
            <a:prstDash val="solid"/>
            <a:headEnd type="none" w="med" len="med"/>
            <a:tailEnd type="triangle" w="med" len="med"/>
          </a:ln>
        </p:spPr>
      </p:sp>
      <p:sp>
        <p:nvSpPr>
          <p:cNvPr id="55" name="箭头 1477"/>
          <p:cNvSpPr/>
          <p:nvPr/>
        </p:nvSpPr>
        <p:spPr>
          <a:xfrm flipV="1">
            <a:off x="7731125" y="1631950"/>
            <a:ext cx="0" cy="1676400"/>
          </a:xfrm>
          <a:prstGeom prst="line">
            <a:avLst/>
          </a:prstGeom>
          <a:ln w="9525" cap="flat" cmpd="sng">
            <a:solidFill>
              <a:schemeClr val="tx1"/>
            </a:solidFill>
            <a:prstDash val="solid"/>
            <a:headEnd type="none" w="med" len="med"/>
            <a:tailEnd type="triangle" w="med" len="med"/>
          </a:ln>
        </p:spPr>
      </p:sp>
      <p:sp>
        <p:nvSpPr>
          <p:cNvPr id="56" name="Freeform 16"/>
          <p:cNvSpPr/>
          <p:nvPr/>
        </p:nvSpPr>
        <p:spPr>
          <a:xfrm rot="1500000">
            <a:off x="5589588" y="2273300"/>
            <a:ext cx="2363787" cy="1157288"/>
          </a:xfrm>
          <a:custGeom>
            <a:avLst/>
            <a:gdLst>
              <a:gd name="txL" fmla="*/ 0 w 982"/>
              <a:gd name="txT" fmla="*/ 0 h 774"/>
              <a:gd name="txR" fmla="*/ 982 w 982"/>
              <a:gd name="txB" fmla="*/ 774 h 77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Lst>
            <a:rect l="txL" t="txT" r="txR" b="tx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FF0000">
              <a:alpha val="74901"/>
            </a:srgbClr>
          </a:solidFill>
          <a:ln w="9525">
            <a:noFill/>
          </a:ln>
        </p:spPr>
        <p:txBody>
          <a:bodyPr/>
          <a:p>
            <a:endParaRPr lang="zh-CN" altLang="en-US"/>
          </a:p>
        </p:txBody>
      </p:sp>
      <p:sp>
        <p:nvSpPr>
          <p:cNvPr id="57" name="Freeform 16"/>
          <p:cNvSpPr/>
          <p:nvPr/>
        </p:nvSpPr>
        <p:spPr>
          <a:xfrm rot="-8580000">
            <a:off x="5292725" y="4638675"/>
            <a:ext cx="2363788" cy="1157288"/>
          </a:xfrm>
          <a:custGeom>
            <a:avLst/>
            <a:gdLst>
              <a:gd name="txL" fmla="*/ 0 w 982"/>
              <a:gd name="txT" fmla="*/ 0 h 774"/>
              <a:gd name="txR" fmla="*/ 982 w 982"/>
              <a:gd name="txB" fmla="*/ 774 h 77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0" y="2147483647"/>
              </a:cxn>
            </a:cxnLst>
            <a:rect l="txL" t="txT" r="txR" b="tx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FF0000">
              <a:alpha val="74901"/>
            </a:srgbClr>
          </a:solidFill>
          <a:ln w="9525">
            <a:noFill/>
          </a:ln>
        </p:spPr>
        <p:txBody>
          <a:bodyPr/>
          <a:p>
            <a:endParaRPr lang="zh-CN" altLang="en-US"/>
          </a:p>
        </p:txBody>
      </p:sp>
      <p:sp>
        <p:nvSpPr>
          <p:cNvPr id="58" name="文本框 9274"/>
          <p:cNvSpPr txBox="1"/>
          <p:nvPr/>
        </p:nvSpPr>
        <p:spPr>
          <a:xfrm>
            <a:off x="1908175" y="5229225"/>
            <a:ext cx="1554163" cy="830263"/>
          </a:xfrm>
          <a:prstGeom prst="rect">
            <a:avLst/>
          </a:prstGeom>
          <a:noFill/>
          <a:ln w="9525">
            <a:noFill/>
          </a:ln>
        </p:spPr>
        <p:txBody>
          <a:bodyPr>
            <a:spAutoFit/>
          </a:bodyPr>
          <a:p>
            <a:r>
              <a:rPr lang="zh-CN" altLang="en-US" sz="2400" dirty="0">
                <a:latin typeface="宋体" panose="02010600030101010101" pitchFamily="2" charset="-122"/>
              </a:rPr>
              <a:t>判断意识</a:t>
            </a:r>
            <a:endParaRPr lang="zh-CN" altLang="en-US" sz="2400" dirty="0">
              <a:latin typeface="宋体" panose="02010600030101010101" pitchFamily="2" charset="-122"/>
            </a:endParaRPr>
          </a:p>
          <a:p>
            <a:r>
              <a:rPr lang="zh-CN" altLang="en-US" sz="2400" dirty="0">
                <a:latin typeface="宋体" panose="02010600030101010101" pitchFamily="2" charset="-122"/>
              </a:rPr>
              <a:t>判断呼吸</a:t>
            </a:r>
            <a:endParaRPr lang="zh-CN" altLang="en-US" sz="2400" dirty="0">
              <a:latin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8">
                                            <p:txEl>
                                              <p:charRg st="0" end="5"/>
                                            </p:txEl>
                                          </p:spTgt>
                                        </p:tgtEl>
                                        <p:attrNameLst>
                                          <p:attrName>style.visibility</p:attrName>
                                        </p:attrNameLst>
                                      </p:cBhvr>
                                      <p:to>
                                        <p:strVal val="visible"/>
                                      </p:to>
                                    </p:set>
                                    <p:anim calcmode="lin" valueType="num">
                                      <p:cBhvr additive="base">
                                        <p:cTn id="49" dur="500" fill="hold"/>
                                        <p:tgtEl>
                                          <p:spTgt spid="58">
                                            <p:txEl>
                                              <p:charRg st="0"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8">
                                            <p:txEl>
                                              <p:charRg st="0"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8">
                                            <p:txEl>
                                              <p:charRg st="5" end="10"/>
                                            </p:txEl>
                                          </p:spTgt>
                                        </p:tgtEl>
                                        <p:attrNameLst>
                                          <p:attrName>style.visibility</p:attrName>
                                        </p:attrNameLst>
                                      </p:cBhvr>
                                      <p:to>
                                        <p:strVal val="visible"/>
                                      </p:to>
                                    </p:set>
                                    <p:anim calcmode="lin" valueType="num">
                                      <p:cBhvr additive="base">
                                        <p:cTn id="53" dur="500" fill="hold"/>
                                        <p:tgtEl>
                                          <p:spTgt spid="58">
                                            <p:txEl>
                                              <p:charRg st="5"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8">
                                            <p:txEl>
                                              <p:charRg st="5"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500" fill="hold"/>
                                        <p:tgtEl>
                                          <p:spTgt spid="42"/>
                                        </p:tgtEl>
                                        <p:attrNameLst>
                                          <p:attrName>ppt_x</p:attrName>
                                        </p:attrNameLst>
                                      </p:cBhvr>
                                      <p:tavLst>
                                        <p:tav tm="0">
                                          <p:val>
                                            <p:strVal val="#ppt_x"/>
                                          </p:val>
                                        </p:tav>
                                        <p:tav tm="100000">
                                          <p:val>
                                            <p:strVal val="#ppt_x"/>
                                          </p:val>
                                        </p:tav>
                                      </p:tavLst>
                                    </p:anim>
                                    <p:anim calcmode="lin" valueType="num">
                                      <p:cBhvr additive="base">
                                        <p:cTn id="76" dur="500" fill="hold"/>
                                        <p:tgtEl>
                                          <p:spTgt spid="4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500" fill="hold"/>
                                        <p:tgtEl>
                                          <p:spTgt spid="43"/>
                                        </p:tgtEl>
                                        <p:attrNameLst>
                                          <p:attrName>ppt_x</p:attrName>
                                        </p:attrNameLst>
                                      </p:cBhvr>
                                      <p:tavLst>
                                        <p:tav tm="0">
                                          <p:val>
                                            <p:strVal val="#ppt_x"/>
                                          </p:val>
                                        </p:tav>
                                        <p:tav tm="100000">
                                          <p:val>
                                            <p:strVal val="#ppt_x"/>
                                          </p:val>
                                        </p:tav>
                                      </p:tavLst>
                                    </p:anim>
                                    <p:anim calcmode="lin" valueType="num">
                                      <p:cBhvr additive="base">
                                        <p:cTn id="80" dur="500" fill="hold"/>
                                        <p:tgtEl>
                                          <p:spTgt spid="4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ppt_x"/>
                                          </p:val>
                                        </p:tav>
                                        <p:tav tm="100000">
                                          <p:val>
                                            <p:strVal val="#ppt_x"/>
                                          </p:val>
                                        </p:tav>
                                      </p:tavLst>
                                    </p:anim>
                                    <p:anim calcmode="lin" valueType="num">
                                      <p:cBhvr additive="base">
                                        <p:cTn id="8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500" fill="hold"/>
                                        <p:tgtEl>
                                          <p:spTgt spid="48"/>
                                        </p:tgtEl>
                                        <p:attrNameLst>
                                          <p:attrName>ppt_x</p:attrName>
                                        </p:attrNameLst>
                                      </p:cBhvr>
                                      <p:tavLst>
                                        <p:tav tm="0">
                                          <p:val>
                                            <p:strVal val="#ppt_x"/>
                                          </p:val>
                                        </p:tav>
                                        <p:tav tm="100000">
                                          <p:val>
                                            <p:strVal val="#ppt_x"/>
                                          </p:val>
                                        </p:tav>
                                      </p:tavLst>
                                    </p:anim>
                                    <p:anim calcmode="lin" valueType="num">
                                      <p:cBhvr additive="base">
                                        <p:cTn id="98" dur="500" fill="hold"/>
                                        <p:tgtEl>
                                          <p:spTgt spid="48"/>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7"/>
                                        </p:tgtEl>
                                        <p:attrNameLst>
                                          <p:attrName>style.visibility</p:attrName>
                                        </p:attrNameLst>
                                      </p:cBhvr>
                                      <p:to>
                                        <p:strVal val="visible"/>
                                      </p:to>
                                    </p:set>
                                    <p:anim calcmode="lin" valueType="num">
                                      <p:cBhvr additive="base">
                                        <p:cTn id="101" dur="500" fill="hold"/>
                                        <p:tgtEl>
                                          <p:spTgt spid="47"/>
                                        </p:tgtEl>
                                        <p:attrNameLst>
                                          <p:attrName>ppt_x</p:attrName>
                                        </p:attrNameLst>
                                      </p:cBhvr>
                                      <p:tavLst>
                                        <p:tav tm="0">
                                          <p:val>
                                            <p:strVal val="#ppt_x"/>
                                          </p:val>
                                        </p:tav>
                                        <p:tav tm="100000">
                                          <p:val>
                                            <p:strVal val="#ppt_x"/>
                                          </p:val>
                                        </p:tav>
                                      </p:tavLst>
                                    </p:anim>
                                    <p:anim calcmode="lin" valueType="num">
                                      <p:cBhvr additive="base">
                                        <p:cTn id="102" dur="500" fill="hold"/>
                                        <p:tgtEl>
                                          <p:spTgt spid="47"/>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anim calcmode="lin" valueType="num">
                                      <p:cBhvr additive="base">
                                        <p:cTn id="105" dur="500" fill="hold"/>
                                        <p:tgtEl>
                                          <p:spTgt spid="46"/>
                                        </p:tgtEl>
                                        <p:attrNameLst>
                                          <p:attrName>ppt_x</p:attrName>
                                        </p:attrNameLst>
                                      </p:cBhvr>
                                      <p:tavLst>
                                        <p:tav tm="0">
                                          <p:val>
                                            <p:strVal val="#ppt_x"/>
                                          </p:val>
                                        </p:tav>
                                        <p:tav tm="100000">
                                          <p:val>
                                            <p:strVal val="#ppt_x"/>
                                          </p:val>
                                        </p:tav>
                                      </p:tavLst>
                                    </p:anim>
                                    <p:anim calcmode="lin" valueType="num">
                                      <p:cBhvr additive="base">
                                        <p:cTn id="106" dur="500" fill="hold"/>
                                        <p:tgtEl>
                                          <p:spTgt spid="46"/>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4"/>
                                        </p:tgtEl>
                                        <p:attrNameLst>
                                          <p:attrName>style.visibility</p:attrName>
                                        </p:attrNameLst>
                                      </p:cBhvr>
                                      <p:to>
                                        <p:strVal val="visible"/>
                                      </p:to>
                                    </p:set>
                                    <p:anim calcmode="lin" valueType="num">
                                      <p:cBhvr additive="base">
                                        <p:cTn id="113" dur="500" fill="hold"/>
                                        <p:tgtEl>
                                          <p:spTgt spid="44"/>
                                        </p:tgtEl>
                                        <p:attrNameLst>
                                          <p:attrName>ppt_x</p:attrName>
                                        </p:attrNameLst>
                                      </p:cBhvr>
                                      <p:tavLst>
                                        <p:tav tm="0">
                                          <p:val>
                                            <p:strVal val="#ppt_x"/>
                                          </p:val>
                                        </p:tav>
                                        <p:tav tm="100000">
                                          <p:val>
                                            <p:strVal val="#ppt_x"/>
                                          </p:val>
                                        </p:tav>
                                      </p:tavLst>
                                    </p:anim>
                                    <p:anim calcmode="lin" valueType="num">
                                      <p:cBhvr additive="base">
                                        <p:cTn id="114" dur="500" fill="hold"/>
                                        <p:tgtEl>
                                          <p:spTgt spid="44"/>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additive="base">
                                        <p:cTn id="117" dur="500" fill="hold"/>
                                        <p:tgtEl>
                                          <p:spTgt spid="12"/>
                                        </p:tgtEl>
                                        <p:attrNameLst>
                                          <p:attrName>ppt_x</p:attrName>
                                        </p:attrNameLst>
                                      </p:cBhvr>
                                      <p:tavLst>
                                        <p:tav tm="0">
                                          <p:val>
                                            <p:strVal val="#ppt_x"/>
                                          </p:val>
                                        </p:tav>
                                        <p:tav tm="100000">
                                          <p:val>
                                            <p:strVal val="#ppt_x"/>
                                          </p:val>
                                        </p:tav>
                                      </p:tavLst>
                                    </p:anim>
                                    <p:anim calcmode="lin" valueType="num">
                                      <p:cBhvr additive="base">
                                        <p:cTn id="118" dur="500" fill="hold"/>
                                        <p:tgtEl>
                                          <p:spTgt spid="1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1"/>
                                        </p:tgtEl>
                                        <p:attrNameLst>
                                          <p:attrName>style.visibility</p:attrName>
                                        </p:attrNameLst>
                                      </p:cBhvr>
                                      <p:to>
                                        <p:strVal val="visible"/>
                                      </p:to>
                                    </p:set>
                                    <p:anim calcmode="lin" valueType="num">
                                      <p:cBhvr additive="base">
                                        <p:cTn id="121" dur="500" fill="hold"/>
                                        <p:tgtEl>
                                          <p:spTgt spid="21"/>
                                        </p:tgtEl>
                                        <p:attrNameLst>
                                          <p:attrName>ppt_x</p:attrName>
                                        </p:attrNameLst>
                                      </p:cBhvr>
                                      <p:tavLst>
                                        <p:tav tm="0">
                                          <p:val>
                                            <p:strVal val="#ppt_x"/>
                                          </p:val>
                                        </p:tav>
                                        <p:tav tm="100000">
                                          <p:val>
                                            <p:strVal val="#ppt_x"/>
                                          </p:val>
                                        </p:tav>
                                      </p:tavLst>
                                    </p:anim>
                                    <p:anim calcmode="lin" valueType="num">
                                      <p:cBhvr additive="base">
                                        <p:cTn id="1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0"/>
                                  </p:stCondLst>
                                  <p:childTnLst>
                                    <p:set>
                                      <p:cBhvr>
                                        <p:cTn id="130" dur="1" fill="hold">
                                          <p:stCondLst>
                                            <p:cond delay="0"/>
                                          </p:stCondLst>
                                        </p:cTn>
                                        <p:tgtEl>
                                          <p:spTgt spid="34"/>
                                        </p:tgtEl>
                                        <p:attrNameLst>
                                          <p:attrName>style.visibility</p:attrName>
                                        </p:attrNameLst>
                                      </p:cBhvr>
                                      <p:to>
                                        <p:strVal val="visible"/>
                                      </p:to>
                                    </p:set>
                                    <p:anim calcmode="lin" valueType="num">
                                      <p:cBhvr additive="base">
                                        <p:cTn id="131" dur="500" fill="hold"/>
                                        <p:tgtEl>
                                          <p:spTgt spid="34"/>
                                        </p:tgtEl>
                                        <p:attrNameLst>
                                          <p:attrName>ppt_x</p:attrName>
                                        </p:attrNameLst>
                                      </p:cBhvr>
                                      <p:tavLst>
                                        <p:tav tm="0">
                                          <p:val>
                                            <p:strVal val="#ppt_x"/>
                                          </p:val>
                                        </p:tav>
                                        <p:tav tm="100000">
                                          <p:val>
                                            <p:strVal val="#ppt_x"/>
                                          </p:val>
                                        </p:tav>
                                      </p:tavLst>
                                    </p:anim>
                                    <p:anim calcmode="lin" valueType="num">
                                      <p:cBhvr additive="base">
                                        <p:cTn id="132" dur="500" fill="hold"/>
                                        <p:tgtEl>
                                          <p:spTgt spid="34"/>
                                        </p:tgtEl>
                                        <p:attrNameLst>
                                          <p:attrName>ppt_y</p:attrName>
                                        </p:attrNameLst>
                                      </p:cBhvr>
                                      <p:tavLst>
                                        <p:tav tm="0">
                                          <p:val>
                                            <p:strVal val="0-#ppt_h/2"/>
                                          </p:val>
                                        </p:tav>
                                        <p:tav tm="100000">
                                          <p:val>
                                            <p:strVal val="#ppt_y"/>
                                          </p:val>
                                        </p:tav>
                                      </p:tavLst>
                                    </p:anim>
                                  </p:childTnLst>
                                </p:cTn>
                              </p:par>
                              <p:par>
                                <p:cTn id="133" presetID="2" presetClass="entr" presetSubtype="1" fill="hold" nodeType="withEffect">
                                  <p:stCondLst>
                                    <p:cond delay="0"/>
                                  </p:stCondLst>
                                  <p:childTnLst>
                                    <p:set>
                                      <p:cBhvr>
                                        <p:cTn id="134" dur="1" fill="hold">
                                          <p:stCondLst>
                                            <p:cond delay="0"/>
                                          </p:stCondLst>
                                        </p:cTn>
                                        <p:tgtEl>
                                          <p:spTgt spid="51"/>
                                        </p:tgtEl>
                                        <p:attrNameLst>
                                          <p:attrName>style.visibility</p:attrName>
                                        </p:attrNameLst>
                                      </p:cBhvr>
                                      <p:to>
                                        <p:strVal val="visible"/>
                                      </p:to>
                                    </p:set>
                                    <p:anim calcmode="lin" valueType="num">
                                      <p:cBhvr additive="base">
                                        <p:cTn id="135" dur="500" fill="hold"/>
                                        <p:tgtEl>
                                          <p:spTgt spid="51"/>
                                        </p:tgtEl>
                                        <p:attrNameLst>
                                          <p:attrName>ppt_x</p:attrName>
                                        </p:attrNameLst>
                                      </p:cBhvr>
                                      <p:tavLst>
                                        <p:tav tm="0">
                                          <p:val>
                                            <p:strVal val="#ppt_x"/>
                                          </p:val>
                                        </p:tav>
                                        <p:tav tm="100000">
                                          <p:val>
                                            <p:strVal val="#ppt_x"/>
                                          </p:val>
                                        </p:tav>
                                      </p:tavLst>
                                    </p:anim>
                                    <p:anim calcmode="lin" valueType="num">
                                      <p:cBhvr additive="base">
                                        <p:cTn id="136" dur="500" fill="hold"/>
                                        <p:tgtEl>
                                          <p:spTgt spid="51"/>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0"/>
                                  </p:stCondLst>
                                  <p:childTnLst>
                                    <p:set>
                                      <p:cBhvr>
                                        <p:cTn id="138" dur="1" fill="hold">
                                          <p:stCondLst>
                                            <p:cond delay="0"/>
                                          </p:stCondLst>
                                        </p:cTn>
                                        <p:tgtEl>
                                          <p:spTgt spid="50"/>
                                        </p:tgtEl>
                                        <p:attrNameLst>
                                          <p:attrName>style.visibility</p:attrName>
                                        </p:attrNameLst>
                                      </p:cBhvr>
                                      <p:to>
                                        <p:strVal val="visible"/>
                                      </p:to>
                                    </p:set>
                                    <p:anim calcmode="lin" valueType="num">
                                      <p:cBhvr additive="base">
                                        <p:cTn id="139" dur="500" fill="hold"/>
                                        <p:tgtEl>
                                          <p:spTgt spid="50"/>
                                        </p:tgtEl>
                                        <p:attrNameLst>
                                          <p:attrName>ppt_x</p:attrName>
                                        </p:attrNameLst>
                                      </p:cBhvr>
                                      <p:tavLst>
                                        <p:tav tm="0">
                                          <p:val>
                                            <p:strVal val="#ppt_x"/>
                                          </p:val>
                                        </p:tav>
                                        <p:tav tm="100000">
                                          <p:val>
                                            <p:strVal val="#ppt_x"/>
                                          </p:val>
                                        </p:tav>
                                      </p:tavLst>
                                    </p:anim>
                                    <p:anim calcmode="lin" valueType="num">
                                      <p:cBhvr additive="base">
                                        <p:cTn id="140" dur="500" fill="hold"/>
                                        <p:tgtEl>
                                          <p:spTgt spid="50"/>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49"/>
                                        </p:tgtEl>
                                        <p:attrNameLst>
                                          <p:attrName>style.visibility</p:attrName>
                                        </p:attrNameLst>
                                      </p:cBhvr>
                                      <p:to>
                                        <p:strVal val="visible"/>
                                      </p:to>
                                    </p:set>
                                    <p:anim calcmode="lin" valueType="num">
                                      <p:cBhvr additive="base">
                                        <p:cTn id="143" dur="500" fill="hold"/>
                                        <p:tgtEl>
                                          <p:spTgt spid="49"/>
                                        </p:tgtEl>
                                        <p:attrNameLst>
                                          <p:attrName>ppt_x</p:attrName>
                                        </p:attrNameLst>
                                      </p:cBhvr>
                                      <p:tavLst>
                                        <p:tav tm="0">
                                          <p:val>
                                            <p:strVal val="#ppt_x"/>
                                          </p:val>
                                        </p:tav>
                                        <p:tav tm="100000">
                                          <p:val>
                                            <p:strVal val="#ppt_x"/>
                                          </p:val>
                                        </p:tav>
                                      </p:tavLst>
                                    </p:anim>
                                    <p:anim calcmode="lin" valueType="num">
                                      <p:cBhvr additive="base">
                                        <p:cTn id="144" dur="500" fill="hold"/>
                                        <p:tgtEl>
                                          <p:spTgt spid="49"/>
                                        </p:tgtEl>
                                        <p:attrNameLst>
                                          <p:attrName>ppt_y</p:attrName>
                                        </p:attrNameLst>
                                      </p:cBhvr>
                                      <p:tavLst>
                                        <p:tav tm="0">
                                          <p:val>
                                            <p:strVal val="0-#ppt_h/2"/>
                                          </p:val>
                                        </p:tav>
                                        <p:tav tm="100000">
                                          <p:val>
                                            <p:strVal val="#ppt_y"/>
                                          </p:val>
                                        </p:tav>
                                      </p:tavLst>
                                    </p:anim>
                                  </p:childTnLst>
                                </p:cTn>
                              </p:par>
                              <p:par>
                                <p:cTn id="145" presetID="2" presetClass="entr" presetSubtype="1"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 calcmode="lin" valueType="num">
                                      <p:cBhvr additive="base">
                                        <p:cTn id="147" dur="500" fill="hold"/>
                                        <p:tgtEl>
                                          <p:spTgt spid="22"/>
                                        </p:tgtEl>
                                        <p:attrNameLst>
                                          <p:attrName>ppt_x</p:attrName>
                                        </p:attrNameLst>
                                      </p:cBhvr>
                                      <p:tavLst>
                                        <p:tav tm="0">
                                          <p:val>
                                            <p:strVal val="#ppt_x"/>
                                          </p:val>
                                        </p:tav>
                                        <p:tav tm="100000">
                                          <p:val>
                                            <p:strVal val="#ppt_x"/>
                                          </p:val>
                                        </p:tav>
                                      </p:tavLst>
                                    </p:anim>
                                    <p:anim calcmode="lin" valueType="num">
                                      <p:cBhvr additive="base">
                                        <p:cTn id="148" dur="500" fill="hold"/>
                                        <p:tgtEl>
                                          <p:spTgt spid="22"/>
                                        </p:tgtEl>
                                        <p:attrNameLst>
                                          <p:attrName>ppt_y</p:attrName>
                                        </p:attrNameLst>
                                      </p:cBhvr>
                                      <p:tavLst>
                                        <p:tav tm="0">
                                          <p:val>
                                            <p:strVal val="0-#ppt_h/2"/>
                                          </p:val>
                                        </p:tav>
                                        <p:tav tm="100000">
                                          <p:val>
                                            <p:strVal val="#ppt_y"/>
                                          </p:val>
                                        </p:tav>
                                      </p:tavLst>
                                    </p:anim>
                                  </p:childTnLst>
                                </p:cTn>
                              </p:par>
                              <p:par>
                                <p:cTn id="149" presetID="2" presetClass="entr" presetSubtype="1" fill="hold" grpId="0" nodeType="withEffect">
                                  <p:stCondLst>
                                    <p:cond delay="0"/>
                                  </p:stCondLst>
                                  <p:childTnLst>
                                    <p:set>
                                      <p:cBhvr>
                                        <p:cTn id="150" dur="1" fill="hold">
                                          <p:stCondLst>
                                            <p:cond delay="0"/>
                                          </p:stCondLst>
                                        </p:cTn>
                                        <p:tgtEl>
                                          <p:spTgt spid="11"/>
                                        </p:tgtEl>
                                        <p:attrNameLst>
                                          <p:attrName>style.visibility</p:attrName>
                                        </p:attrNameLst>
                                      </p:cBhvr>
                                      <p:to>
                                        <p:strVal val="visible"/>
                                      </p:to>
                                    </p:set>
                                    <p:anim calcmode="lin" valueType="num">
                                      <p:cBhvr additive="base">
                                        <p:cTn id="151" dur="500" fill="hold"/>
                                        <p:tgtEl>
                                          <p:spTgt spid="11"/>
                                        </p:tgtEl>
                                        <p:attrNameLst>
                                          <p:attrName>ppt_x</p:attrName>
                                        </p:attrNameLst>
                                      </p:cBhvr>
                                      <p:tavLst>
                                        <p:tav tm="0">
                                          <p:val>
                                            <p:strVal val="#ppt_x"/>
                                          </p:val>
                                        </p:tav>
                                        <p:tav tm="100000">
                                          <p:val>
                                            <p:strVal val="#ppt_x"/>
                                          </p:val>
                                        </p:tav>
                                      </p:tavLst>
                                    </p:anim>
                                    <p:anim calcmode="lin" valueType="num">
                                      <p:cBhvr additive="base">
                                        <p:cTn id="15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1"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fill="hold"/>
                                        <p:tgtEl>
                                          <p:spTgt spid="32"/>
                                        </p:tgtEl>
                                        <p:attrNameLst>
                                          <p:attrName>ppt_x</p:attrName>
                                        </p:attrNameLst>
                                      </p:cBhvr>
                                      <p:tavLst>
                                        <p:tav tm="0">
                                          <p:val>
                                            <p:strVal val="#ppt_x"/>
                                          </p:val>
                                        </p:tav>
                                        <p:tav tm="100000">
                                          <p:val>
                                            <p:strVal val="#ppt_x"/>
                                          </p:val>
                                        </p:tav>
                                      </p:tavLst>
                                    </p:anim>
                                    <p:anim calcmode="lin" valueType="num">
                                      <p:cBhvr additive="base">
                                        <p:cTn id="158" dur="500" fill="hold"/>
                                        <p:tgtEl>
                                          <p:spTgt spid="32"/>
                                        </p:tgtEl>
                                        <p:attrNameLst>
                                          <p:attrName>ppt_y</p:attrName>
                                        </p:attrNameLst>
                                      </p:cBhvr>
                                      <p:tavLst>
                                        <p:tav tm="0">
                                          <p:val>
                                            <p:strVal val="0-#ppt_h/2"/>
                                          </p:val>
                                        </p:tav>
                                        <p:tav tm="100000">
                                          <p:val>
                                            <p:strVal val="#ppt_y"/>
                                          </p:val>
                                        </p:tav>
                                      </p:tavLst>
                                    </p:anim>
                                  </p:childTnLst>
                                </p:cTn>
                              </p:par>
                              <p:par>
                                <p:cTn id="159" presetID="2" presetClass="entr" presetSubtype="1" fill="hold" grpId="0" nodeType="with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500" fill="hold"/>
                                        <p:tgtEl>
                                          <p:spTgt spid="35"/>
                                        </p:tgtEl>
                                        <p:attrNameLst>
                                          <p:attrName>ppt_x</p:attrName>
                                        </p:attrNameLst>
                                      </p:cBhvr>
                                      <p:tavLst>
                                        <p:tav tm="0">
                                          <p:val>
                                            <p:strVal val="#ppt_x"/>
                                          </p:val>
                                        </p:tav>
                                        <p:tav tm="100000">
                                          <p:val>
                                            <p:strVal val="#ppt_x"/>
                                          </p:val>
                                        </p:tav>
                                      </p:tavLst>
                                    </p:anim>
                                    <p:anim calcmode="lin" valueType="num">
                                      <p:cBhvr additive="base">
                                        <p:cTn id="162" dur="500" fill="hold"/>
                                        <p:tgtEl>
                                          <p:spTgt spid="35"/>
                                        </p:tgtEl>
                                        <p:attrNameLst>
                                          <p:attrName>ppt_y</p:attrName>
                                        </p:attrNameLst>
                                      </p:cBhvr>
                                      <p:tavLst>
                                        <p:tav tm="0">
                                          <p:val>
                                            <p:strVal val="0-#ppt_h/2"/>
                                          </p:val>
                                        </p:tav>
                                        <p:tav tm="100000">
                                          <p:val>
                                            <p:strVal val="#ppt_y"/>
                                          </p:val>
                                        </p:tav>
                                      </p:tavLst>
                                    </p:anim>
                                  </p:childTnLst>
                                </p:cTn>
                              </p:par>
                              <p:par>
                                <p:cTn id="163" presetID="2" presetClass="entr" presetSubtype="1" fill="hold" nodeType="with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additive="base">
                                        <p:cTn id="165" dur="500" fill="hold"/>
                                        <p:tgtEl>
                                          <p:spTgt spid="54"/>
                                        </p:tgtEl>
                                        <p:attrNameLst>
                                          <p:attrName>ppt_x</p:attrName>
                                        </p:attrNameLst>
                                      </p:cBhvr>
                                      <p:tavLst>
                                        <p:tav tm="0">
                                          <p:val>
                                            <p:strVal val="#ppt_x"/>
                                          </p:val>
                                        </p:tav>
                                        <p:tav tm="100000">
                                          <p:val>
                                            <p:strVal val="#ppt_x"/>
                                          </p:val>
                                        </p:tav>
                                      </p:tavLst>
                                    </p:anim>
                                    <p:anim calcmode="lin" valueType="num">
                                      <p:cBhvr additive="base">
                                        <p:cTn id="166" dur="500" fill="hold"/>
                                        <p:tgtEl>
                                          <p:spTgt spid="54"/>
                                        </p:tgtEl>
                                        <p:attrNameLst>
                                          <p:attrName>ppt_y</p:attrName>
                                        </p:attrNameLst>
                                      </p:cBhvr>
                                      <p:tavLst>
                                        <p:tav tm="0">
                                          <p:val>
                                            <p:strVal val="0-#ppt_h/2"/>
                                          </p:val>
                                        </p:tav>
                                        <p:tav tm="100000">
                                          <p:val>
                                            <p:strVal val="#ppt_y"/>
                                          </p:val>
                                        </p:tav>
                                      </p:tavLst>
                                    </p:anim>
                                  </p:childTnLst>
                                </p:cTn>
                              </p:par>
                              <p:par>
                                <p:cTn id="167" presetID="2" presetClass="entr" presetSubtype="1" fill="hold" nodeType="withEffect">
                                  <p:stCondLst>
                                    <p:cond delay="0"/>
                                  </p:stCondLst>
                                  <p:childTnLst>
                                    <p:set>
                                      <p:cBhvr>
                                        <p:cTn id="168" dur="1" fill="hold">
                                          <p:stCondLst>
                                            <p:cond delay="0"/>
                                          </p:stCondLst>
                                        </p:cTn>
                                        <p:tgtEl>
                                          <p:spTgt spid="53"/>
                                        </p:tgtEl>
                                        <p:attrNameLst>
                                          <p:attrName>style.visibility</p:attrName>
                                        </p:attrNameLst>
                                      </p:cBhvr>
                                      <p:to>
                                        <p:strVal val="visible"/>
                                      </p:to>
                                    </p:set>
                                    <p:anim calcmode="lin" valueType="num">
                                      <p:cBhvr additive="base">
                                        <p:cTn id="169" dur="500" fill="hold"/>
                                        <p:tgtEl>
                                          <p:spTgt spid="53"/>
                                        </p:tgtEl>
                                        <p:attrNameLst>
                                          <p:attrName>ppt_x</p:attrName>
                                        </p:attrNameLst>
                                      </p:cBhvr>
                                      <p:tavLst>
                                        <p:tav tm="0">
                                          <p:val>
                                            <p:strVal val="#ppt_x"/>
                                          </p:val>
                                        </p:tav>
                                        <p:tav tm="100000">
                                          <p:val>
                                            <p:strVal val="#ppt_x"/>
                                          </p:val>
                                        </p:tav>
                                      </p:tavLst>
                                    </p:anim>
                                    <p:anim calcmode="lin" valueType="num">
                                      <p:cBhvr additive="base">
                                        <p:cTn id="170" dur="500" fill="hold"/>
                                        <p:tgtEl>
                                          <p:spTgt spid="53"/>
                                        </p:tgtEl>
                                        <p:attrNameLst>
                                          <p:attrName>ppt_y</p:attrName>
                                        </p:attrNameLst>
                                      </p:cBhvr>
                                      <p:tavLst>
                                        <p:tav tm="0">
                                          <p:val>
                                            <p:strVal val="0-#ppt_h/2"/>
                                          </p:val>
                                        </p:tav>
                                        <p:tav tm="100000">
                                          <p:val>
                                            <p:strVal val="#ppt_y"/>
                                          </p:val>
                                        </p:tav>
                                      </p:tavLst>
                                    </p:anim>
                                  </p:childTnLst>
                                </p:cTn>
                              </p:par>
                              <p:par>
                                <p:cTn id="171" presetID="2" presetClass="entr" presetSubtype="1" fill="hold" nodeType="withEffect">
                                  <p:stCondLst>
                                    <p:cond delay="0"/>
                                  </p:stCondLst>
                                  <p:childTnLst>
                                    <p:set>
                                      <p:cBhvr>
                                        <p:cTn id="172" dur="1" fill="hold">
                                          <p:stCondLst>
                                            <p:cond delay="0"/>
                                          </p:stCondLst>
                                        </p:cTn>
                                        <p:tgtEl>
                                          <p:spTgt spid="52"/>
                                        </p:tgtEl>
                                        <p:attrNameLst>
                                          <p:attrName>style.visibility</p:attrName>
                                        </p:attrNameLst>
                                      </p:cBhvr>
                                      <p:to>
                                        <p:strVal val="visible"/>
                                      </p:to>
                                    </p:set>
                                    <p:anim calcmode="lin" valueType="num">
                                      <p:cBhvr additive="base">
                                        <p:cTn id="173" dur="500" fill="hold"/>
                                        <p:tgtEl>
                                          <p:spTgt spid="52"/>
                                        </p:tgtEl>
                                        <p:attrNameLst>
                                          <p:attrName>ppt_x</p:attrName>
                                        </p:attrNameLst>
                                      </p:cBhvr>
                                      <p:tavLst>
                                        <p:tav tm="0">
                                          <p:val>
                                            <p:strVal val="#ppt_x"/>
                                          </p:val>
                                        </p:tav>
                                        <p:tav tm="100000">
                                          <p:val>
                                            <p:strVal val="#ppt_x"/>
                                          </p:val>
                                        </p:tav>
                                      </p:tavLst>
                                    </p:anim>
                                    <p:anim calcmode="lin" valueType="num">
                                      <p:cBhvr additive="base">
                                        <p:cTn id="174" dur="500" fill="hold"/>
                                        <p:tgtEl>
                                          <p:spTgt spid="52"/>
                                        </p:tgtEl>
                                        <p:attrNameLst>
                                          <p:attrName>ppt_y</p:attrName>
                                        </p:attrNameLst>
                                      </p:cBhvr>
                                      <p:tavLst>
                                        <p:tav tm="0">
                                          <p:val>
                                            <p:strVal val="0-#ppt_h/2"/>
                                          </p:val>
                                        </p:tav>
                                        <p:tav tm="100000">
                                          <p:val>
                                            <p:strVal val="#ppt_y"/>
                                          </p:val>
                                        </p:tav>
                                      </p:tavLst>
                                    </p:anim>
                                  </p:childTnLst>
                                </p:cTn>
                              </p:par>
                              <p:par>
                                <p:cTn id="175" presetID="2" presetClass="entr" presetSubtype="1" fill="hold" grpId="0" nodeType="withEffect">
                                  <p:stCondLst>
                                    <p:cond delay="0"/>
                                  </p:stCondLst>
                                  <p:childTnLst>
                                    <p:set>
                                      <p:cBhvr>
                                        <p:cTn id="176" dur="1" fill="hold">
                                          <p:stCondLst>
                                            <p:cond delay="0"/>
                                          </p:stCondLst>
                                        </p:cTn>
                                        <p:tgtEl>
                                          <p:spTgt spid="10"/>
                                        </p:tgtEl>
                                        <p:attrNameLst>
                                          <p:attrName>style.visibility</p:attrName>
                                        </p:attrNameLst>
                                      </p:cBhvr>
                                      <p:to>
                                        <p:strVal val="visible"/>
                                      </p:to>
                                    </p:set>
                                    <p:anim calcmode="lin" valueType="num">
                                      <p:cBhvr additive="base">
                                        <p:cTn id="177" dur="500" fill="hold"/>
                                        <p:tgtEl>
                                          <p:spTgt spid="10"/>
                                        </p:tgtEl>
                                        <p:attrNameLst>
                                          <p:attrName>ppt_x</p:attrName>
                                        </p:attrNameLst>
                                      </p:cBhvr>
                                      <p:tavLst>
                                        <p:tav tm="0">
                                          <p:val>
                                            <p:strVal val="#ppt_x"/>
                                          </p:val>
                                        </p:tav>
                                        <p:tav tm="100000">
                                          <p:val>
                                            <p:strVal val="#ppt_x"/>
                                          </p:val>
                                        </p:tav>
                                      </p:tavLst>
                                    </p:anim>
                                    <p:anim calcmode="lin" valueType="num">
                                      <p:cBhvr additive="base">
                                        <p:cTn id="178" dur="500" fill="hold"/>
                                        <p:tgtEl>
                                          <p:spTgt spid="10"/>
                                        </p:tgtEl>
                                        <p:attrNameLst>
                                          <p:attrName>ppt_y</p:attrName>
                                        </p:attrNameLst>
                                      </p:cBhvr>
                                      <p:tavLst>
                                        <p:tav tm="0">
                                          <p:val>
                                            <p:strVal val="0-#ppt_h/2"/>
                                          </p:val>
                                        </p:tav>
                                        <p:tav tm="100000">
                                          <p:val>
                                            <p:strVal val="#ppt_y"/>
                                          </p:val>
                                        </p:tav>
                                      </p:tavLst>
                                    </p:anim>
                                  </p:childTnLst>
                                </p:cTn>
                              </p:par>
                              <p:par>
                                <p:cTn id="179" presetID="2" presetClass="entr" presetSubtype="1" fill="hold" grpId="0" nodeType="withEffect">
                                  <p:stCondLst>
                                    <p:cond delay="0"/>
                                  </p:stCondLst>
                                  <p:childTnLst>
                                    <p:set>
                                      <p:cBhvr>
                                        <p:cTn id="180" dur="1" fill="hold">
                                          <p:stCondLst>
                                            <p:cond delay="0"/>
                                          </p:stCondLst>
                                        </p:cTn>
                                        <p:tgtEl>
                                          <p:spTgt spid="23"/>
                                        </p:tgtEl>
                                        <p:attrNameLst>
                                          <p:attrName>style.visibility</p:attrName>
                                        </p:attrNameLst>
                                      </p:cBhvr>
                                      <p:to>
                                        <p:strVal val="visible"/>
                                      </p:to>
                                    </p:set>
                                    <p:anim calcmode="lin" valueType="num">
                                      <p:cBhvr additive="base">
                                        <p:cTn id="181" dur="500" fill="hold"/>
                                        <p:tgtEl>
                                          <p:spTgt spid="23"/>
                                        </p:tgtEl>
                                        <p:attrNameLst>
                                          <p:attrName>ppt_x</p:attrName>
                                        </p:attrNameLst>
                                      </p:cBhvr>
                                      <p:tavLst>
                                        <p:tav tm="0">
                                          <p:val>
                                            <p:strVal val="#ppt_x"/>
                                          </p:val>
                                        </p:tav>
                                        <p:tav tm="100000">
                                          <p:val>
                                            <p:strVal val="#ppt_x"/>
                                          </p:val>
                                        </p:tav>
                                      </p:tavLst>
                                    </p:anim>
                                    <p:anim calcmode="lin" valueType="num">
                                      <p:cBhvr additive="base">
                                        <p:cTn id="18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1" fill="hold" grpId="0" nodeType="clickEffect">
                                  <p:stCondLst>
                                    <p:cond delay="0"/>
                                  </p:stCondLst>
                                  <p:childTnLst>
                                    <p:set>
                                      <p:cBhvr>
                                        <p:cTn id="186" dur="1" fill="hold">
                                          <p:stCondLst>
                                            <p:cond delay="0"/>
                                          </p:stCondLst>
                                        </p:cTn>
                                        <p:tgtEl>
                                          <p:spTgt spid="33"/>
                                        </p:tgtEl>
                                        <p:attrNameLst>
                                          <p:attrName>style.visibility</p:attrName>
                                        </p:attrNameLst>
                                      </p:cBhvr>
                                      <p:to>
                                        <p:strVal val="visible"/>
                                      </p:to>
                                    </p:set>
                                    <p:anim calcmode="lin" valueType="num">
                                      <p:cBhvr additive="base">
                                        <p:cTn id="187" dur="500" fill="hold"/>
                                        <p:tgtEl>
                                          <p:spTgt spid="33"/>
                                        </p:tgtEl>
                                        <p:attrNameLst>
                                          <p:attrName>ppt_x</p:attrName>
                                        </p:attrNameLst>
                                      </p:cBhvr>
                                      <p:tavLst>
                                        <p:tav tm="0">
                                          <p:val>
                                            <p:strVal val="#ppt_x"/>
                                          </p:val>
                                        </p:tav>
                                        <p:tav tm="100000">
                                          <p:val>
                                            <p:strVal val="#ppt_x"/>
                                          </p:val>
                                        </p:tav>
                                      </p:tavLst>
                                    </p:anim>
                                    <p:anim calcmode="lin" valueType="num">
                                      <p:cBhvr additive="base">
                                        <p:cTn id="188" dur="500" fill="hold"/>
                                        <p:tgtEl>
                                          <p:spTgt spid="33"/>
                                        </p:tgtEl>
                                        <p:attrNameLst>
                                          <p:attrName>ppt_y</p:attrName>
                                        </p:attrNameLst>
                                      </p:cBhvr>
                                      <p:tavLst>
                                        <p:tav tm="0">
                                          <p:val>
                                            <p:strVal val="0-#ppt_h/2"/>
                                          </p:val>
                                        </p:tav>
                                        <p:tav tm="100000">
                                          <p:val>
                                            <p:strVal val="#ppt_y"/>
                                          </p:val>
                                        </p:tav>
                                      </p:tavLst>
                                    </p:anim>
                                  </p:childTnLst>
                                </p:cTn>
                              </p:par>
                              <p:par>
                                <p:cTn id="189" presetID="2" presetClass="entr" presetSubtype="1" fill="hold" grpId="0" nodeType="withEffect">
                                  <p:stCondLst>
                                    <p:cond delay="0"/>
                                  </p:stCondLst>
                                  <p:childTnLst>
                                    <p:set>
                                      <p:cBhvr>
                                        <p:cTn id="190" dur="1" fill="hold">
                                          <p:stCondLst>
                                            <p:cond delay="0"/>
                                          </p:stCondLst>
                                        </p:cTn>
                                        <p:tgtEl>
                                          <p:spTgt spid="36"/>
                                        </p:tgtEl>
                                        <p:attrNameLst>
                                          <p:attrName>style.visibility</p:attrName>
                                        </p:attrNameLst>
                                      </p:cBhvr>
                                      <p:to>
                                        <p:strVal val="visible"/>
                                      </p:to>
                                    </p:set>
                                    <p:anim calcmode="lin" valueType="num">
                                      <p:cBhvr additive="base">
                                        <p:cTn id="191" dur="500" fill="hold"/>
                                        <p:tgtEl>
                                          <p:spTgt spid="36"/>
                                        </p:tgtEl>
                                        <p:attrNameLst>
                                          <p:attrName>ppt_x</p:attrName>
                                        </p:attrNameLst>
                                      </p:cBhvr>
                                      <p:tavLst>
                                        <p:tav tm="0">
                                          <p:val>
                                            <p:strVal val="#ppt_x"/>
                                          </p:val>
                                        </p:tav>
                                        <p:tav tm="100000">
                                          <p:val>
                                            <p:strVal val="#ppt_x"/>
                                          </p:val>
                                        </p:tav>
                                      </p:tavLst>
                                    </p:anim>
                                    <p:anim calcmode="lin" valueType="num">
                                      <p:cBhvr additive="base">
                                        <p:cTn id="192" dur="500" fill="hold"/>
                                        <p:tgtEl>
                                          <p:spTgt spid="36"/>
                                        </p:tgtEl>
                                        <p:attrNameLst>
                                          <p:attrName>ppt_y</p:attrName>
                                        </p:attrNameLst>
                                      </p:cBhvr>
                                      <p:tavLst>
                                        <p:tav tm="0">
                                          <p:val>
                                            <p:strVal val="0-#ppt_h/2"/>
                                          </p:val>
                                        </p:tav>
                                        <p:tav tm="100000">
                                          <p:val>
                                            <p:strVal val="#ppt_y"/>
                                          </p:val>
                                        </p:tav>
                                      </p:tavLst>
                                    </p:anim>
                                  </p:childTnLst>
                                </p:cTn>
                              </p:par>
                              <p:par>
                                <p:cTn id="193" presetID="2" presetClass="entr" presetSubtype="1" fill="hold" nodeType="withEffect">
                                  <p:stCondLst>
                                    <p:cond delay="0"/>
                                  </p:stCondLst>
                                  <p:childTnLst>
                                    <p:set>
                                      <p:cBhvr>
                                        <p:cTn id="194" dur="1" fill="hold">
                                          <p:stCondLst>
                                            <p:cond delay="0"/>
                                          </p:stCondLst>
                                        </p:cTn>
                                        <p:tgtEl>
                                          <p:spTgt spid="55"/>
                                        </p:tgtEl>
                                        <p:attrNameLst>
                                          <p:attrName>style.visibility</p:attrName>
                                        </p:attrNameLst>
                                      </p:cBhvr>
                                      <p:to>
                                        <p:strVal val="visible"/>
                                      </p:to>
                                    </p:set>
                                    <p:anim calcmode="lin" valueType="num">
                                      <p:cBhvr additive="base">
                                        <p:cTn id="195" dur="500" fill="hold"/>
                                        <p:tgtEl>
                                          <p:spTgt spid="55"/>
                                        </p:tgtEl>
                                        <p:attrNameLst>
                                          <p:attrName>ppt_x</p:attrName>
                                        </p:attrNameLst>
                                      </p:cBhvr>
                                      <p:tavLst>
                                        <p:tav tm="0">
                                          <p:val>
                                            <p:strVal val="#ppt_x"/>
                                          </p:val>
                                        </p:tav>
                                        <p:tav tm="100000">
                                          <p:val>
                                            <p:strVal val="#ppt_x"/>
                                          </p:val>
                                        </p:tav>
                                      </p:tavLst>
                                    </p:anim>
                                    <p:anim calcmode="lin" valueType="num">
                                      <p:cBhvr additive="base">
                                        <p:cTn id="196" dur="500" fill="hold"/>
                                        <p:tgtEl>
                                          <p:spTgt spid="55"/>
                                        </p:tgtEl>
                                        <p:attrNameLst>
                                          <p:attrName>ppt_y</p:attrName>
                                        </p:attrNameLst>
                                      </p:cBhvr>
                                      <p:tavLst>
                                        <p:tav tm="0">
                                          <p:val>
                                            <p:strVal val="0-#ppt_h/2"/>
                                          </p:val>
                                        </p:tav>
                                        <p:tav tm="100000">
                                          <p:val>
                                            <p:strVal val="#ppt_y"/>
                                          </p:val>
                                        </p:tav>
                                      </p:tavLst>
                                    </p:anim>
                                  </p:childTnLst>
                                </p:cTn>
                              </p:par>
                              <p:par>
                                <p:cTn id="197" presetID="2" presetClass="entr" presetSubtype="1" fill="hold" grpId="0" nodeType="withEffect">
                                  <p:stCondLst>
                                    <p:cond delay="0"/>
                                  </p:stCondLst>
                                  <p:childTnLst>
                                    <p:set>
                                      <p:cBhvr>
                                        <p:cTn id="198" dur="1" fill="hold">
                                          <p:stCondLst>
                                            <p:cond delay="0"/>
                                          </p:stCondLst>
                                        </p:cTn>
                                        <p:tgtEl>
                                          <p:spTgt spid="18"/>
                                        </p:tgtEl>
                                        <p:attrNameLst>
                                          <p:attrName>style.visibility</p:attrName>
                                        </p:attrNameLst>
                                      </p:cBhvr>
                                      <p:to>
                                        <p:strVal val="visible"/>
                                      </p:to>
                                    </p:set>
                                    <p:anim calcmode="lin" valueType="num">
                                      <p:cBhvr additive="base">
                                        <p:cTn id="199" dur="500" fill="hold"/>
                                        <p:tgtEl>
                                          <p:spTgt spid="18"/>
                                        </p:tgtEl>
                                        <p:attrNameLst>
                                          <p:attrName>ppt_x</p:attrName>
                                        </p:attrNameLst>
                                      </p:cBhvr>
                                      <p:tavLst>
                                        <p:tav tm="0">
                                          <p:val>
                                            <p:strVal val="#ppt_x"/>
                                          </p:val>
                                        </p:tav>
                                        <p:tav tm="100000">
                                          <p:val>
                                            <p:strVal val="#ppt_x"/>
                                          </p:val>
                                        </p:tav>
                                      </p:tavLst>
                                    </p:anim>
                                    <p:anim calcmode="lin" valueType="num">
                                      <p:cBhvr additive="base">
                                        <p:cTn id="200" dur="500" fill="hold"/>
                                        <p:tgtEl>
                                          <p:spTgt spid="18"/>
                                        </p:tgtEl>
                                        <p:attrNameLst>
                                          <p:attrName>ppt_y</p:attrName>
                                        </p:attrNameLst>
                                      </p:cBhvr>
                                      <p:tavLst>
                                        <p:tav tm="0">
                                          <p:val>
                                            <p:strVal val="0-#ppt_h/2"/>
                                          </p:val>
                                        </p:tav>
                                        <p:tav tm="100000">
                                          <p:val>
                                            <p:strVal val="#ppt_y"/>
                                          </p:val>
                                        </p:tav>
                                      </p:tavLst>
                                    </p:anim>
                                  </p:childTnLst>
                                </p:cTn>
                              </p:par>
                              <p:par>
                                <p:cTn id="201" presetID="2" presetClass="entr" presetSubtype="1" fill="hold" grpId="0" nodeType="withEffect">
                                  <p:stCondLst>
                                    <p:cond delay="0"/>
                                  </p:stCondLst>
                                  <p:childTnLst>
                                    <p:set>
                                      <p:cBhvr>
                                        <p:cTn id="202" dur="1" fill="hold">
                                          <p:stCondLst>
                                            <p:cond delay="0"/>
                                          </p:stCondLst>
                                        </p:cTn>
                                        <p:tgtEl>
                                          <p:spTgt spid="24"/>
                                        </p:tgtEl>
                                        <p:attrNameLst>
                                          <p:attrName>style.visibility</p:attrName>
                                        </p:attrNameLst>
                                      </p:cBhvr>
                                      <p:to>
                                        <p:strVal val="visible"/>
                                      </p:to>
                                    </p:set>
                                    <p:anim calcmode="lin" valueType="num">
                                      <p:cBhvr additive="base">
                                        <p:cTn id="203" dur="500" fill="hold"/>
                                        <p:tgtEl>
                                          <p:spTgt spid="24"/>
                                        </p:tgtEl>
                                        <p:attrNameLst>
                                          <p:attrName>ppt_x</p:attrName>
                                        </p:attrNameLst>
                                      </p:cBhvr>
                                      <p:tavLst>
                                        <p:tav tm="0">
                                          <p:val>
                                            <p:strVal val="#ppt_x"/>
                                          </p:val>
                                        </p:tav>
                                        <p:tav tm="100000">
                                          <p:val>
                                            <p:strVal val="#ppt_x"/>
                                          </p:val>
                                        </p:tav>
                                      </p:tavLst>
                                    </p:anim>
                                    <p:anim calcmode="lin" valueType="num">
                                      <p:cBhvr additive="base">
                                        <p:cTn id="20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5" presetClass="entr" presetSubtype="10" fill="hold" nodeType="clickEffect">
                                  <p:stCondLst>
                                    <p:cond delay="0"/>
                                  </p:stCondLst>
                                  <p:childTnLst>
                                    <p:set>
                                      <p:cBhvr>
                                        <p:cTn id="208" dur="1" fill="hold">
                                          <p:stCondLst>
                                            <p:cond delay="0"/>
                                          </p:stCondLst>
                                        </p:cTn>
                                        <p:tgtEl>
                                          <p:spTgt spid="56"/>
                                        </p:tgtEl>
                                        <p:attrNameLst>
                                          <p:attrName>style.visibility</p:attrName>
                                        </p:attrNameLst>
                                      </p:cBhvr>
                                      <p:to>
                                        <p:strVal val="visible"/>
                                      </p:to>
                                    </p:set>
                                    <p:animEffect transition="in" filter="checkerboard(across)">
                                      <p:cBhvr>
                                        <p:cTn id="209" dur="500"/>
                                        <p:tgtEl>
                                          <p:spTgt spid="56"/>
                                        </p:tgtEl>
                                      </p:cBhvr>
                                    </p:animEffect>
                                  </p:childTnLst>
                                </p:cTn>
                              </p:par>
                              <p:par>
                                <p:cTn id="210" presetID="5" presetClass="entr" presetSubtype="10" fill="hold" nodeType="withEffect">
                                  <p:stCondLst>
                                    <p:cond delay="0"/>
                                  </p:stCondLst>
                                  <p:childTnLst>
                                    <p:set>
                                      <p:cBhvr>
                                        <p:cTn id="211" dur="1" fill="hold">
                                          <p:stCondLst>
                                            <p:cond delay="0"/>
                                          </p:stCondLst>
                                        </p:cTn>
                                        <p:tgtEl>
                                          <p:spTgt spid="57"/>
                                        </p:tgtEl>
                                        <p:attrNameLst>
                                          <p:attrName>style.visibility</p:attrName>
                                        </p:attrNameLst>
                                      </p:cBhvr>
                                      <p:to>
                                        <p:strVal val="visible"/>
                                      </p:to>
                                    </p:set>
                                    <p:animEffect transition="in" filter="checkerboard(across)">
                                      <p:cBhvr>
                                        <p:cTn id="2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11" grpId="0" bldLvl="0" animBg="1"/>
      <p:bldP spid="12" grpId="0" bldLvl="0" animBg="1"/>
      <p:bldP spid="13" grpId="0" bldLvl="0" animBg="1"/>
      <p:bldP spid="14" grpId="0" bldLvl="0" animBg="1"/>
      <p:bldP spid="16" grpId="0" bldLvl="0" animBg="1"/>
      <p:bldP spid="18" grpId="0" bldLvl="0" animBg="1"/>
      <p:bldP spid="19" grpId="0" bldLvl="0"/>
      <p:bldP spid="20" grpId="0" bldLvl="0"/>
      <p:bldP spid="21" grpId="0" bldLvl="0"/>
      <p:bldP spid="22" grpId="0" bldLvl="0"/>
      <p:bldP spid="23" grpId="0" bldLvl="0"/>
      <p:bldP spid="24" grpId="0" bldLvl="0"/>
      <p:bldP spid="25" grpId="0" bldLvl="0" animBg="1"/>
      <p:bldP spid="26" grpId="0" bldLvl="0" animBg="1"/>
      <p:bldP spid="27" grpId="0" bldLvl="0"/>
      <p:bldP spid="28" grpId="0" bldLvl="0"/>
      <p:bldP spid="29" grpId="0" bldLvl="0" animBg="1"/>
      <p:bldP spid="30" grpId="0" bldLvl="0"/>
      <p:bldP spid="31" grpId="0" bldLvl="0" animBg="1"/>
      <p:bldP spid="32" grpId="0" bldLvl="0" animBg="1"/>
      <p:bldP spid="33" grpId="0" bldLvl="0" animBg="1"/>
      <p:bldP spid="34" grpId="0" bldLvl="0"/>
      <p:bldP spid="35" grpId="0" bldLvl="0"/>
      <p:bldP spid="36" grpId="0" bldLvl="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228600"/>
            <a:ext cx="8229600" cy="1143000"/>
          </a:xfrm>
        </p:spPr>
        <p:txBody>
          <a:bodyPr/>
          <a:p>
            <a:r>
              <a:rPr lang="zh-CN" altLang="en-US">
                <a:solidFill>
                  <a:srgbClr val="FF0000"/>
                </a:solidFill>
              </a:rPr>
              <a:t>心肺复苏实操步骤</a:t>
            </a:r>
            <a:endParaRPr lang="zh-CN" altLang="en-US">
              <a:solidFill>
                <a:srgbClr val="FF0000"/>
              </a:solidFill>
            </a:endParaRPr>
          </a:p>
        </p:txBody>
      </p:sp>
      <p:sp>
        <p:nvSpPr>
          <p:cNvPr id="3" name="内容占位符 2"/>
          <p:cNvSpPr>
            <a:spLocks noGrp="1"/>
          </p:cNvSpPr>
          <p:nvPr>
            <p:ph idx="1"/>
          </p:nvPr>
        </p:nvSpPr>
        <p:spPr>
          <a:xfrm flipV="1">
            <a:off x="457200" y="6096000"/>
            <a:ext cx="8229600" cy="1445895"/>
          </a:xfrm>
        </p:spPr>
        <p:txBody>
          <a:bodyPr/>
          <a:p>
            <a:endParaRPr lang="zh-CN" altLang="en-US"/>
          </a:p>
        </p:txBody>
      </p:sp>
      <p:sp>
        <p:nvSpPr>
          <p:cNvPr id="4" name="文本框 3"/>
          <p:cNvSpPr txBox="1"/>
          <p:nvPr/>
        </p:nvSpPr>
        <p:spPr>
          <a:xfrm>
            <a:off x="547370" y="1577975"/>
            <a:ext cx="8049260" cy="3969385"/>
          </a:xfrm>
          <a:prstGeom prst="rect">
            <a:avLst/>
          </a:prstGeom>
          <a:noFill/>
        </p:spPr>
        <p:txBody>
          <a:bodyPr wrap="square" rtlCol="0">
            <a:spAutoFit/>
          </a:bodyPr>
          <a:p>
            <a:r>
              <a:rPr lang="zh-CN" altLang="en-US">
                <a:solidFill>
                  <a:srgbClr val="FFFF00"/>
                </a:solidFill>
                <a:sym typeface="+mn-ea"/>
              </a:rPr>
              <a:t>心肺复苏实操步骤</a:t>
            </a:r>
            <a:endParaRPr lang="zh-CN" altLang="en-US">
              <a:solidFill>
                <a:srgbClr val="FFFF00"/>
              </a:solidFill>
            </a:endParaRPr>
          </a:p>
          <a:p>
            <a:r>
              <a:rPr lang="zh-CN" altLang="en-US">
                <a:solidFill>
                  <a:srgbClr val="FFFF00"/>
                </a:solidFill>
                <a:sym typeface="+mn-ea"/>
              </a:rPr>
              <a:t>1.发现有人晕倒,现场环境安全,我已做好自我防护。</a:t>
            </a:r>
            <a:endParaRPr lang="zh-CN" altLang="en-US">
              <a:solidFill>
                <a:srgbClr val="FFFF00"/>
              </a:solidFill>
            </a:endParaRPr>
          </a:p>
          <a:p>
            <a:r>
              <a:rPr lang="zh-CN" altLang="en-US">
                <a:solidFill>
                  <a:srgbClr val="FFFF00"/>
                </a:solidFill>
                <a:sym typeface="+mn-ea"/>
              </a:rPr>
              <a:t>2.轻拍重唤(同志,同志醒醒)</a:t>
            </a:r>
            <a:endParaRPr lang="zh-CN" altLang="en-US">
              <a:solidFill>
                <a:srgbClr val="FFFF00"/>
              </a:solidFill>
            </a:endParaRPr>
          </a:p>
          <a:p>
            <a:r>
              <a:rPr lang="zh-CN" altLang="en-US">
                <a:solidFill>
                  <a:srgbClr val="FFFF00"/>
                </a:solidFill>
                <a:sym typeface="+mn-ea"/>
              </a:rPr>
              <a:t>3.观察呼吸5-7秒(眼睛从面部扫视到胸部)。</a:t>
            </a:r>
            <a:endParaRPr lang="zh-CN" altLang="en-US">
              <a:solidFill>
                <a:srgbClr val="FFFF00"/>
              </a:solidFill>
            </a:endParaRPr>
          </a:p>
          <a:p>
            <a:r>
              <a:rPr lang="zh-CN" altLang="en-US">
                <a:solidFill>
                  <a:srgbClr val="FFFF00"/>
                </a:solidFill>
                <a:sym typeface="+mn-ea"/>
              </a:rPr>
              <a:t>4.表明身份,寻求帮助(我是红会救护员,请这位先生(女士)帮忙拨打“120”,打通了请告诉我，现场有会救护的请过来帮忙!附近如果有AED,请帮我拿一下。)</a:t>
            </a:r>
            <a:endParaRPr lang="zh-CN" altLang="en-US">
              <a:solidFill>
                <a:srgbClr val="FFFF00"/>
              </a:solidFill>
            </a:endParaRPr>
          </a:p>
          <a:p>
            <a:r>
              <a:rPr lang="zh-CN" altLang="en-US">
                <a:solidFill>
                  <a:srgbClr val="FFFF00"/>
                </a:solidFill>
                <a:sym typeface="+mn-ea"/>
              </a:rPr>
              <a:t>5.摆好体位(仰卧在坚硬的平面上)。</a:t>
            </a:r>
            <a:endParaRPr lang="zh-CN" altLang="en-US">
              <a:solidFill>
                <a:srgbClr val="FFFF00"/>
              </a:solidFill>
            </a:endParaRPr>
          </a:p>
          <a:p>
            <a:r>
              <a:rPr lang="zh-CN" altLang="en-US">
                <a:solidFill>
                  <a:srgbClr val="FFFF00"/>
                </a:solidFill>
                <a:sym typeface="+mn-ea"/>
              </a:rPr>
              <a:t>6.胸外心脏按压(两乳头连线中点,深度:5-6cm频率:100-120次/分钟次数:30次按压:放松=1:1)</a:t>
            </a:r>
            <a:endParaRPr lang="zh-CN" altLang="en-US">
              <a:solidFill>
                <a:srgbClr val="FFFF00"/>
              </a:solidFill>
            </a:endParaRPr>
          </a:p>
          <a:p>
            <a:r>
              <a:rPr lang="zh-CN" altLang="en-US">
                <a:solidFill>
                  <a:srgbClr val="FFFF00"/>
                </a:solidFill>
                <a:sym typeface="+mn-ea"/>
              </a:rPr>
              <a:t>7.清理口腔异物。</a:t>
            </a:r>
            <a:endParaRPr lang="zh-CN" altLang="en-US">
              <a:solidFill>
                <a:srgbClr val="FFFF00"/>
              </a:solidFill>
            </a:endParaRPr>
          </a:p>
          <a:p>
            <a:r>
              <a:rPr lang="zh-CN" altLang="en-US">
                <a:solidFill>
                  <a:srgbClr val="FFFF00"/>
                </a:solidFill>
                <a:sym typeface="+mn-ea"/>
              </a:rPr>
              <a:t>8.打开气道,人工呼吸(吹气要点,捏住鼻子张大嘴巴,包住,贴紧,吹气频率:2次,吹</a:t>
            </a:r>
            <a:r>
              <a:rPr lang="en-US" altLang="zh-CN">
                <a:solidFill>
                  <a:srgbClr val="FFFF00"/>
                </a:solidFill>
                <a:sym typeface="+mn-ea"/>
              </a:rPr>
              <a:t>1</a:t>
            </a:r>
            <a:r>
              <a:rPr lang="zh-CN" altLang="en-US">
                <a:solidFill>
                  <a:srgbClr val="FFFF00"/>
                </a:solidFill>
                <a:sym typeface="+mn-ea"/>
              </a:rPr>
              <a:t>口气后放鼻子，在捏鼻子吹</a:t>
            </a:r>
            <a:r>
              <a:rPr lang="en-US" altLang="zh-CN">
                <a:solidFill>
                  <a:srgbClr val="FFFF00"/>
                </a:solidFill>
                <a:sym typeface="+mn-ea"/>
              </a:rPr>
              <a:t>2</a:t>
            </a:r>
            <a:r>
              <a:rPr lang="zh-CN" altLang="en-US">
                <a:solidFill>
                  <a:srgbClr val="FFFF00"/>
                </a:solidFill>
                <a:sym typeface="+mn-ea"/>
              </a:rPr>
              <a:t>口气，胸廓略隆起吹气约1秒)</a:t>
            </a:r>
            <a:endParaRPr lang="zh-CN" altLang="en-US">
              <a:solidFill>
                <a:srgbClr val="FFFF00"/>
              </a:solidFill>
            </a:endParaRPr>
          </a:p>
          <a:p>
            <a:r>
              <a:rPr lang="zh-CN" altLang="en-US">
                <a:solidFill>
                  <a:srgbClr val="FFFF00"/>
                </a:solidFill>
                <a:sym typeface="+mn-ea"/>
              </a:rPr>
              <a:t>9.心脏按压:人工呼吸=30:2,连续做5个循环后,再次检查评价</a:t>
            </a:r>
            <a:endParaRPr lang="zh-CN" altLang="en-US">
              <a:solidFill>
                <a:srgbClr val="FFFF00"/>
              </a:solidFill>
            </a:endParaRPr>
          </a:p>
          <a:p>
            <a:r>
              <a:rPr lang="zh-CN" altLang="en-US">
                <a:solidFill>
                  <a:srgbClr val="FFFF00"/>
                </a:solidFill>
                <a:sym typeface="+mn-ea"/>
              </a:rPr>
              <a:t>10.恢复生命体征,翻转侧卧位,人文关怀,心里安慰。</a:t>
            </a:r>
            <a:endParaRPr lang="zh-CN" altLang="en-US">
              <a:solidFill>
                <a:srgbClr val="FFFF00"/>
              </a:solidFill>
              <a:sym typeface="+mn-ea"/>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66395" y="1945640"/>
            <a:ext cx="8229600" cy="1143000"/>
          </a:xfrm>
        </p:spPr>
        <p:txBody>
          <a:bodyPr/>
          <a:p>
            <a:r>
              <a:rPr lang="zh-CN" altLang="en-US" b="1" noProof="0" smtClean="0">
                <a:ln>
                  <a:noFill/>
                </a:ln>
                <a:solidFill>
                  <a:srgbClr val="FF00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sym typeface="+mn-ea"/>
              </a:rPr>
              <a:t>四、AED和使用</a:t>
            </a:r>
            <a:br>
              <a:rPr lang="zh-CN" altLang="en-US" b="1" noProof="0" smtClean="0">
                <a:ln>
                  <a:noFill/>
                </a:ln>
                <a:solidFill>
                  <a:srgbClr val="FFFF00"/>
                </a:solidFill>
                <a:effectLst>
                  <a:outerShdw blurRad="38100" dist="38100" dir="2700000" algn="tl">
                    <a:srgbClr val="000000"/>
                  </a:outerShdw>
                </a:effectLst>
                <a:uLnTx/>
                <a:uFillTx/>
                <a:latin typeface="黑体" panose="02010609060101010101" pitchFamily="49" charset="-122"/>
                <a:ea typeface="黑体" panose="02010609060101010101" pitchFamily="49" charset="-122"/>
              </a:rPr>
            </a:br>
            <a:endParaRPr lang="zh-CN" altLang="en-US"/>
          </a:p>
        </p:txBody>
      </p:sp>
      <p:sp>
        <p:nvSpPr>
          <p:cNvPr id="4" name="文本框 3"/>
          <p:cNvSpPr txBox="1"/>
          <p:nvPr/>
        </p:nvSpPr>
        <p:spPr>
          <a:xfrm>
            <a:off x="3139440" y="3333750"/>
            <a:ext cx="3889375" cy="953135"/>
          </a:xfrm>
          <a:prstGeom prst="rect">
            <a:avLst/>
          </a:prstGeom>
          <a:noFill/>
        </p:spPr>
        <p:txBody>
          <a:bodyPr wrap="square" rtlCol="0">
            <a:spAutoFit/>
          </a:bodyPr>
          <a:p>
            <a:r>
              <a:rPr lang="en-US" altLang="zh-CN" sz="2800">
                <a:solidFill>
                  <a:srgbClr val="FFFF00"/>
                </a:solidFill>
              </a:rPr>
              <a:t>1.</a:t>
            </a:r>
            <a:r>
              <a:rPr lang="zh-CN" altLang="en-US" sz="2800">
                <a:solidFill>
                  <a:srgbClr val="FFFF00"/>
                </a:solidFill>
              </a:rPr>
              <a:t>快速除颤</a:t>
            </a:r>
            <a:endParaRPr lang="zh-CN" altLang="en-US" sz="2800">
              <a:solidFill>
                <a:srgbClr val="FFFF00"/>
              </a:solidFill>
            </a:endParaRPr>
          </a:p>
          <a:p>
            <a:r>
              <a:rPr lang="en-US" altLang="zh-CN" sz="2800">
                <a:solidFill>
                  <a:srgbClr val="FFFF00"/>
                </a:solidFill>
              </a:rPr>
              <a:t>2.AED</a:t>
            </a:r>
            <a:r>
              <a:rPr lang="zh-CN" altLang="en-US" sz="2800">
                <a:solidFill>
                  <a:srgbClr val="FFFF00"/>
                </a:solidFill>
              </a:rPr>
              <a:t>操作程序</a:t>
            </a:r>
            <a:endParaRPr lang="zh-CN" altLang="en-US" sz="2800">
              <a:solidFill>
                <a:srgbClr val="FFFF00"/>
              </a:solidFill>
            </a:endParaRPr>
          </a:p>
        </p:txBody>
      </p:sp>
    </p:spTree>
  </p:cSld>
  <p:clrMapOvr>
    <a:masterClrMapping/>
  </p:clrMapOvr>
</p:sld>
</file>

<file path=ppt/tags/tag1.xml><?xml version="1.0" encoding="utf-8"?>
<p:tagLst xmlns:p="http://schemas.openxmlformats.org/presentationml/2006/main">
  <p:tag name="KSO_WM_TEMPLATE_CATEGORY" val="custom"/>
  <p:tag name="KSO_WM_TEMPLATE_INDEX" val="111"/>
</p:tagLst>
</file>

<file path=ppt/tags/tag10.xml><?xml version="1.0" encoding="utf-8"?>
<p:tagLst xmlns:p="http://schemas.openxmlformats.org/presentationml/2006/main">
  <p:tag name="KSO_WM_TEMPLATE_CATEGORY" val="custom"/>
  <p:tag name="KSO_WM_TEMPLATE_INDEX" val="111"/>
</p:tagLst>
</file>

<file path=ppt/tags/tag11.xml><?xml version="1.0" encoding="utf-8"?>
<p:tagLst xmlns:p="http://schemas.openxmlformats.org/presentationml/2006/main">
  <p:tag name="KSO_WM_TEMPLATE_CATEGORY" val="custom"/>
  <p:tag name="KSO_WM_TEMPLATE_INDEX" val="111"/>
</p:tagLst>
</file>

<file path=ppt/tags/tag12.xml><?xml version="1.0" encoding="utf-8"?>
<p:tagLst xmlns:p="http://schemas.openxmlformats.org/presentationml/2006/main">
  <p:tag name="KSO_WM_TEMPLATE_CATEGORY" val="custom"/>
  <p:tag name="KSO_WM_TEMPLATE_INDEX" val="111"/>
</p:tagLst>
</file>

<file path=ppt/tags/tag13.xml><?xml version="1.0" encoding="utf-8"?>
<p:tagLst xmlns:p="http://schemas.openxmlformats.org/presentationml/2006/main">
  <p:tag name="KSO_WM_TEMPLATE_CATEGORY" val="custom"/>
  <p:tag name="KSO_WM_TEMPLATE_INDEX" val="111"/>
</p:tagLst>
</file>

<file path=ppt/tags/tag14.xml><?xml version="1.0" encoding="utf-8"?>
<p:tagLst xmlns:p="http://schemas.openxmlformats.org/presentationml/2006/main">
  <p:tag name="KSO_WM_TEMPLATE_CATEGORY" val="custom"/>
  <p:tag name="KSO_WM_TEMPLATE_INDEX" val="111"/>
</p:tagLst>
</file>

<file path=ppt/tags/tag15.xml><?xml version="1.0" encoding="utf-8"?>
<p:tagLst xmlns:p="http://schemas.openxmlformats.org/presentationml/2006/main">
  <p:tag name="KSO_WM_TEMPLATE_CATEGORY" val="custom"/>
  <p:tag name="KSO_WM_TEMPLATE_INDEX" val="111"/>
</p:tagLst>
</file>

<file path=ppt/tags/tag16.xml><?xml version="1.0" encoding="utf-8"?>
<p:tagLst xmlns:p="http://schemas.openxmlformats.org/presentationml/2006/main">
  <p:tag name="KSO_WM_TEMPLATE_CATEGORY" val="custom"/>
  <p:tag name="KSO_WM_TEMPLATE_INDEX" val="111"/>
</p:tagLst>
</file>

<file path=ppt/tags/tag17.xml><?xml version="1.0" encoding="utf-8"?>
<p:tagLst xmlns:p="http://schemas.openxmlformats.org/presentationml/2006/main">
  <p:tag name="KSO_WM_TEMPLATE_CATEGORY" val="custom"/>
  <p:tag name="KSO_WM_TEMPLATE_INDEX" val="111"/>
</p:tagLst>
</file>

<file path=ppt/tags/tag18.xml><?xml version="1.0" encoding="utf-8"?>
<p:tagLst xmlns:p="http://schemas.openxmlformats.org/presentationml/2006/main">
  <p:tag name="KSO_WM_TEMPLATE_CATEGORY" val="custom"/>
  <p:tag name="KSO_WM_TEMPLATE_INDEX" val="111"/>
</p:tagLst>
</file>

<file path=ppt/tags/tag19.xml><?xml version="1.0" encoding="utf-8"?>
<p:tagLst xmlns:p="http://schemas.openxmlformats.org/presentationml/2006/main">
  <p:tag name="KSO_WM_TEMPLATE_CATEGORY" val="custom"/>
  <p:tag name="KSO_WM_TEMPLATE_INDEX" val="111"/>
</p:tagLst>
</file>

<file path=ppt/tags/tag2.xml><?xml version="1.0" encoding="utf-8"?>
<p:tagLst xmlns:p="http://schemas.openxmlformats.org/presentationml/2006/main">
  <p:tag name="KSO_WM_TEMPLATE_CATEGORY" val="custom"/>
  <p:tag name="KSO_WM_TEMPLATE_INDEX" val="111"/>
</p:tagLst>
</file>

<file path=ppt/tags/tag20.xml><?xml version="1.0" encoding="utf-8"?>
<p:tagLst xmlns:p="http://schemas.openxmlformats.org/presentationml/2006/main">
  <p:tag name="KSO_WM_TEMPLATE_CATEGORY" val="custom"/>
  <p:tag name="KSO_WM_TEMPLATE_INDEX" val="111"/>
</p:tagLst>
</file>

<file path=ppt/tags/tag21.xml><?xml version="1.0" encoding="utf-8"?>
<p:tagLst xmlns:p="http://schemas.openxmlformats.org/presentationml/2006/main">
  <p:tag name="KSO_WM_TEMPLATE_CATEGORY" val="custom"/>
  <p:tag name="KSO_WM_TEMPLATE_INDEX" val="111"/>
</p:tagLst>
</file>

<file path=ppt/tags/tag22.xml><?xml version="1.0" encoding="utf-8"?>
<p:tagLst xmlns:p="http://schemas.openxmlformats.org/presentationml/2006/main">
  <p:tag name="KSO_WM_TEMPLATE_CATEGORY" val="custom"/>
  <p:tag name="KSO_WM_TEMPLATE_INDEX" val="111"/>
</p:tagLst>
</file>

<file path=ppt/tags/tag23.xml><?xml version="1.0" encoding="utf-8"?>
<p:tagLst xmlns:p="http://schemas.openxmlformats.org/presentationml/2006/main">
  <p:tag name="KSO_WM_TEMPLATE_CATEGORY" val="custom"/>
  <p:tag name="KSO_WM_TEMPLATE_INDEX" val="111"/>
</p:tagLst>
</file>

<file path=ppt/tags/tag24.xml><?xml version="1.0" encoding="utf-8"?>
<p:tagLst xmlns:p="http://schemas.openxmlformats.org/presentationml/2006/main">
  <p:tag name="KSO_WM_TEMPLATE_CATEGORY" val="custom"/>
  <p:tag name="KSO_WM_TEMPLATE_INDEX" val="111"/>
</p:tagLst>
</file>

<file path=ppt/tags/tag25.xml><?xml version="1.0" encoding="utf-8"?>
<p:tagLst xmlns:p="http://schemas.openxmlformats.org/presentationml/2006/main">
  <p:tag name="KSO_WM_TEMPLATE_CATEGORY" val="custom"/>
  <p:tag name="KSO_WM_TEMPLATE_INDEX" val="111"/>
</p:tagLst>
</file>

<file path=ppt/tags/tag26.xml><?xml version="1.0" encoding="utf-8"?>
<p:tagLst xmlns:p="http://schemas.openxmlformats.org/presentationml/2006/main">
  <p:tag name="KSO_WM_TEMPLATE_CATEGORY" val="custom"/>
  <p:tag name="KSO_WM_TEMPLATE_INDEX" val="111"/>
</p:tagLst>
</file>

<file path=ppt/tags/tag27.xml><?xml version="1.0" encoding="utf-8"?>
<p:tagLst xmlns:p="http://schemas.openxmlformats.org/presentationml/2006/main">
  <p:tag name="KSO_WM_TEMPLATE_CATEGORY" val="custom"/>
  <p:tag name="KSO_WM_TEMPLATE_INDEX" val="111"/>
</p:tagLst>
</file>

<file path=ppt/tags/tag28.xml><?xml version="1.0" encoding="utf-8"?>
<p:tagLst xmlns:p="http://schemas.openxmlformats.org/presentationml/2006/main">
  <p:tag name="KSO_WM_TEMPLATE_CATEGORY" val="custom"/>
  <p:tag name="KSO_WM_TEMPLATE_INDEX" val="111"/>
</p:tagLst>
</file>

<file path=ppt/tags/tag29.xml><?xml version="1.0" encoding="utf-8"?>
<p:tagLst xmlns:p="http://schemas.openxmlformats.org/presentationml/2006/main">
  <p:tag name="KSO_WM_TEMPLATE_CATEGORY" val="custom"/>
  <p:tag name="KSO_WM_TEMPLATE_INDEX" val="111"/>
</p:tagLst>
</file>

<file path=ppt/tags/tag3.xml><?xml version="1.0" encoding="utf-8"?>
<p:tagLst xmlns:p="http://schemas.openxmlformats.org/presentationml/2006/main">
  <p:tag name="KSO_WM_TEMPLATE_CATEGORY" val="custom"/>
  <p:tag name="KSO_WM_TEMPLATE_INDEX" val="111"/>
</p:tagLst>
</file>

<file path=ppt/tags/tag30.xml><?xml version="1.0" encoding="utf-8"?>
<p:tagLst xmlns:p="http://schemas.openxmlformats.org/presentationml/2006/main">
  <p:tag name="KSO_WM_TEMPLATE_CATEGORY" val="custom"/>
  <p:tag name="KSO_WM_TEMPLATE_INDEX" val="111"/>
</p:tagLst>
</file>

<file path=ppt/tags/tag31.xml><?xml version="1.0" encoding="utf-8"?>
<p:tagLst xmlns:p="http://schemas.openxmlformats.org/presentationml/2006/main">
  <p:tag name="KSO_WM_TEMPLATE_CATEGORY" val="custom"/>
  <p:tag name="KSO_WM_TEMPLATE_INDEX" val="111"/>
</p:tagLst>
</file>

<file path=ppt/tags/tag4.xml><?xml version="1.0" encoding="utf-8"?>
<p:tagLst xmlns:p="http://schemas.openxmlformats.org/presentationml/2006/main">
  <p:tag name="KSO_WM_TEMPLATE_CATEGORY" val="custom"/>
  <p:tag name="KSO_WM_TEMPLATE_INDEX" val="111"/>
</p:tagLst>
</file>

<file path=ppt/tags/tag5.xml><?xml version="1.0" encoding="utf-8"?>
<p:tagLst xmlns:p="http://schemas.openxmlformats.org/presentationml/2006/main">
  <p:tag name="KSO_WM_TEMPLATE_CATEGORY" val="custom"/>
  <p:tag name="KSO_WM_TEMPLATE_INDEX" val="111"/>
</p:tagLst>
</file>

<file path=ppt/tags/tag6.xml><?xml version="1.0" encoding="utf-8"?>
<p:tagLst xmlns:p="http://schemas.openxmlformats.org/presentationml/2006/main">
  <p:tag name="KSO_WM_TEMPLATE_CATEGORY" val="custom"/>
  <p:tag name="KSO_WM_TEMPLATE_INDEX" val="111"/>
</p:tagLst>
</file>

<file path=ppt/tags/tag7.xml><?xml version="1.0" encoding="utf-8"?>
<p:tagLst xmlns:p="http://schemas.openxmlformats.org/presentationml/2006/main">
  <p:tag name="KSO_WM_TEMPLATE_CATEGORY" val="custom"/>
  <p:tag name="KSO_WM_TEMPLATE_INDEX" val="111"/>
</p:tagLst>
</file>

<file path=ppt/tags/tag8.xml><?xml version="1.0" encoding="utf-8"?>
<p:tagLst xmlns:p="http://schemas.openxmlformats.org/presentationml/2006/main">
  <p:tag name="KSO_WM_TEMPLATE_CATEGORY" val="custom"/>
  <p:tag name="KSO_WM_TEMPLATE_INDEX" val="111"/>
</p:tagLst>
</file>

<file path=ppt/tags/tag9.xml><?xml version="1.0" encoding="utf-8"?>
<p:tagLst xmlns:p="http://schemas.openxmlformats.org/presentationml/2006/main">
  <p:tag name="KSO_WM_TEMPLATE_CATEGORY" val="custom"/>
  <p:tag name="KSO_WM_TEMPLATE_INDEX" val="111"/>
</p:tagLst>
</file>

<file path=ppt/theme/theme1.xml><?xml version="1.0" encoding="utf-8"?>
<a:theme xmlns:a="http://schemas.openxmlformats.org/drawingml/2006/main" name="Mountain Top">
  <a:themeElements>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993300"/>
        </a:lt1>
        <a:dk2>
          <a:srgbClr val="CCAA00"/>
        </a:dk2>
        <a:lt2>
          <a:srgbClr val="4C3A1C"/>
        </a:lt2>
        <a:accent1>
          <a:srgbClr val="FF3300"/>
        </a:accent1>
        <a:accent2>
          <a:srgbClr val="9E6600"/>
        </a:accent2>
        <a:accent3>
          <a:srgbClr val="CAADAA"/>
        </a:accent3>
        <a:accent4>
          <a:srgbClr val="DCDCDC"/>
        </a:accent4>
        <a:accent5>
          <a:srgbClr val="FFADAA"/>
        </a:accent5>
        <a:accent6>
          <a:srgbClr val="8D5B00"/>
        </a:accent6>
        <a:hlink>
          <a:srgbClr val="FFCC00"/>
        </a:hlink>
        <a:folHlink>
          <a:srgbClr val="F7DC97"/>
        </a:folHlink>
      </a:clrScheme>
      <a:clrMap bg1="lt1" tx1="dk1" bg2="lt2" tx2="dk2" accent1="accent1" accent2="accent2" accent3="accent3" accent4="accent4" accent5="accent5" accent6="accent6" hlink="hlink" folHlink="folHlink"/>
    </a:extraClrScheme>
    <a:extraClrScheme>
      <a:clrScheme name="">
        <a:dk1>
          <a:srgbClr val="FFFFFF"/>
        </a:dk1>
        <a:lt1>
          <a:srgbClr val="9188B0"/>
        </a:lt1>
        <a:dk2>
          <a:srgbClr val="DDE0DC"/>
        </a:dk2>
        <a:lt2>
          <a:srgbClr val="3D0058"/>
        </a:lt2>
        <a:accent1>
          <a:srgbClr val="FFCC00"/>
        </a:accent1>
        <a:accent2>
          <a:srgbClr val="4C3D78"/>
        </a:accent2>
        <a:accent3>
          <a:srgbClr val="C7C4D4"/>
        </a:accent3>
        <a:accent4>
          <a:srgbClr val="DCDCDC"/>
        </a:accent4>
        <a:accent5>
          <a:srgbClr val="FFE2AA"/>
        </a:accent5>
        <a:accent6>
          <a:srgbClr val="43366B"/>
        </a:accent6>
        <a:hlink>
          <a:srgbClr val="743D78"/>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6CCD4"/>
        </a:dk2>
        <a:lt2>
          <a:srgbClr val="10104C"/>
        </a:lt2>
        <a:accent1>
          <a:srgbClr val="33CCFF"/>
        </a:accent1>
        <a:accent2>
          <a:srgbClr val="5B5B8D"/>
        </a:accent2>
        <a:accent3>
          <a:srgbClr val="AAADB9"/>
        </a:accent3>
        <a:accent4>
          <a:srgbClr val="DCDCDC"/>
        </a:accent4>
        <a:accent5>
          <a:srgbClr val="ADE2FF"/>
        </a:accent5>
        <a:accent6>
          <a:srgbClr val="51517E"/>
        </a:accent6>
        <a:hlink>
          <a:srgbClr val="4529AB"/>
        </a:hlink>
        <a:folHlink>
          <a:srgbClr val="00CC9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FFFFFF"/>
        </a:dk2>
        <a:lt2>
          <a:srgbClr val="B0C8CA"/>
        </a:lt2>
        <a:accent1>
          <a:srgbClr val="89C4FF"/>
        </a:accent1>
        <a:accent2>
          <a:srgbClr val="00008C"/>
        </a:accent2>
        <a:accent3>
          <a:srgbClr val="AAAACA"/>
        </a:accent3>
        <a:accent4>
          <a:srgbClr val="DCDCDC"/>
        </a:accent4>
        <a:accent5>
          <a:srgbClr val="C4DEFF"/>
        </a:accent5>
        <a:accent6>
          <a:srgbClr val="00007D"/>
        </a:accent6>
        <a:hlink>
          <a:srgbClr val="6666FF"/>
        </a:hlink>
        <a:folHlink>
          <a:srgbClr val="C0C0C0"/>
        </a:folHlink>
      </a:clrScheme>
      <a:clrMap bg1="lt1" tx1="dk1" bg2="lt2" tx2="dk2" accent1="accent1" accent2="accent2" accent3="accent3" accent4="accent4" accent5="accent5" accent6="accent6" hlink="hlink" folHlink="folHlink"/>
    </a:extraClrScheme>
    <a:extraClrScheme>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clrMap bg1="lt1" tx1="dk1" bg2="lt2" tx2="dk2" accent1="accent1" accent2="accent2" accent3="accent3" accent4="accent4" accent5="accent5" accent6="accent6" hlink="hlink" folHlink="folHlink"/>
    </a:extraClrScheme>
    <a:extraClrScheme>
      <a:clrScheme name="">
        <a:dk1>
          <a:srgbClr val="FFFFFF"/>
        </a:dk1>
        <a:lt1>
          <a:srgbClr val="6699FF"/>
        </a:lt1>
        <a:dk2>
          <a:srgbClr val="B3EDFF"/>
        </a:dk2>
        <a:lt2>
          <a:srgbClr val="809296"/>
        </a:lt2>
        <a:accent1>
          <a:srgbClr val="FF9933"/>
        </a:accent1>
        <a:accent2>
          <a:srgbClr val="FFAA99"/>
        </a:accent2>
        <a:accent3>
          <a:srgbClr val="B9CAFF"/>
        </a:accent3>
        <a:accent4>
          <a:srgbClr val="DCDCDC"/>
        </a:accent4>
        <a:accent5>
          <a:srgbClr val="FFCAAD"/>
        </a:accent5>
        <a:accent6>
          <a:srgbClr val="E59889"/>
        </a:accent6>
        <a:hlink>
          <a:srgbClr val="FFCFAB"/>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85D1E3"/>
        </a:lt1>
        <a:dk2>
          <a:srgbClr val="CCFFFF"/>
        </a:dk2>
        <a:lt2>
          <a:srgbClr val="006666"/>
        </a:lt2>
        <a:accent1>
          <a:srgbClr val="FFCC00"/>
        </a:accent1>
        <a:accent2>
          <a:srgbClr val="00CC99"/>
        </a:accent2>
        <a:accent3>
          <a:srgbClr val="C3E4EE"/>
        </a:accent3>
        <a:accent4>
          <a:srgbClr val="DCDCDC"/>
        </a:accent4>
        <a:accent5>
          <a:srgbClr val="FFE2AA"/>
        </a:accent5>
        <a:accent6>
          <a:srgbClr val="00B789"/>
        </a:accent6>
        <a:hlink>
          <a:srgbClr val="0099FF"/>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A7A491"/>
        </a:lt1>
        <a:dk2>
          <a:srgbClr val="CCD0CA"/>
        </a:dk2>
        <a:lt2>
          <a:srgbClr val="404B3D"/>
        </a:lt2>
        <a:accent1>
          <a:srgbClr val="33CCCC"/>
        </a:accent1>
        <a:accent2>
          <a:srgbClr val="004E4C"/>
        </a:accent2>
        <a:accent3>
          <a:srgbClr val="D0CFC7"/>
        </a:accent3>
        <a:accent4>
          <a:srgbClr val="DCDCDC"/>
        </a:accent4>
        <a:accent5>
          <a:srgbClr val="ADE2E2"/>
        </a:accent5>
        <a:accent6>
          <a:srgbClr val="004543"/>
        </a:accent6>
        <a:hlink>
          <a:srgbClr val="477781"/>
        </a:hlink>
        <a:folHlink>
          <a:srgbClr val="85CC74"/>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9E2FF"/>
        </a:accent5>
        <a:accent6>
          <a:srgbClr val="B7D3E5"/>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untain Top_2">
  <a:themeElements>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993300"/>
        </a:lt1>
        <a:dk2>
          <a:srgbClr val="CCAA00"/>
        </a:dk2>
        <a:lt2>
          <a:srgbClr val="4C3A1C"/>
        </a:lt2>
        <a:accent1>
          <a:srgbClr val="FF3300"/>
        </a:accent1>
        <a:accent2>
          <a:srgbClr val="9E6600"/>
        </a:accent2>
        <a:accent3>
          <a:srgbClr val="CAADAA"/>
        </a:accent3>
        <a:accent4>
          <a:srgbClr val="DCDCDC"/>
        </a:accent4>
        <a:accent5>
          <a:srgbClr val="FFADAA"/>
        </a:accent5>
        <a:accent6>
          <a:srgbClr val="8D5B00"/>
        </a:accent6>
        <a:hlink>
          <a:srgbClr val="FFCC00"/>
        </a:hlink>
        <a:folHlink>
          <a:srgbClr val="F7DC97"/>
        </a:folHlink>
      </a:clrScheme>
      <a:clrMap bg1="lt1" tx1="dk1" bg2="lt2" tx2="dk2" accent1="accent1" accent2="accent2" accent3="accent3" accent4="accent4" accent5="accent5" accent6="accent6" hlink="hlink" folHlink="folHlink"/>
    </a:extraClrScheme>
    <a:extraClrScheme>
      <a:clrScheme name="">
        <a:dk1>
          <a:srgbClr val="FFFFFF"/>
        </a:dk1>
        <a:lt1>
          <a:srgbClr val="9188B0"/>
        </a:lt1>
        <a:dk2>
          <a:srgbClr val="DDE0DC"/>
        </a:dk2>
        <a:lt2>
          <a:srgbClr val="3D0058"/>
        </a:lt2>
        <a:accent1>
          <a:srgbClr val="FFCC00"/>
        </a:accent1>
        <a:accent2>
          <a:srgbClr val="4C3D78"/>
        </a:accent2>
        <a:accent3>
          <a:srgbClr val="C7C4D4"/>
        </a:accent3>
        <a:accent4>
          <a:srgbClr val="DCDCDC"/>
        </a:accent4>
        <a:accent5>
          <a:srgbClr val="FFE2AA"/>
        </a:accent5>
        <a:accent6>
          <a:srgbClr val="43366B"/>
        </a:accent6>
        <a:hlink>
          <a:srgbClr val="743D78"/>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003366"/>
        </a:lt1>
        <a:dk2>
          <a:srgbClr val="C6CCD4"/>
        </a:dk2>
        <a:lt2>
          <a:srgbClr val="10104C"/>
        </a:lt2>
        <a:accent1>
          <a:srgbClr val="33CCFF"/>
        </a:accent1>
        <a:accent2>
          <a:srgbClr val="5B5B8D"/>
        </a:accent2>
        <a:accent3>
          <a:srgbClr val="AAADB9"/>
        </a:accent3>
        <a:accent4>
          <a:srgbClr val="DCDCDC"/>
        </a:accent4>
        <a:accent5>
          <a:srgbClr val="ADE2FF"/>
        </a:accent5>
        <a:accent6>
          <a:srgbClr val="51517E"/>
        </a:accent6>
        <a:hlink>
          <a:srgbClr val="4529AB"/>
        </a:hlink>
        <a:folHlink>
          <a:srgbClr val="00CC9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FFFFFF"/>
        </a:dk2>
        <a:lt2>
          <a:srgbClr val="B0C8CA"/>
        </a:lt2>
        <a:accent1>
          <a:srgbClr val="89C4FF"/>
        </a:accent1>
        <a:accent2>
          <a:srgbClr val="00008C"/>
        </a:accent2>
        <a:accent3>
          <a:srgbClr val="AAAACA"/>
        </a:accent3>
        <a:accent4>
          <a:srgbClr val="DCDCDC"/>
        </a:accent4>
        <a:accent5>
          <a:srgbClr val="C4DEFF"/>
        </a:accent5>
        <a:accent6>
          <a:srgbClr val="00007D"/>
        </a:accent6>
        <a:hlink>
          <a:srgbClr val="6666FF"/>
        </a:hlink>
        <a:folHlink>
          <a:srgbClr val="C0C0C0"/>
        </a:folHlink>
      </a:clrScheme>
      <a:clrMap bg1="lt1" tx1="dk1" bg2="lt2" tx2="dk2" accent1="accent1" accent2="accent2" accent3="accent3" accent4="accent4" accent5="accent5" accent6="accent6" hlink="hlink" folHlink="folHlink"/>
    </a:extraClrScheme>
    <a:extraClrScheme>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clrMap bg1="lt1" tx1="dk1" bg2="lt2" tx2="dk2" accent1="accent1" accent2="accent2" accent3="accent3" accent4="accent4" accent5="accent5" accent6="accent6" hlink="hlink" folHlink="folHlink"/>
    </a:extraClrScheme>
    <a:extraClrScheme>
      <a:clrScheme name="">
        <a:dk1>
          <a:srgbClr val="FFFFFF"/>
        </a:dk1>
        <a:lt1>
          <a:srgbClr val="6699FF"/>
        </a:lt1>
        <a:dk2>
          <a:srgbClr val="B3EDFF"/>
        </a:dk2>
        <a:lt2>
          <a:srgbClr val="809296"/>
        </a:lt2>
        <a:accent1>
          <a:srgbClr val="FF9933"/>
        </a:accent1>
        <a:accent2>
          <a:srgbClr val="FFAA99"/>
        </a:accent2>
        <a:accent3>
          <a:srgbClr val="B9CAFF"/>
        </a:accent3>
        <a:accent4>
          <a:srgbClr val="DCDCDC"/>
        </a:accent4>
        <a:accent5>
          <a:srgbClr val="FFCAAD"/>
        </a:accent5>
        <a:accent6>
          <a:srgbClr val="E59889"/>
        </a:accent6>
        <a:hlink>
          <a:srgbClr val="FFCFAB"/>
        </a:hlink>
        <a:folHlink>
          <a:srgbClr val="CC9900"/>
        </a:folHlink>
      </a:clrScheme>
      <a:clrMap bg1="lt1" tx1="dk1" bg2="lt2" tx2="dk2" accent1="accent1" accent2="accent2" accent3="accent3" accent4="accent4" accent5="accent5" accent6="accent6" hlink="hlink" folHlink="folHlink"/>
    </a:extraClrScheme>
    <a:extraClrScheme>
      <a:clrScheme name="">
        <a:dk1>
          <a:srgbClr val="FFFFFF"/>
        </a:dk1>
        <a:lt1>
          <a:srgbClr val="85D1E3"/>
        </a:lt1>
        <a:dk2>
          <a:srgbClr val="CCFFFF"/>
        </a:dk2>
        <a:lt2>
          <a:srgbClr val="006666"/>
        </a:lt2>
        <a:accent1>
          <a:srgbClr val="FFCC00"/>
        </a:accent1>
        <a:accent2>
          <a:srgbClr val="00CC99"/>
        </a:accent2>
        <a:accent3>
          <a:srgbClr val="C3E4EE"/>
        </a:accent3>
        <a:accent4>
          <a:srgbClr val="DCDCDC"/>
        </a:accent4>
        <a:accent5>
          <a:srgbClr val="FFE2AA"/>
        </a:accent5>
        <a:accent6>
          <a:srgbClr val="00B789"/>
        </a:accent6>
        <a:hlink>
          <a:srgbClr val="0099FF"/>
        </a:hlink>
        <a:folHlink>
          <a:srgbClr val="6600CC"/>
        </a:folHlink>
      </a:clrScheme>
      <a:clrMap bg1="lt1" tx1="dk1" bg2="lt2" tx2="dk2" accent1="accent1" accent2="accent2" accent3="accent3" accent4="accent4" accent5="accent5" accent6="accent6" hlink="hlink" folHlink="folHlink"/>
    </a:extraClrScheme>
    <a:extraClrScheme>
      <a:clrScheme name="">
        <a:dk1>
          <a:srgbClr val="FFFFFF"/>
        </a:dk1>
        <a:lt1>
          <a:srgbClr val="A7A491"/>
        </a:lt1>
        <a:dk2>
          <a:srgbClr val="CCD0CA"/>
        </a:dk2>
        <a:lt2>
          <a:srgbClr val="404B3D"/>
        </a:lt2>
        <a:accent1>
          <a:srgbClr val="33CCCC"/>
        </a:accent1>
        <a:accent2>
          <a:srgbClr val="004E4C"/>
        </a:accent2>
        <a:accent3>
          <a:srgbClr val="D0CFC7"/>
        </a:accent3>
        <a:accent4>
          <a:srgbClr val="DCDCDC"/>
        </a:accent4>
        <a:accent5>
          <a:srgbClr val="ADE2E2"/>
        </a:accent5>
        <a:accent6>
          <a:srgbClr val="004543"/>
        </a:accent6>
        <a:hlink>
          <a:srgbClr val="477781"/>
        </a:hlink>
        <a:folHlink>
          <a:srgbClr val="85CC74"/>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9E2FF"/>
        </a:accent5>
        <a:accent6>
          <a:srgbClr val="B7D3E5"/>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FFFFFF"/>
    </a:dk1>
    <a:lt1>
      <a:srgbClr val="003399"/>
    </a:lt1>
    <a:dk2>
      <a:srgbClr val="E3E3FF"/>
    </a:dk2>
    <a:lt2>
      <a:srgbClr val="463416"/>
    </a:lt2>
    <a:accent1>
      <a:srgbClr val="3399FF"/>
    </a:accent1>
    <a:accent2>
      <a:srgbClr val="33CCCC"/>
    </a:accent2>
    <a:accent3>
      <a:srgbClr val="AAADCA"/>
    </a:accent3>
    <a:accent4>
      <a:srgbClr val="DCDCDC"/>
    </a:accent4>
    <a:accent5>
      <a:srgbClr val="ADCAFF"/>
    </a:accent5>
    <a:accent6>
      <a:srgbClr val="2DB7B7"/>
    </a:accent6>
    <a:hlink>
      <a:srgbClr val="00FFCC"/>
    </a:hlink>
    <a:folHlink>
      <a:srgbClr val="808000"/>
    </a:folHlink>
  </a:clrScheme>
</a:themeOverride>
</file>

<file path=docProps/app.xml><?xml version="1.0" encoding="utf-8"?>
<Properties xmlns="http://schemas.openxmlformats.org/officeDocument/2006/extended-properties" xmlns:vt="http://schemas.openxmlformats.org/officeDocument/2006/docPropsVTypes">
  <Template>Mountain Top</Template>
  <TotalTime>0</TotalTime>
  <Words>10426</Words>
  <Application>WPS 演示</Application>
  <PresentationFormat>在屏幕上显示</PresentationFormat>
  <Paragraphs>1116</Paragraphs>
  <Slides>151</Slides>
  <Notes>0</Notes>
  <HiddenSlides>0</HiddenSlides>
  <MMClips>0</MMClips>
  <ScaleCrop>false</ScaleCrop>
  <HeadingPairs>
    <vt:vector size="8" baseType="variant">
      <vt:variant>
        <vt:lpstr>已用的字体</vt:lpstr>
      </vt:variant>
      <vt:variant>
        <vt:i4>38</vt:i4>
      </vt:variant>
      <vt:variant>
        <vt:lpstr>主题</vt:lpstr>
      </vt:variant>
      <vt:variant>
        <vt:i4>2</vt:i4>
      </vt:variant>
      <vt:variant>
        <vt:lpstr>嵌入 OLE 服务器</vt:lpstr>
      </vt:variant>
      <vt:variant>
        <vt:i4>5</vt:i4>
      </vt:variant>
      <vt:variant>
        <vt:lpstr>幻灯片标题</vt:lpstr>
      </vt:variant>
      <vt:variant>
        <vt:i4>151</vt:i4>
      </vt:variant>
    </vt:vector>
  </HeadingPairs>
  <TitlesOfParts>
    <vt:vector size="196" baseType="lpstr">
      <vt:lpstr>Arial</vt:lpstr>
      <vt:lpstr>宋体</vt:lpstr>
      <vt:lpstr>Wingdings</vt:lpstr>
      <vt:lpstr>黑体</vt:lpstr>
      <vt:lpstr>Times New Roman</vt:lpstr>
      <vt:lpstr>Tahoma</vt:lpstr>
      <vt:lpstr>Arial Black</vt:lpstr>
      <vt:lpstr>微软雅黑</vt:lpstr>
      <vt:lpstr>Arial Unicode MS</vt:lpstr>
      <vt:lpstr>Calibri</vt:lpstr>
      <vt:lpstr>小米兰亭_GB外压缩</vt:lpstr>
      <vt:lpstr>华文新魏</vt:lpstr>
      <vt:lpstr>楷体_GB2312</vt:lpstr>
      <vt:lpstr>新宋体</vt:lpstr>
      <vt:lpstr>隶书</vt:lpstr>
      <vt:lpstr>华文行楷</vt:lpstr>
      <vt:lpstr>MS Gothic</vt:lpstr>
      <vt:lpstr>Rockwell Extra Bold</vt:lpstr>
      <vt:lpstr>Monotype Sorts</vt:lpstr>
      <vt:lpstr>Wingdings</vt:lpstr>
      <vt:lpstr>Bernard MT Condensed</vt:lpstr>
      <vt:lpstr>方正大黑_GBK</vt:lpstr>
      <vt:lpstr>Gulim</vt:lpstr>
      <vt:lpstr>华文楷体</vt:lpstr>
      <vt:lpstr>华文中宋</vt:lpstr>
      <vt:lpstr>Franklin Gothic Book</vt:lpstr>
      <vt:lpstr>Franklin Gothic Book</vt:lpstr>
      <vt:lpstr>Aller Light</vt:lpstr>
      <vt:lpstr>U.S. 101</vt:lpstr>
      <vt:lpstr>Segoe Print</vt:lpstr>
      <vt:lpstr>Roboto</vt:lpstr>
      <vt:lpstr>仿宋_GB2312</vt:lpstr>
      <vt:lpstr>仿宋</vt:lpstr>
      <vt:lpstr>方正舒体</vt:lpstr>
      <vt:lpstr>华文宋体</vt:lpstr>
      <vt:lpstr>Malgun Gothic</vt:lpstr>
      <vt:lpstr>hakuyoxingshu7000</vt:lpstr>
      <vt:lpstr>叶根友毛笔行书2.0版</vt:lpstr>
      <vt:lpstr>Mountain Top</vt:lpstr>
      <vt:lpstr>Mountain Top_2</vt:lpstr>
      <vt:lpstr>MSPhotoEd.3</vt:lpstr>
      <vt:lpstr>MSPhotoEd.3</vt:lpstr>
      <vt:lpstr>MSPhotoEd.3</vt:lpstr>
      <vt:lpstr>MSPhotoEd.3</vt:lpstr>
      <vt:lpstr>Package</vt:lpstr>
      <vt:lpstr>PowerPoint 演示文稿</vt:lpstr>
      <vt:lpstr>PowerPoint 演示文稿</vt:lpstr>
      <vt:lpstr>授课内容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复苏的成功率与开始CPR的时间 密切相关</vt:lpstr>
      <vt:lpstr>尽早进行心肺复苏，着重于胸外按压</vt:lpstr>
      <vt:lpstr>PowerPoint 演示文稿</vt:lpstr>
      <vt:lpstr>PowerPoint 演示文稿</vt:lpstr>
      <vt:lpstr>PowerPoint 演示文稿</vt:lpstr>
      <vt:lpstr>定  义 与 内  容</vt:lpstr>
      <vt:lpstr>PowerPoint 演示文稿</vt:lpstr>
      <vt:lpstr>PowerPoint 演示文稿</vt:lpstr>
      <vt:lpstr>PowerPoint 演示文稿</vt:lpstr>
      <vt:lpstr>PowerPoint 演示文稿</vt:lpstr>
      <vt:lpstr>PowerPoint 演示文稿</vt:lpstr>
      <vt:lpstr>心跳、呼吸骤停</vt:lpstr>
      <vt:lpstr>PowerPoint 演示文稿</vt:lpstr>
      <vt:lpstr>PowerPoint 演示文稿</vt:lpstr>
      <vt:lpstr>PowerPoint 演示文稿</vt:lpstr>
      <vt:lpstr>       救命的黄金时刻</vt:lpstr>
      <vt:lpstr>PowerPoint 演示文稿</vt:lpstr>
      <vt:lpstr>PowerPoint 演示文稿</vt:lpstr>
      <vt:lpstr>PowerPoint 演示文稿</vt:lpstr>
      <vt:lpstr>PowerPoint 演示文稿</vt:lpstr>
      <vt:lpstr>现场心肺复苏的重要性及必要性</vt:lpstr>
      <vt:lpstr>PowerPoint 演示文稿</vt:lpstr>
      <vt:lpstr>现场心肺复苏优点</vt:lpstr>
      <vt:lpstr>复 苏 的 目的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四、摆正体位</vt:lpstr>
      <vt:lpstr>摆正体位</vt:lpstr>
      <vt:lpstr>五、判断心跳及触摸颈动脉</vt:lpstr>
      <vt:lpstr>PowerPoint 演示文稿</vt:lpstr>
      <vt:lpstr>胸外挤压（手法）及中指定位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心肺复苏实操步骤</vt:lpstr>
      <vt:lpstr>四、AED和使用 </vt:lpstr>
      <vt:lpstr> 快速除颤   </vt:lpstr>
      <vt:lpstr>PowerPoint 演示文稿</vt:lpstr>
      <vt:lpstr>什么是室颤</vt:lpstr>
      <vt:lpstr>除颤能量  单相波——360焦耳  双相波——120～200焦耳  儿童——2～4焦耳/㎏</vt:lpstr>
      <vt:lpstr>PowerPoint 演示文稿</vt:lpstr>
      <vt:lpstr>PowerPoint 演示文稿</vt:lpstr>
      <vt:lpstr>自动心脏除颤仪（AED） Automated external defibrillation</vt:lpstr>
      <vt:lpstr>AED操作程序</vt:lpstr>
      <vt:lpstr>电极位置 </vt:lpstr>
      <vt:lpstr>早期除颤</vt:lpstr>
      <vt:lpstr>每延迟1分钟除颤  复苏成功率减少7-10% </vt:lpstr>
      <vt:lpstr>除颤时间与抢救成功率</vt:lpstr>
      <vt:lpstr>除颤后不需立即评估</vt:lpstr>
      <vt:lpstr>先给予电击与先进行CPR</vt:lpstr>
      <vt:lpstr>PowerPoint 演示文稿</vt:lpstr>
      <vt:lpstr>AED普及情况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123</cp:lastModifiedBy>
  <cp:revision>28</cp:revision>
  <dcterms:created xsi:type="dcterms:W3CDTF">2012-11-26T12:50:00Z</dcterms:created>
  <dcterms:modified xsi:type="dcterms:W3CDTF">2020-08-31T01:33:33Z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2052-11.1.0.9912</vt:lpwstr>
  </property>
</Properties>
</file>